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30"/>
  </p:notesMasterIdLst>
  <p:handoutMasterIdLst>
    <p:handoutMasterId r:id="rId31"/>
  </p:handoutMasterIdLst>
  <p:sldIdLst>
    <p:sldId id="836" r:id="rId6"/>
    <p:sldId id="837" r:id="rId7"/>
    <p:sldId id="838" r:id="rId8"/>
    <p:sldId id="839" r:id="rId9"/>
    <p:sldId id="840" r:id="rId10"/>
    <p:sldId id="841" r:id="rId11"/>
    <p:sldId id="842" r:id="rId12"/>
    <p:sldId id="843" r:id="rId13"/>
    <p:sldId id="844" r:id="rId14"/>
    <p:sldId id="845" r:id="rId15"/>
    <p:sldId id="899" r:id="rId16"/>
    <p:sldId id="916" r:id="rId17"/>
    <p:sldId id="635" r:id="rId18"/>
    <p:sldId id="636" r:id="rId19"/>
    <p:sldId id="607" r:id="rId20"/>
    <p:sldId id="849" r:id="rId21"/>
    <p:sldId id="850" r:id="rId22"/>
    <p:sldId id="851" r:id="rId23"/>
    <p:sldId id="852" r:id="rId24"/>
    <p:sldId id="853" r:id="rId25"/>
    <p:sldId id="854" r:id="rId26"/>
    <p:sldId id="846" r:id="rId27"/>
    <p:sldId id="847" r:id="rId28"/>
    <p:sldId id="904" r:id="rId29"/>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836"/>
            <p14:sldId id="837"/>
            <p14:sldId id="838"/>
            <p14:sldId id="839"/>
            <p14:sldId id="840"/>
            <p14:sldId id="841"/>
            <p14:sldId id="842"/>
            <p14:sldId id="843"/>
            <p14:sldId id="844"/>
            <p14:sldId id="845"/>
            <p14:sldId id="899"/>
            <p14:sldId id="916"/>
            <p14:sldId id="635"/>
            <p14:sldId id="636"/>
            <p14:sldId id="607"/>
            <p14:sldId id="849"/>
            <p14:sldId id="850"/>
            <p14:sldId id="851"/>
            <p14:sldId id="852"/>
            <p14:sldId id="853"/>
            <p14:sldId id="854"/>
            <p14:sldId id="846"/>
            <p14:sldId id="847"/>
            <p14:sldId id="904"/>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36" autoAdjust="0"/>
    <p:restoredTop sz="77671" autoAdjust="0"/>
  </p:normalViewPr>
  <p:slideViewPr>
    <p:cSldViewPr snapToGrid="0">
      <p:cViewPr varScale="1">
        <p:scale>
          <a:sx n="97" d="100"/>
          <a:sy n="97" d="100"/>
        </p:scale>
        <p:origin x="2240"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5F8F60-0528-4A64-B45C-0C02E9380737}" type="doc">
      <dgm:prSet loTypeId="urn:microsoft.com/office/officeart/2005/8/layout/process1" loCatId="process" qsTypeId="urn:microsoft.com/office/officeart/2005/8/quickstyle/simple1#5" qsCatId="simple" csTypeId="urn:microsoft.com/office/officeart/2005/8/colors/accent1_2#5" csCatId="accent1" phldr="1"/>
      <dgm:spPr/>
    </dgm:pt>
    <dgm:pt modelId="{D7CD12D3-636E-4489-9FD4-358256B19849}">
      <dgm:prSet phldrT="[Text]"/>
      <dgm:spPr/>
      <dgm:t>
        <a:bodyPr/>
        <a:lstStyle/>
        <a:p>
          <a:r>
            <a:rPr lang="en-US" dirty="0">
              <a:latin typeface="Helvetica LT Std Light" panose="020B0403020202020204" pitchFamily="34" charset="0"/>
            </a:rPr>
            <a:t>Allegation</a:t>
          </a:r>
        </a:p>
      </dgm:t>
    </dgm:pt>
    <dgm:pt modelId="{8544BF2A-B0B8-4588-921E-58FA00DC6F7A}" type="parTrans" cxnId="{20445118-4FD6-4CB9-A5E8-785AF801BF33}">
      <dgm:prSet/>
      <dgm:spPr/>
      <dgm:t>
        <a:bodyPr/>
        <a:lstStyle/>
        <a:p>
          <a:endParaRPr lang="en-US"/>
        </a:p>
      </dgm:t>
    </dgm:pt>
    <dgm:pt modelId="{3F78C05A-E12F-476E-A199-9D4E87B0E55D}" type="sibTrans" cxnId="{20445118-4FD6-4CB9-A5E8-785AF801BF33}">
      <dgm:prSet/>
      <dgm:spPr/>
      <dgm:t>
        <a:bodyPr/>
        <a:lstStyle/>
        <a:p>
          <a:endParaRPr lang="en-US" dirty="0">
            <a:latin typeface="Helvetica LT Std Light" panose="020B0403020202020204" pitchFamily="34" charset="0"/>
          </a:endParaRPr>
        </a:p>
      </dgm:t>
    </dgm:pt>
    <dgm:pt modelId="{E900ED59-A2C4-4E1F-B2B4-26AE483DF670}">
      <dgm:prSet phldrT="[Text]"/>
      <dgm:spPr/>
      <dgm:t>
        <a:bodyPr/>
        <a:lstStyle/>
        <a:p>
          <a:r>
            <a:rPr lang="en-US" dirty="0">
              <a:latin typeface="Helvetica LT Std Light" panose="020B0403020202020204" pitchFamily="34" charset="0"/>
            </a:rPr>
            <a:t>Facts</a:t>
          </a:r>
        </a:p>
      </dgm:t>
    </dgm:pt>
    <dgm:pt modelId="{93DAB53A-46A6-4CA3-8E49-00F9288BF633}" type="parTrans" cxnId="{BD53D003-C344-436A-B6A9-822DE82F4FE0}">
      <dgm:prSet/>
      <dgm:spPr/>
      <dgm:t>
        <a:bodyPr/>
        <a:lstStyle/>
        <a:p>
          <a:endParaRPr lang="en-US"/>
        </a:p>
      </dgm:t>
    </dgm:pt>
    <dgm:pt modelId="{BA2912E0-F4BE-4754-803A-E11B772EB020}" type="sibTrans" cxnId="{BD53D003-C344-436A-B6A9-822DE82F4FE0}">
      <dgm:prSet/>
      <dgm:spPr/>
      <dgm:t>
        <a:bodyPr/>
        <a:lstStyle/>
        <a:p>
          <a:endParaRPr lang="en-US" dirty="0">
            <a:latin typeface="Helvetica LT Std Light" panose="020B0403020202020204" pitchFamily="34" charset="0"/>
          </a:endParaRPr>
        </a:p>
      </dgm:t>
    </dgm:pt>
    <dgm:pt modelId="{A141E693-D5C8-4244-95AF-B926BC6422EC}">
      <dgm:prSet phldrT="[Text]"/>
      <dgm:spPr/>
      <dgm:t>
        <a:bodyPr/>
        <a:lstStyle/>
        <a:p>
          <a:r>
            <a:rPr lang="en-US" dirty="0">
              <a:latin typeface="Helvetica LT Std Light" panose="020B0403020202020204" pitchFamily="34" charset="0"/>
            </a:rPr>
            <a:t>Policy</a:t>
          </a:r>
        </a:p>
      </dgm:t>
    </dgm:pt>
    <dgm:pt modelId="{BB131FAA-0A2A-47FF-8912-F70E1808626F}" type="parTrans" cxnId="{9159A827-5873-4385-8374-12C29159BFCF}">
      <dgm:prSet/>
      <dgm:spPr/>
      <dgm:t>
        <a:bodyPr/>
        <a:lstStyle/>
        <a:p>
          <a:endParaRPr lang="en-US"/>
        </a:p>
      </dgm:t>
    </dgm:pt>
    <dgm:pt modelId="{879DE9B8-D7F6-406C-8AF5-06F4B5B6D1D1}" type="sibTrans" cxnId="{9159A827-5873-4385-8374-12C29159BFCF}">
      <dgm:prSet/>
      <dgm:spPr/>
      <dgm:t>
        <a:bodyPr/>
        <a:lstStyle/>
        <a:p>
          <a:endParaRPr lang="en-US" dirty="0">
            <a:latin typeface="Helvetica LT Std Light" panose="020B0403020202020204" pitchFamily="34" charset="0"/>
          </a:endParaRPr>
        </a:p>
      </dgm:t>
    </dgm:pt>
    <dgm:pt modelId="{0C004B7B-BB22-40AE-A23E-E1784A479DDB}">
      <dgm:prSet/>
      <dgm:spPr/>
      <dgm:t>
        <a:bodyPr/>
        <a:lstStyle/>
        <a:p>
          <a:r>
            <a:rPr lang="en-US" dirty="0">
              <a:latin typeface="Helvetica LT Std Light" panose="020B0403020202020204" pitchFamily="34" charset="0"/>
            </a:rPr>
            <a:t>Analysis</a:t>
          </a:r>
        </a:p>
      </dgm:t>
    </dgm:pt>
    <dgm:pt modelId="{8B2F1992-D4A0-4885-AD7F-B2C84327DFFF}" type="parTrans" cxnId="{C184292A-78C7-4B56-B687-1703F9CD094A}">
      <dgm:prSet/>
      <dgm:spPr/>
      <dgm:t>
        <a:bodyPr/>
        <a:lstStyle/>
        <a:p>
          <a:endParaRPr lang="en-US"/>
        </a:p>
      </dgm:t>
    </dgm:pt>
    <dgm:pt modelId="{96FB365E-AEE4-447A-9FD4-004B1D134A17}" type="sibTrans" cxnId="{C184292A-78C7-4B56-B687-1703F9CD094A}">
      <dgm:prSet/>
      <dgm:spPr/>
      <dgm:t>
        <a:bodyPr/>
        <a:lstStyle/>
        <a:p>
          <a:endParaRPr lang="en-US" dirty="0">
            <a:latin typeface="Helvetica LT Std Light" panose="020B0403020202020204" pitchFamily="34" charset="0"/>
          </a:endParaRPr>
        </a:p>
      </dgm:t>
    </dgm:pt>
    <dgm:pt modelId="{79065DE7-13FD-40F3-A9A9-DE7C1E41F804}">
      <dgm:prSet/>
      <dgm:spPr/>
      <dgm:t>
        <a:bodyPr/>
        <a:lstStyle/>
        <a:p>
          <a:r>
            <a:rPr lang="en-US" dirty="0">
              <a:latin typeface="Helvetica LT Std Light" panose="020B0403020202020204" pitchFamily="34" charset="0"/>
            </a:rPr>
            <a:t>Conclusion</a:t>
          </a:r>
        </a:p>
      </dgm:t>
    </dgm:pt>
    <dgm:pt modelId="{1D690C77-0F4E-417F-A123-8AE4A1E1769C}" type="parTrans" cxnId="{2B8188CB-C08D-42CD-97F0-52EDA308C62E}">
      <dgm:prSet/>
      <dgm:spPr/>
      <dgm:t>
        <a:bodyPr/>
        <a:lstStyle/>
        <a:p>
          <a:endParaRPr lang="en-US"/>
        </a:p>
      </dgm:t>
    </dgm:pt>
    <dgm:pt modelId="{C6C56DEA-A581-432E-9B7E-D637A357D1CD}" type="sibTrans" cxnId="{2B8188CB-C08D-42CD-97F0-52EDA308C62E}">
      <dgm:prSet/>
      <dgm:spPr/>
      <dgm:t>
        <a:bodyPr/>
        <a:lstStyle/>
        <a:p>
          <a:endParaRPr lang="en-US" dirty="0">
            <a:latin typeface="Helvetica LT Std Light" panose="020B0403020202020204" pitchFamily="34" charset="0"/>
          </a:endParaRPr>
        </a:p>
      </dgm:t>
    </dgm:pt>
    <dgm:pt modelId="{5F211A31-9502-4753-B4E8-55A3FF596CA2}">
      <dgm:prSet/>
      <dgm:spPr/>
      <dgm:t>
        <a:bodyPr/>
        <a:lstStyle/>
        <a:p>
          <a:r>
            <a:rPr lang="en-US" dirty="0">
              <a:latin typeface="Helvetica LT Std Light" panose="020B0403020202020204" pitchFamily="34" charset="0"/>
            </a:rPr>
            <a:t>Sanction</a:t>
          </a:r>
        </a:p>
      </dgm:t>
    </dgm:pt>
    <dgm:pt modelId="{E2495E5B-1FEA-4E04-A1AB-3401F0D2885F}" type="parTrans" cxnId="{7D0C9A50-787B-4991-8B1C-C1AD46BCEEE9}">
      <dgm:prSet/>
      <dgm:spPr/>
      <dgm:t>
        <a:bodyPr/>
        <a:lstStyle/>
        <a:p>
          <a:endParaRPr lang="en-US"/>
        </a:p>
      </dgm:t>
    </dgm:pt>
    <dgm:pt modelId="{8918E265-9757-4A72-B716-8B3EE59AF99D}" type="sibTrans" cxnId="{7D0C9A50-787B-4991-8B1C-C1AD46BCEEE9}">
      <dgm:prSet/>
      <dgm:spPr/>
      <dgm:t>
        <a:bodyPr/>
        <a:lstStyle/>
        <a:p>
          <a:endParaRPr lang="en-US"/>
        </a:p>
      </dgm:t>
    </dgm:pt>
    <dgm:pt modelId="{8BF3F803-4A0A-4526-8B48-FDD7D0063376}" type="pres">
      <dgm:prSet presAssocID="{E05F8F60-0528-4A64-B45C-0C02E9380737}" presName="Name0" presStyleCnt="0">
        <dgm:presLayoutVars>
          <dgm:dir/>
          <dgm:resizeHandles val="exact"/>
        </dgm:presLayoutVars>
      </dgm:prSet>
      <dgm:spPr/>
    </dgm:pt>
    <dgm:pt modelId="{6387B710-F951-4CB8-9583-97AAA4CEA7F6}" type="pres">
      <dgm:prSet presAssocID="{D7CD12D3-636E-4489-9FD4-358256B19849}" presName="node" presStyleLbl="node1" presStyleIdx="0" presStyleCnt="6" custScaleX="202838" custScaleY="181636">
        <dgm:presLayoutVars>
          <dgm:bulletEnabled val="1"/>
        </dgm:presLayoutVars>
      </dgm:prSet>
      <dgm:spPr/>
    </dgm:pt>
    <dgm:pt modelId="{B502C11E-FAF7-4B26-9715-712292BF9967}" type="pres">
      <dgm:prSet presAssocID="{3F78C05A-E12F-476E-A199-9D4E87B0E55D}" presName="sibTrans" presStyleLbl="sibTrans2D1" presStyleIdx="0" presStyleCnt="5" custScaleX="114493" custScaleY="102525"/>
      <dgm:spPr/>
    </dgm:pt>
    <dgm:pt modelId="{D2C79051-CF57-456F-9545-AEFC1F268B7B}" type="pres">
      <dgm:prSet presAssocID="{3F78C05A-E12F-476E-A199-9D4E87B0E55D}" presName="connectorText" presStyleLbl="sibTrans2D1" presStyleIdx="0" presStyleCnt="5"/>
      <dgm:spPr/>
    </dgm:pt>
    <dgm:pt modelId="{7183CAF2-72FE-470D-98F0-8A708650F947}" type="pres">
      <dgm:prSet presAssocID="{E900ED59-A2C4-4E1F-B2B4-26AE483DF670}" presName="node" presStyleLbl="node1" presStyleIdx="1" presStyleCnt="6" custScaleX="202838" custScaleY="181636">
        <dgm:presLayoutVars>
          <dgm:bulletEnabled val="1"/>
        </dgm:presLayoutVars>
      </dgm:prSet>
      <dgm:spPr/>
    </dgm:pt>
    <dgm:pt modelId="{F1E0D0E2-9DEA-411A-98FA-7B96409EFDCA}" type="pres">
      <dgm:prSet presAssocID="{BA2912E0-F4BE-4754-803A-E11B772EB020}" presName="sibTrans" presStyleLbl="sibTrans2D1" presStyleIdx="1" presStyleCnt="5" custScaleX="114493" custScaleY="102525"/>
      <dgm:spPr/>
    </dgm:pt>
    <dgm:pt modelId="{0182A35C-DEAE-4033-B4C8-A2EEE7B9E2A4}" type="pres">
      <dgm:prSet presAssocID="{BA2912E0-F4BE-4754-803A-E11B772EB020}" presName="connectorText" presStyleLbl="sibTrans2D1" presStyleIdx="1" presStyleCnt="5"/>
      <dgm:spPr/>
    </dgm:pt>
    <dgm:pt modelId="{62BC7EF4-447B-4AE2-B72A-2170B0E587BA}" type="pres">
      <dgm:prSet presAssocID="{A141E693-D5C8-4244-95AF-B926BC6422EC}" presName="node" presStyleLbl="node1" presStyleIdx="2" presStyleCnt="6" custScaleX="202838" custScaleY="181636">
        <dgm:presLayoutVars>
          <dgm:bulletEnabled val="1"/>
        </dgm:presLayoutVars>
      </dgm:prSet>
      <dgm:spPr/>
    </dgm:pt>
    <dgm:pt modelId="{1DDCF277-DB48-43CC-B58B-08D271CA79C4}" type="pres">
      <dgm:prSet presAssocID="{879DE9B8-D7F6-406C-8AF5-06F4B5B6D1D1}" presName="sibTrans" presStyleLbl="sibTrans2D1" presStyleIdx="2" presStyleCnt="5" custScaleX="114493" custScaleY="102525"/>
      <dgm:spPr/>
    </dgm:pt>
    <dgm:pt modelId="{2F992375-584F-4A97-9058-DF5AAD0EE014}" type="pres">
      <dgm:prSet presAssocID="{879DE9B8-D7F6-406C-8AF5-06F4B5B6D1D1}" presName="connectorText" presStyleLbl="sibTrans2D1" presStyleIdx="2" presStyleCnt="5"/>
      <dgm:spPr/>
    </dgm:pt>
    <dgm:pt modelId="{03DE414B-3A8B-4826-9EBE-AC00991D44A8}" type="pres">
      <dgm:prSet presAssocID="{0C004B7B-BB22-40AE-A23E-E1784A479DDB}" presName="node" presStyleLbl="node1" presStyleIdx="3" presStyleCnt="6" custScaleX="202838" custScaleY="181636">
        <dgm:presLayoutVars>
          <dgm:bulletEnabled val="1"/>
        </dgm:presLayoutVars>
      </dgm:prSet>
      <dgm:spPr/>
    </dgm:pt>
    <dgm:pt modelId="{B2529A05-3435-4976-99EB-17D07AFA3B58}" type="pres">
      <dgm:prSet presAssocID="{96FB365E-AEE4-447A-9FD4-004B1D134A17}" presName="sibTrans" presStyleLbl="sibTrans2D1" presStyleIdx="3" presStyleCnt="5" custScaleX="114493" custScaleY="102525"/>
      <dgm:spPr/>
    </dgm:pt>
    <dgm:pt modelId="{1279A8A3-4235-49C8-AE06-40F05BDA42DE}" type="pres">
      <dgm:prSet presAssocID="{96FB365E-AEE4-447A-9FD4-004B1D134A17}" presName="connectorText" presStyleLbl="sibTrans2D1" presStyleIdx="3" presStyleCnt="5"/>
      <dgm:spPr/>
    </dgm:pt>
    <dgm:pt modelId="{B69A61C3-AEEA-4C7C-B2C8-632CCEFE5E53}" type="pres">
      <dgm:prSet presAssocID="{79065DE7-13FD-40F3-A9A9-DE7C1E41F804}" presName="node" presStyleLbl="node1" presStyleIdx="4" presStyleCnt="6" custScaleX="202838" custScaleY="181636">
        <dgm:presLayoutVars>
          <dgm:bulletEnabled val="1"/>
        </dgm:presLayoutVars>
      </dgm:prSet>
      <dgm:spPr/>
    </dgm:pt>
    <dgm:pt modelId="{4451BA99-CDB5-4452-A456-331EAC31344B}" type="pres">
      <dgm:prSet presAssocID="{C6C56DEA-A581-432E-9B7E-D637A357D1CD}" presName="sibTrans" presStyleLbl="sibTrans2D1" presStyleIdx="4" presStyleCnt="5" custScaleX="114493" custScaleY="102525"/>
      <dgm:spPr/>
    </dgm:pt>
    <dgm:pt modelId="{8B2FDD8E-36B4-4178-9DF0-EA0B80935F90}" type="pres">
      <dgm:prSet presAssocID="{C6C56DEA-A581-432E-9B7E-D637A357D1CD}" presName="connectorText" presStyleLbl="sibTrans2D1" presStyleIdx="4" presStyleCnt="5"/>
      <dgm:spPr/>
    </dgm:pt>
    <dgm:pt modelId="{A6AE9056-0657-4D70-8655-BCC497E227E9}" type="pres">
      <dgm:prSet presAssocID="{5F211A31-9502-4753-B4E8-55A3FF596CA2}" presName="node" presStyleLbl="node1" presStyleIdx="5" presStyleCnt="6" custScaleX="202838" custScaleY="181636">
        <dgm:presLayoutVars>
          <dgm:bulletEnabled val="1"/>
        </dgm:presLayoutVars>
      </dgm:prSet>
      <dgm:spPr/>
    </dgm:pt>
  </dgm:ptLst>
  <dgm:cxnLst>
    <dgm:cxn modelId="{BD53D003-C344-436A-B6A9-822DE82F4FE0}" srcId="{E05F8F60-0528-4A64-B45C-0C02E9380737}" destId="{E900ED59-A2C4-4E1F-B2B4-26AE483DF670}" srcOrd="1" destOrd="0" parTransId="{93DAB53A-46A6-4CA3-8E49-00F9288BF633}" sibTransId="{BA2912E0-F4BE-4754-803A-E11B772EB020}"/>
    <dgm:cxn modelId="{20445118-4FD6-4CB9-A5E8-785AF801BF33}" srcId="{E05F8F60-0528-4A64-B45C-0C02E9380737}" destId="{D7CD12D3-636E-4489-9FD4-358256B19849}" srcOrd="0" destOrd="0" parTransId="{8544BF2A-B0B8-4588-921E-58FA00DC6F7A}" sibTransId="{3F78C05A-E12F-476E-A199-9D4E87B0E55D}"/>
    <dgm:cxn modelId="{E1D78D24-6B35-4F72-A1E3-F31EA527F1F3}" type="presOf" srcId="{E900ED59-A2C4-4E1F-B2B4-26AE483DF670}" destId="{7183CAF2-72FE-470D-98F0-8A708650F947}" srcOrd="0" destOrd="0" presId="urn:microsoft.com/office/officeart/2005/8/layout/process1"/>
    <dgm:cxn modelId="{9159A827-5873-4385-8374-12C29159BFCF}" srcId="{E05F8F60-0528-4A64-B45C-0C02E9380737}" destId="{A141E693-D5C8-4244-95AF-B926BC6422EC}" srcOrd="2" destOrd="0" parTransId="{BB131FAA-0A2A-47FF-8912-F70E1808626F}" sibTransId="{879DE9B8-D7F6-406C-8AF5-06F4B5B6D1D1}"/>
    <dgm:cxn modelId="{C184292A-78C7-4B56-B687-1703F9CD094A}" srcId="{E05F8F60-0528-4A64-B45C-0C02E9380737}" destId="{0C004B7B-BB22-40AE-A23E-E1784A479DDB}" srcOrd="3" destOrd="0" parTransId="{8B2F1992-D4A0-4885-AD7F-B2C84327DFFF}" sibTransId="{96FB365E-AEE4-447A-9FD4-004B1D134A17}"/>
    <dgm:cxn modelId="{FDD87B2B-A4ED-4B9A-B3F0-EE02ACA5526E}" type="presOf" srcId="{79065DE7-13FD-40F3-A9A9-DE7C1E41F804}" destId="{B69A61C3-AEEA-4C7C-B2C8-632CCEFE5E53}" srcOrd="0" destOrd="0" presId="urn:microsoft.com/office/officeart/2005/8/layout/process1"/>
    <dgm:cxn modelId="{BB25FD4A-76D1-49EB-815F-ACFB5A9497D3}" type="presOf" srcId="{C6C56DEA-A581-432E-9B7E-D637A357D1CD}" destId="{4451BA99-CDB5-4452-A456-331EAC31344B}" srcOrd="0" destOrd="0" presId="urn:microsoft.com/office/officeart/2005/8/layout/process1"/>
    <dgm:cxn modelId="{7D0C9A50-787B-4991-8B1C-C1AD46BCEEE9}" srcId="{E05F8F60-0528-4A64-B45C-0C02E9380737}" destId="{5F211A31-9502-4753-B4E8-55A3FF596CA2}" srcOrd="5" destOrd="0" parTransId="{E2495E5B-1FEA-4E04-A1AB-3401F0D2885F}" sibTransId="{8918E265-9757-4A72-B716-8B3EE59AF99D}"/>
    <dgm:cxn modelId="{A078CA5A-92E9-4663-97C0-F1F8484E9D40}" type="presOf" srcId="{BA2912E0-F4BE-4754-803A-E11B772EB020}" destId="{0182A35C-DEAE-4033-B4C8-A2EEE7B9E2A4}" srcOrd="1" destOrd="0" presId="urn:microsoft.com/office/officeart/2005/8/layout/process1"/>
    <dgm:cxn modelId="{C6070781-502B-45D3-A554-BF5E05671A96}" type="presOf" srcId="{BA2912E0-F4BE-4754-803A-E11B772EB020}" destId="{F1E0D0E2-9DEA-411A-98FA-7B96409EFDCA}" srcOrd="0" destOrd="0" presId="urn:microsoft.com/office/officeart/2005/8/layout/process1"/>
    <dgm:cxn modelId="{FED3DF84-2A4B-45F3-A03D-F878892EBD3A}" type="presOf" srcId="{3F78C05A-E12F-476E-A199-9D4E87B0E55D}" destId="{B502C11E-FAF7-4B26-9715-712292BF9967}" srcOrd="0" destOrd="0" presId="urn:microsoft.com/office/officeart/2005/8/layout/process1"/>
    <dgm:cxn modelId="{3B0B25AB-B7F6-4AB0-A20F-26E549A79C1D}" type="presOf" srcId="{879DE9B8-D7F6-406C-8AF5-06F4B5B6D1D1}" destId="{2F992375-584F-4A97-9058-DF5AAD0EE014}" srcOrd="1" destOrd="0" presId="urn:microsoft.com/office/officeart/2005/8/layout/process1"/>
    <dgm:cxn modelId="{7C1549B2-628F-4C05-987D-1B822D53033B}" type="presOf" srcId="{96FB365E-AEE4-447A-9FD4-004B1D134A17}" destId="{1279A8A3-4235-49C8-AE06-40F05BDA42DE}" srcOrd="1" destOrd="0" presId="urn:microsoft.com/office/officeart/2005/8/layout/process1"/>
    <dgm:cxn modelId="{3ACFFFB3-EC74-4A50-9C1F-683FBA2810AE}" type="presOf" srcId="{A141E693-D5C8-4244-95AF-B926BC6422EC}" destId="{62BC7EF4-447B-4AE2-B72A-2170B0E587BA}" srcOrd="0" destOrd="0" presId="urn:microsoft.com/office/officeart/2005/8/layout/process1"/>
    <dgm:cxn modelId="{7B0454B6-E75B-4CFA-8DB1-0AD514DF17C6}" type="presOf" srcId="{C6C56DEA-A581-432E-9B7E-D637A357D1CD}" destId="{8B2FDD8E-36B4-4178-9DF0-EA0B80935F90}" srcOrd="1" destOrd="0" presId="urn:microsoft.com/office/officeart/2005/8/layout/process1"/>
    <dgm:cxn modelId="{9702F0B6-ED73-46D0-A5C4-C3D94E0DA2EE}" type="presOf" srcId="{96FB365E-AEE4-447A-9FD4-004B1D134A17}" destId="{B2529A05-3435-4976-99EB-17D07AFA3B58}" srcOrd="0" destOrd="0" presId="urn:microsoft.com/office/officeart/2005/8/layout/process1"/>
    <dgm:cxn modelId="{FE3E59B8-2D00-49C9-A31C-9A4537F1CEF9}" type="presOf" srcId="{E05F8F60-0528-4A64-B45C-0C02E9380737}" destId="{8BF3F803-4A0A-4526-8B48-FDD7D0063376}" srcOrd="0" destOrd="0" presId="urn:microsoft.com/office/officeart/2005/8/layout/process1"/>
    <dgm:cxn modelId="{2B8188CB-C08D-42CD-97F0-52EDA308C62E}" srcId="{E05F8F60-0528-4A64-B45C-0C02E9380737}" destId="{79065DE7-13FD-40F3-A9A9-DE7C1E41F804}" srcOrd="4" destOrd="0" parTransId="{1D690C77-0F4E-417F-A123-8AE4A1E1769C}" sibTransId="{C6C56DEA-A581-432E-9B7E-D637A357D1CD}"/>
    <dgm:cxn modelId="{58C826E4-5C03-445B-BDC7-23D3403C7ABD}" type="presOf" srcId="{5F211A31-9502-4753-B4E8-55A3FF596CA2}" destId="{A6AE9056-0657-4D70-8655-BCC497E227E9}" srcOrd="0" destOrd="0" presId="urn:microsoft.com/office/officeart/2005/8/layout/process1"/>
    <dgm:cxn modelId="{5993AFE6-D59D-421B-8AFC-364E83DE019B}" type="presOf" srcId="{879DE9B8-D7F6-406C-8AF5-06F4B5B6D1D1}" destId="{1DDCF277-DB48-43CC-B58B-08D271CA79C4}" srcOrd="0" destOrd="0" presId="urn:microsoft.com/office/officeart/2005/8/layout/process1"/>
    <dgm:cxn modelId="{24635FEC-D157-4A45-A1F2-98E819479E7B}" type="presOf" srcId="{3F78C05A-E12F-476E-A199-9D4E87B0E55D}" destId="{D2C79051-CF57-456F-9545-AEFC1F268B7B}" srcOrd="1" destOrd="0" presId="urn:microsoft.com/office/officeart/2005/8/layout/process1"/>
    <dgm:cxn modelId="{05DD28F2-C411-4FFD-8300-94581D5BB8B7}" type="presOf" srcId="{0C004B7B-BB22-40AE-A23E-E1784A479DDB}" destId="{03DE414B-3A8B-4826-9EBE-AC00991D44A8}" srcOrd="0" destOrd="0" presId="urn:microsoft.com/office/officeart/2005/8/layout/process1"/>
    <dgm:cxn modelId="{7C5336F4-C5DC-4B47-92A1-9A9769AE325F}" type="presOf" srcId="{D7CD12D3-636E-4489-9FD4-358256B19849}" destId="{6387B710-F951-4CB8-9583-97AAA4CEA7F6}" srcOrd="0" destOrd="0" presId="urn:microsoft.com/office/officeart/2005/8/layout/process1"/>
    <dgm:cxn modelId="{1718B5F3-25B8-4874-A6A1-218CB50296F6}" type="presParOf" srcId="{8BF3F803-4A0A-4526-8B48-FDD7D0063376}" destId="{6387B710-F951-4CB8-9583-97AAA4CEA7F6}" srcOrd="0" destOrd="0" presId="urn:microsoft.com/office/officeart/2005/8/layout/process1"/>
    <dgm:cxn modelId="{672D4F11-2CDA-4713-931D-597746569106}" type="presParOf" srcId="{8BF3F803-4A0A-4526-8B48-FDD7D0063376}" destId="{B502C11E-FAF7-4B26-9715-712292BF9967}" srcOrd="1" destOrd="0" presId="urn:microsoft.com/office/officeart/2005/8/layout/process1"/>
    <dgm:cxn modelId="{97D44EC0-6111-470B-BFFB-084B6872BA26}" type="presParOf" srcId="{B502C11E-FAF7-4B26-9715-712292BF9967}" destId="{D2C79051-CF57-456F-9545-AEFC1F268B7B}" srcOrd="0" destOrd="0" presId="urn:microsoft.com/office/officeart/2005/8/layout/process1"/>
    <dgm:cxn modelId="{4B85D9FE-29DD-46AD-B7B7-7DC72698B6C0}" type="presParOf" srcId="{8BF3F803-4A0A-4526-8B48-FDD7D0063376}" destId="{7183CAF2-72FE-470D-98F0-8A708650F947}" srcOrd="2" destOrd="0" presId="urn:microsoft.com/office/officeart/2005/8/layout/process1"/>
    <dgm:cxn modelId="{88A2DEE8-5DE6-40F3-AA62-7E4BD9D31939}" type="presParOf" srcId="{8BF3F803-4A0A-4526-8B48-FDD7D0063376}" destId="{F1E0D0E2-9DEA-411A-98FA-7B96409EFDCA}" srcOrd="3" destOrd="0" presId="urn:microsoft.com/office/officeart/2005/8/layout/process1"/>
    <dgm:cxn modelId="{95DC49FB-4FEC-4521-80DE-32699C8C2683}" type="presParOf" srcId="{F1E0D0E2-9DEA-411A-98FA-7B96409EFDCA}" destId="{0182A35C-DEAE-4033-B4C8-A2EEE7B9E2A4}" srcOrd="0" destOrd="0" presId="urn:microsoft.com/office/officeart/2005/8/layout/process1"/>
    <dgm:cxn modelId="{141BF5A3-ADD4-4141-9546-D2D318A9805F}" type="presParOf" srcId="{8BF3F803-4A0A-4526-8B48-FDD7D0063376}" destId="{62BC7EF4-447B-4AE2-B72A-2170B0E587BA}" srcOrd="4" destOrd="0" presId="urn:microsoft.com/office/officeart/2005/8/layout/process1"/>
    <dgm:cxn modelId="{C5BF500D-FE5C-41FB-A285-76E6E7C5C427}" type="presParOf" srcId="{8BF3F803-4A0A-4526-8B48-FDD7D0063376}" destId="{1DDCF277-DB48-43CC-B58B-08D271CA79C4}" srcOrd="5" destOrd="0" presId="urn:microsoft.com/office/officeart/2005/8/layout/process1"/>
    <dgm:cxn modelId="{8940C84D-4BE5-4A2A-98F4-5C9B371FD7E9}" type="presParOf" srcId="{1DDCF277-DB48-43CC-B58B-08D271CA79C4}" destId="{2F992375-584F-4A97-9058-DF5AAD0EE014}" srcOrd="0" destOrd="0" presId="urn:microsoft.com/office/officeart/2005/8/layout/process1"/>
    <dgm:cxn modelId="{E2CE3B85-535C-41D8-8472-CEFFC812ABD3}" type="presParOf" srcId="{8BF3F803-4A0A-4526-8B48-FDD7D0063376}" destId="{03DE414B-3A8B-4826-9EBE-AC00991D44A8}" srcOrd="6" destOrd="0" presId="urn:microsoft.com/office/officeart/2005/8/layout/process1"/>
    <dgm:cxn modelId="{3D375679-42E5-41C2-BE27-3712F71BB80F}" type="presParOf" srcId="{8BF3F803-4A0A-4526-8B48-FDD7D0063376}" destId="{B2529A05-3435-4976-99EB-17D07AFA3B58}" srcOrd="7" destOrd="0" presId="urn:microsoft.com/office/officeart/2005/8/layout/process1"/>
    <dgm:cxn modelId="{7C0BE22D-4455-47BB-A967-E3FBB772CFF9}" type="presParOf" srcId="{B2529A05-3435-4976-99EB-17D07AFA3B58}" destId="{1279A8A3-4235-49C8-AE06-40F05BDA42DE}" srcOrd="0" destOrd="0" presId="urn:microsoft.com/office/officeart/2005/8/layout/process1"/>
    <dgm:cxn modelId="{4F240E49-9CA5-48F3-8956-3DBB3E6DF3F2}" type="presParOf" srcId="{8BF3F803-4A0A-4526-8B48-FDD7D0063376}" destId="{B69A61C3-AEEA-4C7C-B2C8-632CCEFE5E53}" srcOrd="8" destOrd="0" presId="urn:microsoft.com/office/officeart/2005/8/layout/process1"/>
    <dgm:cxn modelId="{97185BA7-BBE4-4079-A925-CADE22107F13}" type="presParOf" srcId="{8BF3F803-4A0A-4526-8B48-FDD7D0063376}" destId="{4451BA99-CDB5-4452-A456-331EAC31344B}" srcOrd="9" destOrd="0" presId="urn:microsoft.com/office/officeart/2005/8/layout/process1"/>
    <dgm:cxn modelId="{2D24605E-B434-43A2-B757-588C091DC75A}" type="presParOf" srcId="{4451BA99-CDB5-4452-A456-331EAC31344B}" destId="{8B2FDD8E-36B4-4178-9DF0-EA0B80935F90}" srcOrd="0" destOrd="0" presId="urn:microsoft.com/office/officeart/2005/8/layout/process1"/>
    <dgm:cxn modelId="{3BBB5A6C-86ED-4366-9895-3C96FFFCB204}" type="presParOf" srcId="{8BF3F803-4A0A-4526-8B48-FDD7D0063376}" destId="{A6AE9056-0657-4D70-8655-BCC497E227E9}"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7B710-F951-4CB8-9583-97AAA4CEA7F6}">
      <dsp:nvSpPr>
        <dsp:cNvPr id="0" name=""/>
        <dsp:cNvSpPr/>
      </dsp:nvSpPr>
      <dsp:spPr>
        <a:xfrm>
          <a:off x="784"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Allegation</a:t>
          </a:r>
        </a:p>
      </dsp:txBody>
      <dsp:txXfrm>
        <a:off x="19119" y="1557251"/>
        <a:ext cx="1128450" cy="589330"/>
      </dsp:txXfrm>
    </dsp:sp>
    <dsp:sp modelId="{B502C11E-FAF7-4B26-9715-712292BF9967}">
      <dsp:nvSpPr>
        <dsp:cNvPr id="0" name=""/>
        <dsp:cNvSpPr/>
      </dsp:nvSpPr>
      <dsp:spPr>
        <a:xfrm>
          <a:off x="1214521"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1214521" y="1808101"/>
        <a:ext cx="97596" cy="87630"/>
      </dsp:txXfrm>
    </dsp:sp>
    <dsp:sp modelId="{7183CAF2-72FE-470D-98F0-8A708650F947}">
      <dsp:nvSpPr>
        <dsp:cNvPr id="0" name=""/>
        <dsp:cNvSpPr/>
      </dsp:nvSpPr>
      <dsp:spPr>
        <a:xfrm>
          <a:off x="1395668"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Facts</a:t>
          </a:r>
        </a:p>
      </dsp:txBody>
      <dsp:txXfrm>
        <a:off x="1414003" y="1557251"/>
        <a:ext cx="1128450" cy="589330"/>
      </dsp:txXfrm>
    </dsp:sp>
    <dsp:sp modelId="{F1E0D0E2-9DEA-411A-98FA-7B96409EFDCA}">
      <dsp:nvSpPr>
        <dsp:cNvPr id="0" name=""/>
        <dsp:cNvSpPr/>
      </dsp:nvSpPr>
      <dsp:spPr>
        <a:xfrm>
          <a:off x="2609405"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2609405" y="1808101"/>
        <a:ext cx="97596" cy="87630"/>
      </dsp:txXfrm>
    </dsp:sp>
    <dsp:sp modelId="{62BC7EF4-447B-4AE2-B72A-2170B0E587BA}">
      <dsp:nvSpPr>
        <dsp:cNvPr id="0" name=""/>
        <dsp:cNvSpPr/>
      </dsp:nvSpPr>
      <dsp:spPr>
        <a:xfrm>
          <a:off x="2790552"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Policy</a:t>
          </a:r>
        </a:p>
      </dsp:txBody>
      <dsp:txXfrm>
        <a:off x="2808887" y="1557251"/>
        <a:ext cx="1128450" cy="589330"/>
      </dsp:txXfrm>
    </dsp:sp>
    <dsp:sp modelId="{1DDCF277-DB48-43CC-B58B-08D271CA79C4}">
      <dsp:nvSpPr>
        <dsp:cNvPr id="0" name=""/>
        <dsp:cNvSpPr/>
      </dsp:nvSpPr>
      <dsp:spPr>
        <a:xfrm>
          <a:off x="4004289"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4004289" y="1808101"/>
        <a:ext cx="97596" cy="87630"/>
      </dsp:txXfrm>
    </dsp:sp>
    <dsp:sp modelId="{03DE414B-3A8B-4826-9EBE-AC00991D44A8}">
      <dsp:nvSpPr>
        <dsp:cNvPr id="0" name=""/>
        <dsp:cNvSpPr/>
      </dsp:nvSpPr>
      <dsp:spPr>
        <a:xfrm>
          <a:off x="4185436"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Analysis</a:t>
          </a:r>
        </a:p>
      </dsp:txBody>
      <dsp:txXfrm>
        <a:off x="4203771" y="1557251"/>
        <a:ext cx="1128450" cy="589330"/>
      </dsp:txXfrm>
    </dsp:sp>
    <dsp:sp modelId="{B2529A05-3435-4976-99EB-17D07AFA3B58}">
      <dsp:nvSpPr>
        <dsp:cNvPr id="0" name=""/>
        <dsp:cNvSpPr/>
      </dsp:nvSpPr>
      <dsp:spPr>
        <a:xfrm>
          <a:off x="5399173"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5399173" y="1808101"/>
        <a:ext cx="97596" cy="87630"/>
      </dsp:txXfrm>
    </dsp:sp>
    <dsp:sp modelId="{B69A61C3-AEEA-4C7C-B2C8-632CCEFE5E53}">
      <dsp:nvSpPr>
        <dsp:cNvPr id="0" name=""/>
        <dsp:cNvSpPr/>
      </dsp:nvSpPr>
      <dsp:spPr>
        <a:xfrm>
          <a:off x="5580320"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Conclusion</a:t>
          </a:r>
        </a:p>
      </dsp:txBody>
      <dsp:txXfrm>
        <a:off x="5598655" y="1557251"/>
        <a:ext cx="1128450" cy="589330"/>
      </dsp:txXfrm>
    </dsp:sp>
    <dsp:sp modelId="{4451BA99-CDB5-4452-A456-331EAC31344B}">
      <dsp:nvSpPr>
        <dsp:cNvPr id="0" name=""/>
        <dsp:cNvSpPr/>
      </dsp:nvSpPr>
      <dsp:spPr>
        <a:xfrm>
          <a:off x="6794057"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6794057" y="1808101"/>
        <a:ext cx="97596" cy="87630"/>
      </dsp:txXfrm>
    </dsp:sp>
    <dsp:sp modelId="{A6AE9056-0657-4D70-8655-BCC497E227E9}">
      <dsp:nvSpPr>
        <dsp:cNvPr id="0" name=""/>
        <dsp:cNvSpPr/>
      </dsp:nvSpPr>
      <dsp:spPr>
        <a:xfrm>
          <a:off x="6975204"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Sanction</a:t>
          </a:r>
        </a:p>
      </dsp:txBody>
      <dsp:txXfrm>
        <a:off x="6993539" y="1557251"/>
        <a:ext cx="1128450" cy="5893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F449F-9CB2-CD60-4733-16AD0F3D0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2F058-325B-3CFB-165A-9168E48884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65EBF-C53A-EB5E-7C28-88375945ED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4E49CF-7686-B48F-5145-09399A10B935}"/>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3822605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81FAA-C56F-7338-EE6D-08097FEF5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33BC2-38F6-9999-6D35-7863E398C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D7FC7-EAAE-150E-EFE7-15D8F76208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75AB95-CD4F-BED6-010F-784E48ACFA9F}"/>
              </a:ext>
            </a:extLst>
          </p:cNvPr>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1318646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52587-3E4B-636D-3691-1C0EDAA4F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64EC4-5909-6E4F-9A7A-74CFF9AD7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091A2-6B14-8D96-F1F1-3FCC1CA8F5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C346F2-614B-8E03-655A-C053F83B6E30}"/>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3745661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EDE58-9A6B-3405-0126-F7E8037D4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7F394C-7850-7D1E-7991-CF1D28B9A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4FA7F8-A77D-DEB9-8588-3543C4DADE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5C1351-9BC1-6513-948D-8A85D78453E0}"/>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4067005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C835-479B-7BC5-FAE8-DCF6A8D8B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1C143-3847-AD83-C655-B667DB103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E81101-04F7-24C5-9EC3-8B74C9AE08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D59AEE-C19B-15BF-61E6-C917AAA5858F}"/>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1082230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A9CC1-0818-D95A-84BE-95B4DA2C0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16CFB-4B7E-5E46-C678-96078E7E9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D69B1-031D-86A2-A10C-2463D48624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8CC249-FC0F-EFAD-EA16-3BD1E81BC3DA}"/>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1831399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81D07-D7F4-CADA-1B0A-B56ED7E5C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5C308-41AF-FAC5-FE62-3775B2569A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1FB612-7011-B066-4BB1-BCB30617AA83}"/>
              </a:ext>
            </a:extLst>
          </p:cNvPr>
          <p:cNvSpPr>
            <a:spLocks noGrp="1"/>
          </p:cNvSpPr>
          <p:nvPr>
            <p:ph type="body" idx="1"/>
          </p:nvPr>
        </p:nvSpPr>
        <p:spPr/>
        <p:txBody>
          <a:bodyPr/>
          <a:lstStyle/>
          <a:p>
            <a:pPr fontAlgn="t"/>
            <a:endParaRPr lang="en-US" dirty="0"/>
          </a:p>
        </p:txBody>
      </p:sp>
      <p:sp>
        <p:nvSpPr>
          <p:cNvPr id="4" name="Slide Number Placeholder 3">
            <a:extLst>
              <a:ext uri="{FF2B5EF4-FFF2-40B4-BE49-F238E27FC236}">
                <a16:creationId xmlns:a16="http://schemas.microsoft.com/office/drawing/2014/main" id="{A45C9472-400A-3E38-D127-718FF330CF78}"/>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359649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C5378-3DC1-B2BB-625F-91DFA3FAF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E1E345-79D9-ABF7-95EA-30D9F403E7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DF7D63-27D3-C285-9D3C-A0484FA9D4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5A48AF-4556-77F9-5FE3-A55D5C660682}"/>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320796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59C11-690A-940E-01CC-870AF865D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28BE9-A31B-F772-FB08-E4F826B75B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C59800-9AE9-E3C5-43FD-E67965E10D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2766EE-961D-4680-A96C-709B4A4E9978}"/>
              </a:ext>
            </a:extLst>
          </p:cNvPr>
          <p:cNvSpPr>
            <a:spLocks noGrp="1"/>
          </p:cNvSpPr>
          <p:nvPr>
            <p:ph type="sldNum" sz="quarter" idx="5"/>
          </p:nvPr>
        </p:nvSpPr>
        <p:spPr/>
        <p:txBody>
          <a:bodyPr/>
          <a:lstStyle/>
          <a:p>
            <a:fld id="{9528DE07-971B-5947-82F3-F66073483313}" type="slidenum">
              <a:rPr lang="en-US" smtClean="0"/>
              <a:t>9</a:t>
            </a:fld>
            <a:endParaRPr lang="en-US" dirty="0"/>
          </a:p>
        </p:txBody>
      </p:sp>
    </p:spTree>
    <p:extLst>
      <p:ext uri="{BB962C8B-B14F-4D97-AF65-F5344CB8AC3E}">
        <p14:creationId xmlns:p14="http://schemas.microsoft.com/office/powerpoint/2010/main" val="2332400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B89ED-75F5-B2DA-CAD4-F5FDB738A5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BEEE2-B04A-75B0-9646-7C787DC6E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A9685-1837-E5F9-9D8B-ADE5451E3C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6D33C8-8E29-4B7B-1C2A-0898AD810F00}"/>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1602952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28DE07-971B-5947-82F3-F66073483313}" type="slidenum">
              <a:rPr lang="en-US" smtClean="0"/>
              <a:t>11</a:t>
            </a:fld>
            <a:endParaRPr lang="en-US" dirty="0"/>
          </a:p>
        </p:txBody>
      </p:sp>
    </p:spTree>
    <p:extLst>
      <p:ext uri="{BB962C8B-B14F-4D97-AF65-F5344CB8AC3E}">
        <p14:creationId xmlns:p14="http://schemas.microsoft.com/office/powerpoint/2010/main" val="155598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8E1A5-44AD-3014-A3C8-FF1BF8245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72E31-FB2D-7CF5-76F0-BBFFF54A7A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A7EF1C-FF74-13F2-3666-FD350BECE4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18A0AF-B2D4-A32C-AB27-C3645EA8D371}"/>
              </a:ext>
            </a:extLst>
          </p:cNvPr>
          <p:cNvSpPr>
            <a:spLocks noGrp="1"/>
          </p:cNvSpPr>
          <p:nvPr>
            <p:ph type="sldNum" sz="quarter" idx="5"/>
          </p:nvPr>
        </p:nvSpPr>
        <p:spPr/>
        <p:txBody>
          <a:bodyPr/>
          <a:lstStyle/>
          <a:p>
            <a:fld id="{9528DE07-971B-5947-82F3-F66073483313}" type="slidenum">
              <a:rPr lang="en-US" smtClean="0"/>
              <a:t>12</a:t>
            </a:fld>
            <a:endParaRPr lang="en-US" dirty="0"/>
          </a:p>
        </p:txBody>
      </p:sp>
    </p:spTree>
    <p:extLst>
      <p:ext uri="{BB962C8B-B14F-4D97-AF65-F5344CB8AC3E}">
        <p14:creationId xmlns:p14="http://schemas.microsoft.com/office/powerpoint/2010/main" val="4250003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4D156-DDD4-72D2-9377-55238D943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1707C-FC4B-D2FF-5DC6-D75EB65F42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4EC80-6F1E-69D6-9632-FB0CC3C36C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4B49D3-0531-0FAD-ED2A-58C5DA6AD2B3}"/>
              </a:ext>
            </a:extLst>
          </p:cNvPr>
          <p:cNvSpPr>
            <a:spLocks noGrp="1"/>
          </p:cNvSpPr>
          <p:nvPr>
            <p:ph type="sldNum" sz="quarter" idx="5"/>
          </p:nvPr>
        </p:nvSpPr>
        <p:spPr/>
        <p:txBody>
          <a:bodyPr/>
          <a:lstStyle/>
          <a:p>
            <a:fld id="{9528DE07-971B-5947-82F3-F66073483313}" type="slidenum">
              <a:rPr lang="en-US" smtClean="0"/>
              <a:t>13</a:t>
            </a:fld>
            <a:endParaRPr lang="en-US" dirty="0"/>
          </a:p>
        </p:txBody>
      </p:sp>
    </p:spTree>
    <p:extLst>
      <p:ext uri="{BB962C8B-B14F-4D97-AF65-F5344CB8AC3E}">
        <p14:creationId xmlns:p14="http://schemas.microsoft.com/office/powerpoint/2010/main" val="718189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FACD1-02FD-3BFF-2A9C-894CB1937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65512-F9C7-CD96-1961-992FE74A5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1FF8F6-8326-0D02-6810-E62777D9E2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1F0F4A-E429-15B4-69FD-7B3C663DD228}"/>
              </a:ext>
            </a:extLst>
          </p:cNvPr>
          <p:cNvSpPr>
            <a:spLocks noGrp="1"/>
          </p:cNvSpPr>
          <p:nvPr>
            <p:ph type="sldNum" sz="quarter" idx="5"/>
          </p:nvPr>
        </p:nvSpPr>
        <p:spPr/>
        <p:txBody>
          <a:bodyPr/>
          <a:lstStyle/>
          <a:p>
            <a:fld id="{9528DE07-971B-5947-82F3-F66073483313}" type="slidenum">
              <a:rPr lang="en-US" smtClean="0"/>
              <a:t>14</a:t>
            </a:fld>
            <a:endParaRPr lang="en-US" dirty="0"/>
          </a:p>
        </p:txBody>
      </p:sp>
    </p:spTree>
    <p:extLst>
      <p:ext uri="{BB962C8B-B14F-4D97-AF65-F5344CB8AC3E}">
        <p14:creationId xmlns:p14="http://schemas.microsoft.com/office/powerpoint/2010/main" val="2746860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5D672-3874-730C-D5FD-42F80BDA7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E6268-EE7A-4BA8-8A7E-7769104C39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941BB-22FA-2C1F-EAF5-68C605238968}"/>
              </a:ext>
            </a:extLst>
          </p:cNvPr>
          <p:cNvSpPr>
            <a:spLocks noGrp="1"/>
          </p:cNvSpPr>
          <p:nvPr>
            <p:ph type="body" idx="1"/>
          </p:nvPr>
        </p:nvSpPr>
        <p:spPr/>
        <p:txBody>
          <a:bodyPr/>
          <a:lstStyle/>
          <a:p>
            <a:pPr fontAlgn="t"/>
            <a:endParaRPr lang="en-US" dirty="0"/>
          </a:p>
        </p:txBody>
      </p:sp>
      <p:sp>
        <p:nvSpPr>
          <p:cNvPr id="4" name="Slide Number Placeholder 3">
            <a:extLst>
              <a:ext uri="{FF2B5EF4-FFF2-40B4-BE49-F238E27FC236}">
                <a16:creationId xmlns:a16="http://schemas.microsoft.com/office/drawing/2014/main" id="{339949A8-98AC-7DD0-9746-F01FFA91D751}"/>
              </a:ext>
            </a:extLst>
          </p:cNvPr>
          <p:cNvSpPr>
            <a:spLocks noGrp="1"/>
          </p:cNvSpPr>
          <p:nvPr>
            <p:ph type="sldNum" sz="quarter" idx="5"/>
          </p:nvPr>
        </p:nvSpPr>
        <p:spPr/>
        <p:txBody>
          <a:bodyPr/>
          <a:lstStyle/>
          <a:p>
            <a:fld id="{9528DE07-971B-5947-82F3-F66073483313}" type="slidenum">
              <a:rPr lang="en-US" smtClean="0"/>
              <a:t>15</a:t>
            </a:fld>
            <a:endParaRPr lang="en-US" dirty="0"/>
          </a:p>
        </p:txBody>
      </p:sp>
    </p:spTree>
    <p:extLst>
      <p:ext uri="{BB962C8B-B14F-4D97-AF65-F5344CB8AC3E}">
        <p14:creationId xmlns:p14="http://schemas.microsoft.com/office/powerpoint/2010/main" val="309020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58155-5CB2-44E7-E8E8-D1549D13B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57E86-9A7E-36E4-40C9-FEEBC0785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395A2-ACA3-1643-2373-85122C1BF3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C3EC34-7351-07BB-61B9-9C73424CBEBA}"/>
              </a:ext>
            </a:extLst>
          </p:cNvPr>
          <p:cNvSpPr>
            <a:spLocks noGrp="1"/>
          </p:cNvSpPr>
          <p:nvPr>
            <p:ph type="sldNum" sz="quarter" idx="5"/>
          </p:nvPr>
        </p:nvSpPr>
        <p:spPr/>
        <p:txBody>
          <a:bodyPr/>
          <a:lstStyle/>
          <a:p>
            <a:fld id="{9528DE07-971B-5947-82F3-F66073483313}" type="slidenum">
              <a:rPr lang="en-US" smtClean="0"/>
              <a:t>16</a:t>
            </a:fld>
            <a:endParaRPr lang="en-US" dirty="0"/>
          </a:p>
        </p:txBody>
      </p:sp>
    </p:spTree>
    <p:extLst>
      <p:ext uri="{BB962C8B-B14F-4D97-AF65-F5344CB8AC3E}">
        <p14:creationId xmlns:p14="http://schemas.microsoft.com/office/powerpoint/2010/main" val="58094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47428-AF2B-C158-C452-0CB53B069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C4244-9B86-7782-18E5-66C0238A8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351F6C-4249-9EA5-AE6B-65CDF92E5A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0CA100-3CBE-242C-60A8-4EF08D0B955C}"/>
              </a:ext>
            </a:extLst>
          </p:cNvPr>
          <p:cNvSpPr>
            <a:spLocks noGrp="1"/>
          </p:cNvSpPr>
          <p:nvPr>
            <p:ph type="sldNum" sz="quarter" idx="5"/>
          </p:nvPr>
        </p:nvSpPr>
        <p:spPr/>
        <p:txBody>
          <a:bodyPr/>
          <a:lstStyle/>
          <a:p>
            <a:fld id="{9528DE07-971B-5947-82F3-F66073483313}" type="slidenum">
              <a:rPr lang="en-US" smtClean="0"/>
              <a:t>17</a:t>
            </a:fld>
            <a:endParaRPr lang="en-US" dirty="0"/>
          </a:p>
        </p:txBody>
      </p:sp>
    </p:spTree>
    <p:extLst>
      <p:ext uri="{BB962C8B-B14F-4D97-AF65-F5344CB8AC3E}">
        <p14:creationId xmlns:p14="http://schemas.microsoft.com/office/powerpoint/2010/main" val="1590383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54DBC-AE5E-8C84-B242-A28CF02AA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327B8-5269-EAD6-36B7-D76817DC4C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9086B-BE61-CA4E-0D29-C38CBFA911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C689A2-02D9-5091-3EDD-DAEB583F383C}"/>
              </a:ext>
            </a:extLst>
          </p:cNvPr>
          <p:cNvSpPr>
            <a:spLocks noGrp="1"/>
          </p:cNvSpPr>
          <p:nvPr>
            <p:ph type="sldNum" sz="quarter" idx="5"/>
          </p:nvPr>
        </p:nvSpPr>
        <p:spPr/>
        <p:txBody>
          <a:bodyPr/>
          <a:lstStyle/>
          <a:p>
            <a:fld id="{9528DE07-971B-5947-82F3-F66073483313}" type="slidenum">
              <a:rPr lang="en-US" smtClean="0"/>
              <a:t>18</a:t>
            </a:fld>
            <a:endParaRPr lang="en-US" dirty="0"/>
          </a:p>
        </p:txBody>
      </p:sp>
    </p:spTree>
    <p:extLst>
      <p:ext uri="{BB962C8B-B14F-4D97-AF65-F5344CB8AC3E}">
        <p14:creationId xmlns:p14="http://schemas.microsoft.com/office/powerpoint/2010/main" val="2782047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2EEA5-B999-7C5B-9685-7030F5188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C2F1C-9BEE-EE9D-3AA6-7C818B513B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3E908-7F29-51FE-3E3D-12422D9E27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65CB23-9CF6-5E86-CCE0-54AE63C76E04}"/>
              </a:ext>
            </a:extLst>
          </p:cNvPr>
          <p:cNvSpPr>
            <a:spLocks noGrp="1"/>
          </p:cNvSpPr>
          <p:nvPr>
            <p:ph type="sldNum" sz="quarter" idx="5"/>
          </p:nvPr>
        </p:nvSpPr>
        <p:spPr/>
        <p:txBody>
          <a:bodyPr/>
          <a:lstStyle/>
          <a:p>
            <a:fld id="{9528DE07-971B-5947-82F3-F66073483313}" type="slidenum">
              <a:rPr lang="en-US" smtClean="0"/>
              <a:t>19</a:t>
            </a:fld>
            <a:endParaRPr lang="en-US" dirty="0"/>
          </a:p>
        </p:txBody>
      </p:sp>
    </p:spTree>
    <p:extLst>
      <p:ext uri="{BB962C8B-B14F-4D97-AF65-F5344CB8AC3E}">
        <p14:creationId xmlns:p14="http://schemas.microsoft.com/office/powerpoint/2010/main" val="2548971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77F9F-D276-AB6E-E502-471F2BAD0C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CCE48-24EA-A0FE-8CAF-BBB2CDA264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2E8549-9129-E6BC-B1C1-1B92CCD3DE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14BFE9-9B20-F403-BFCF-4264165381C2}"/>
              </a:ext>
            </a:extLst>
          </p:cNvPr>
          <p:cNvSpPr>
            <a:spLocks noGrp="1"/>
          </p:cNvSpPr>
          <p:nvPr>
            <p:ph type="sldNum" sz="quarter" idx="5"/>
          </p:nvPr>
        </p:nvSpPr>
        <p:spPr/>
        <p:txBody>
          <a:bodyPr/>
          <a:lstStyle/>
          <a:p>
            <a:fld id="{9528DE07-971B-5947-82F3-F66073483313}" type="slidenum">
              <a:rPr lang="en-US" smtClean="0"/>
              <a:t>20</a:t>
            </a:fld>
            <a:endParaRPr lang="en-US" dirty="0"/>
          </a:p>
        </p:txBody>
      </p:sp>
    </p:spTree>
    <p:extLst>
      <p:ext uri="{BB962C8B-B14F-4D97-AF65-F5344CB8AC3E}">
        <p14:creationId xmlns:p14="http://schemas.microsoft.com/office/powerpoint/2010/main" val="1943385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7F01A-7FC6-5FEB-6F31-4D126DFEC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CCDF7-E9A2-735B-D2E4-8232ADE37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CF0A8C-17CB-676A-1ADA-96087366CF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4D81DF-8274-FD3B-C029-654C4F11202E}"/>
              </a:ext>
            </a:extLst>
          </p:cNvPr>
          <p:cNvSpPr>
            <a:spLocks noGrp="1"/>
          </p:cNvSpPr>
          <p:nvPr>
            <p:ph type="sldNum" sz="quarter" idx="5"/>
          </p:nvPr>
        </p:nvSpPr>
        <p:spPr/>
        <p:txBody>
          <a:bodyPr/>
          <a:lstStyle/>
          <a:p>
            <a:fld id="{9528DE07-971B-5947-82F3-F66073483313}" type="slidenum">
              <a:rPr lang="en-US" smtClean="0"/>
              <a:t>21</a:t>
            </a:fld>
            <a:endParaRPr lang="en-US" dirty="0"/>
          </a:p>
        </p:txBody>
      </p:sp>
    </p:spTree>
    <p:extLst>
      <p:ext uri="{BB962C8B-B14F-4D97-AF65-F5344CB8AC3E}">
        <p14:creationId xmlns:p14="http://schemas.microsoft.com/office/powerpoint/2010/main" val="2608186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1DC3B-5B22-B6A9-12B5-9FDEB4740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9DFAD2-709B-1682-CD2C-FF87542DEE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1E831F-98E0-F153-7C68-BF262C659F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E1E3E4-1068-9427-A15B-3BD47CFA9440}"/>
              </a:ext>
            </a:extLst>
          </p:cNvPr>
          <p:cNvSpPr>
            <a:spLocks noGrp="1"/>
          </p:cNvSpPr>
          <p:nvPr>
            <p:ph type="sldNum" sz="quarter" idx="5"/>
          </p:nvPr>
        </p:nvSpPr>
        <p:spPr/>
        <p:txBody>
          <a:bodyPr/>
          <a:lstStyle/>
          <a:p>
            <a:fld id="{9528DE07-971B-5947-82F3-F66073483313}" type="slidenum">
              <a:rPr lang="en-US" smtClean="0"/>
              <a:t>22</a:t>
            </a:fld>
            <a:endParaRPr lang="en-US" dirty="0"/>
          </a:p>
        </p:txBody>
      </p:sp>
    </p:spTree>
    <p:extLst>
      <p:ext uri="{BB962C8B-B14F-4D97-AF65-F5344CB8AC3E}">
        <p14:creationId xmlns:p14="http://schemas.microsoft.com/office/powerpoint/2010/main" val="809957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0A216-3F7B-90CD-7F85-1BC01860A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47791-9A0F-E0DF-D93C-A018A2CC3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40565-D43A-A658-B852-69CCDC1662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B08F44-2ADB-9EED-FC88-08439712E2D3}"/>
              </a:ext>
            </a:extLst>
          </p:cNvPr>
          <p:cNvSpPr>
            <a:spLocks noGrp="1"/>
          </p:cNvSpPr>
          <p:nvPr>
            <p:ph type="sldNum" sz="quarter" idx="5"/>
          </p:nvPr>
        </p:nvSpPr>
        <p:spPr/>
        <p:txBody>
          <a:bodyPr/>
          <a:lstStyle/>
          <a:p>
            <a:fld id="{9528DE07-971B-5947-82F3-F66073483313}" type="slidenum">
              <a:rPr lang="en-US" smtClean="0"/>
              <a:t>23</a:t>
            </a:fld>
            <a:endParaRPr lang="en-US" dirty="0"/>
          </a:p>
        </p:txBody>
      </p:sp>
    </p:spTree>
    <p:extLst>
      <p:ext uri="{BB962C8B-B14F-4D97-AF65-F5344CB8AC3E}">
        <p14:creationId xmlns:p14="http://schemas.microsoft.com/office/powerpoint/2010/main" val="3751366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D3316-7E72-C3D7-38B4-BD44BA2D0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86D90-AAB4-B668-E35D-7AADC98E3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FD439-ED3B-DDC6-E79E-FEB4C0B80E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8077F2-F301-B7EB-A79B-90C5897B5CFD}"/>
              </a:ext>
            </a:extLst>
          </p:cNvPr>
          <p:cNvSpPr>
            <a:spLocks noGrp="1"/>
          </p:cNvSpPr>
          <p:nvPr>
            <p:ph type="sldNum" sz="quarter" idx="5"/>
          </p:nvPr>
        </p:nvSpPr>
        <p:spPr/>
        <p:txBody>
          <a:bodyPr/>
          <a:lstStyle/>
          <a:p>
            <a:fld id="{9528DE07-971B-5947-82F3-F66073483313}" type="slidenum">
              <a:rPr lang="en-US" smtClean="0"/>
              <a:t>24</a:t>
            </a:fld>
            <a:endParaRPr lang="en-US" dirty="0"/>
          </a:p>
        </p:txBody>
      </p:sp>
    </p:spTree>
    <p:extLst>
      <p:ext uri="{BB962C8B-B14F-4D97-AF65-F5344CB8AC3E}">
        <p14:creationId xmlns:p14="http://schemas.microsoft.com/office/powerpoint/2010/main" val="3160073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48ECA-DF5A-902A-4C58-0E1B6A3697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1BA408-E094-C5F2-ED29-9B3F4FE4E125}"/>
              </a:ext>
            </a:extLst>
          </p:cNvPr>
          <p:cNvSpPr>
            <a:spLocks noGrp="1"/>
          </p:cNvSpPr>
          <p:nvPr>
            <p:ph type="title"/>
          </p:nvPr>
        </p:nvSpPr>
        <p:spPr>
          <a:xfrm>
            <a:off x="327850" y="204465"/>
            <a:ext cx="8515350" cy="611419"/>
          </a:xfrm>
        </p:spPr>
        <p:txBody>
          <a:bodyPr>
            <a:normAutofit/>
          </a:bodyPr>
          <a:lstStyle/>
          <a:p>
            <a:r>
              <a:rPr lang="en-US" sz="3600"/>
              <a:t>Hearings and Written Determinations</a:t>
            </a:r>
            <a:endParaRPr lang="en-US" sz="3600" dirty="0"/>
          </a:p>
        </p:txBody>
      </p:sp>
      <p:pic>
        <p:nvPicPr>
          <p:cNvPr id="6" name="Content Placeholder 5" descr="chairs around a table in an office">
            <a:extLst>
              <a:ext uri="{FF2B5EF4-FFF2-40B4-BE49-F238E27FC236}">
                <a16:creationId xmlns:a16="http://schemas.microsoft.com/office/drawing/2014/main" id="{36A67427-C44D-2BDC-1D93-015077EEC99A}"/>
              </a:ext>
            </a:extLst>
          </p:cNvPr>
          <p:cNvPicPr>
            <a:picLocks noGrp="1" noChangeAspect="1"/>
          </p:cNvPicPr>
          <p:nvPr>
            <p:ph idx="1"/>
          </p:nvPr>
        </p:nvPicPr>
        <p:blipFill>
          <a:blip r:embed="rId3"/>
          <a:srcRect/>
          <a:stretch/>
        </p:blipFill>
        <p:spPr>
          <a:xfrm>
            <a:off x="628650" y="1275347"/>
            <a:ext cx="7886700" cy="4872789"/>
          </a:xfrm>
        </p:spPr>
      </p:pic>
    </p:spTree>
    <p:extLst>
      <p:ext uri="{BB962C8B-B14F-4D97-AF65-F5344CB8AC3E}">
        <p14:creationId xmlns:p14="http://schemas.microsoft.com/office/powerpoint/2010/main" val="82164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57608-EF32-4E25-FF25-28009A91F0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8844B3-F740-F04E-4B7F-EB5E48F3F5FD}"/>
              </a:ext>
            </a:extLst>
          </p:cNvPr>
          <p:cNvSpPr>
            <a:spLocks noGrp="1"/>
          </p:cNvSpPr>
          <p:nvPr>
            <p:ph type="title"/>
          </p:nvPr>
        </p:nvSpPr>
        <p:spPr>
          <a:xfrm>
            <a:off x="390525" y="204465"/>
            <a:ext cx="8753475" cy="611419"/>
          </a:xfrm>
        </p:spPr>
        <p:txBody>
          <a:bodyPr anchor="ctr">
            <a:normAutofit/>
          </a:bodyPr>
          <a:lstStyle/>
          <a:p>
            <a:r>
              <a:rPr lang="en-US" sz="3700" dirty="0"/>
              <a:t>Hearing</a:t>
            </a:r>
          </a:p>
        </p:txBody>
      </p:sp>
      <p:sp>
        <p:nvSpPr>
          <p:cNvPr id="10" name="Text Placeholder 5">
            <a:extLst>
              <a:ext uri="{FF2B5EF4-FFF2-40B4-BE49-F238E27FC236}">
                <a16:creationId xmlns:a16="http://schemas.microsoft.com/office/drawing/2014/main" id="{E2917C9F-DE0E-0DFA-9423-8ADBEC761E2C}"/>
              </a:ext>
            </a:extLst>
          </p:cNvPr>
          <p:cNvSpPr>
            <a:spLocks noGrp="1"/>
          </p:cNvSpPr>
          <p:nvPr>
            <p:ph idx="1"/>
          </p:nvPr>
        </p:nvSpPr>
        <p:spPr>
          <a:xfrm>
            <a:off x="4667250" y="1159106"/>
            <a:ext cx="3848100" cy="5017857"/>
          </a:xfrm>
        </p:spPr>
        <p:txBody>
          <a:bodyPr vert="horz" lIns="0" tIns="0" rIns="0" bIns="0">
            <a:normAutofit fontScale="92500" lnSpcReduction="10000"/>
          </a:bodyPr>
          <a:lstStyle/>
          <a:p>
            <a:pPr>
              <a:buClr>
                <a:schemeClr val="accent1">
                  <a:lumMod val="75000"/>
                </a:schemeClr>
              </a:buClr>
              <a:buFont typeface="Wingdings" panose="05000000000000000000" pitchFamily="2" charset="2"/>
              <a:buChar char="§"/>
            </a:pPr>
            <a:r>
              <a:rPr lang="en-US" dirty="0">
                <a:solidFill>
                  <a:srgbClr val="2D4E69"/>
                </a:solidFill>
              </a:rPr>
              <a:t>The Players:</a:t>
            </a:r>
          </a:p>
          <a:p>
            <a:pPr lvl="1">
              <a:buClr>
                <a:schemeClr val="accent1">
                  <a:lumMod val="75000"/>
                </a:schemeClr>
              </a:buClr>
              <a:buFont typeface="Wingdings" panose="05000000000000000000" pitchFamily="2" charset="2"/>
              <a:buChar char="§"/>
            </a:pPr>
            <a:r>
              <a:rPr lang="en-US" sz="2800" dirty="0">
                <a:solidFill>
                  <a:srgbClr val="2D4E69"/>
                </a:solidFill>
              </a:rPr>
              <a:t>Hearing Officer – not the same person as Investigator, Title IX Coordinator, or Appeals Decisionmaker</a:t>
            </a:r>
          </a:p>
          <a:p>
            <a:pPr lvl="1">
              <a:buClr>
                <a:schemeClr val="accent1">
                  <a:lumMod val="75000"/>
                </a:schemeClr>
              </a:buClr>
              <a:buFont typeface="Wingdings" panose="05000000000000000000" pitchFamily="2" charset="2"/>
              <a:buChar char="§"/>
            </a:pPr>
            <a:r>
              <a:rPr lang="en-US" sz="2800" dirty="0">
                <a:solidFill>
                  <a:srgbClr val="2D4E69"/>
                </a:solidFill>
              </a:rPr>
              <a:t>Parties</a:t>
            </a:r>
          </a:p>
          <a:p>
            <a:pPr lvl="1">
              <a:buClr>
                <a:schemeClr val="accent1">
                  <a:lumMod val="75000"/>
                </a:schemeClr>
              </a:buClr>
              <a:buFont typeface="Wingdings" panose="05000000000000000000" pitchFamily="2" charset="2"/>
              <a:buChar char="§"/>
            </a:pPr>
            <a:r>
              <a:rPr lang="en-US" sz="2800" dirty="0">
                <a:solidFill>
                  <a:srgbClr val="2D4E69"/>
                </a:solidFill>
              </a:rPr>
              <a:t>Witnesses</a:t>
            </a:r>
          </a:p>
          <a:p>
            <a:pPr lvl="1">
              <a:buClr>
                <a:schemeClr val="accent1">
                  <a:lumMod val="75000"/>
                </a:schemeClr>
              </a:buClr>
              <a:buFont typeface="Wingdings" panose="05000000000000000000" pitchFamily="2" charset="2"/>
              <a:buChar char="§"/>
            </a:pPr>
            <a:r>
              <a:rPr lang="en-US" sz="2800" dirty="0">
                <a:solidFill>
                  <a:srgbClr val="2D4E69"/>
                </a:solidFill>
              </a:rPr>
              <a:t>Title IX Coordinator (in administrative role)</a:t>
            </a:r>
          </a:p>
          <a:p>
            <a:pPr lvl="1">
              <a:buClr>
                <a:schemeClr val="accent1">
                  <a:lumMod val="75000"/>
                </a:schemeClr>
              </a:buClr>
              <a:buFont typeface="Wingdings" panose="05000000000000000000" pitchFamily="2" charset="2"/>
              <a:buChar char="§"/>
            </a:pPr>
            <a:r>
              <a:rPr lang="en-US" sz="2800" dirty="0">
                <a:solidFill>
                  <a:srgbClr val="2D4E69"/>
                </a:solidFill>
              </a:rPr>
              <a:t>Investigator (as possible witness)</a:t>
            </a:r>
          </a:p>
        </p:txBody>
      </p:sp>
      <p:pic>
        <p:nvPicPr>
          <p:cNvPr id="2" name="Picture 2" descr="a red pencil checking off boxes">
            <a:extLst>
              <a:ext uri="{FF2B5EF4-FFF2-40B4-BE49-F238E27FC236}">
                <a16:creationId xmlns:a16="http://schemas.microsoft.com/office/drawing/2014/main" id="{47DB714E-5565-8800-7DC6-6115797BBC0C}"/>
              </a:ext>
            </a:extLst>
          </p:cNvPr>
          <p:cNvPicPr>
            <a:picLocks noChangeAspect="1" noChangeArrowheads="1"/>
          </p:cNvPicPr>
          <p:nvPr/>
        </p:nvPicPr>
        <p:blipFill>
          <a:blip r:embed="rId3"/>
          <a:srcRect l="21184" r="21184"/>
          <a:stretch/>
        </p:blipFill>
        <p:spPr bwMode="auto">
          <a:xfrm>
            <a:off x="628650" y="1159106"/>
            <a:ext cx="3848100" cy="501785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29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9862D-FDE5-3EC7-68A3-2952DC054B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3A071F-06C8-C817-7CE0-C44BD1EBA364}"/>
              </a:ext>
            </a:extLst>
          </p:cNvPr>
          <p:cNvSpPr>
            <a:spLocks noGrp="1"/>
          </p:cNvSpPr>
          <p:nvPr>
            <p:ph type="title"/>
          </p:nvPr>
        </p:nvSpPr>
        <p:spPr>
          <a:xfrm>
            <a:off x="327850" y="204465"/>
            <a:ext cx="8515350" cy="611419"/>
          </a:xfrm>
        </p:spPr>
        <p:txBody>
          <a:bodyPr>
            <a:normAutofit/>
          </a:bodyPr>
          <a:lstStyle/>
          <a:p>
            <a:r>
              <a:rPr lang="en-US" sz="3600" dirty="0"/>
              <a:t>Obligation to Serve Impartially</a:t>
            </a:r>
          </a:p>
        </p:txBody>
      </p:sp>
      <p:sp>
        <p:nvSpPr>
          <p:cNvPr id="4" name="Content Placeholder 3">
            <a:extLst>
              <a:ext uri="{FF2B5EF4-FFF2-40B4-BE49-F238E27FC236}">
                <a16:creationId xmlns:a16="http://schemas.microsoft.com/office/drawing/2014/main" id="{8A643617-452C-6631-5C65-708184082DFC}"/>
              </a:ext>
            </a:extLst>
          </p:cNvPr>
          <p:cNvSpPr>
            <a:spLocks noGrp="1"/>
          </p:cNvSpPr>
          <p:nvPr>
            <p:ph idx="1"/>
          </p:nvPr>
        </p:nvSpPr>
        <p:spPr/>
        <p:txBody>
          <a:bodyPr>
            <a:normAutofit/>
          </a:bodyPr>
          <a:lstStyle/>
          <a:p>
            <a:r>
              <a:rPr lang="en-US" dirty="0">
                <a:solidFill>
                  <a:srgbClr val="2D4E69"/>
                </a:solidFill>
              </a:rPr>
              <a:t>Avoid prejudgment of the facts at issue</a:t>
            </a:r>
          </a:p>
          <a:p>
            <a:r>
              <a:rPr lang="en-US" dirty="0">
                <a:solidFill>
                  <a:srgbClr val="2D4E69"/>
                </a:solidFill>
              </a:rPr>
              <a:t>Presumption of non-responsibility</a:t>
            </a:r>
          </a:p>
          <a:p>
            <a:r>
              <a:rPr lang="en-US" dirty="0">
                <a:solidFill>
                  <a:srgbClr val="2D4E69"/>
                </a:solidFill>
              </a:rPr>
              <a:t>No bias or conflicts of interest </a:t>
            </a:r>
          </a:p>
          <a:p>
            <a:pPr lvl="1"/>
            <a:r>
              <a:rPr lang="en-US" dirty="0">
                <a:solidFill>
                  <a:srgbClr val="2D4E69"/>
                </a:solidFill>
              </a:rPr>
              <a:t>For the individual Complainant</a:t>
            </a:r>
          </a:p>
          <a:p>
            <a:pPr lvl="1"/>
            <a:r>
              <a:rPr lang="en-US" dirty="0">
                <a:solidFill>
                  <a:srgbClr val="2D4E69"/>
                </a:solidFill>
              </a:rPr>
              <a:t>For the individual Respondent</a:t>
            </a:r>
          </a:p>
          <a:p>
            <a:pPr lvl="1"/>
            <a:r>
              <a:rPr lang="en-US" dirty="0">
                <a:solidFill>
                  <a:srgbClr val="2D4E69"/>
                </a:solidFill>
              </a:rPr>
              <a:t>For Complainants or Respondents generally </a:t>
            </a:r>
          </a:p>
          <a:p>
            <a:r>
              <a:rPr lang="en-US" dirty="0">
                <a:solidFill>
                  <a:srgbClr val="2D4E69"/>
                </a:solidFill>
              </a:rPr>
              <a:t>Apply the relevant facts to the appropriate policy</a:t>
            </a:r>
          </a:p>
        </p:txBody>
      </p:sp>
      <p:pic>
        <p:nvPicPr>
          <p:cNvPr id="2" name="Picture 2" descr="hand holding an apple">
            <a:extLst>
              <a:ext uri="{FF2B5EF4-FFF2-40B4-BE49-F238E27FC236}">
                <a16:creationId xmlns:a16="http://schemas.microsoft.com/office/drawing/2014/main" id="{429A73E1-EAC2-D84E-27DC-F102ADC0C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8060" y="4437063"/>
            <a:ext cx="208788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9043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26FD6-CB82-96BE-0A8B-D84FA26A2B1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4E7F6-3F8B-C991-7089-B58D7B94B013}"/>
              </a:ext>
            </a:extLst>
          </p:cNvPr>
          <p:cNvSpPr>
            <a:spLocks noGrp="1"/>
          </p:cNvSpPr>
          <p:nvPr>
            <p:ph type="title"/>
          </p:nvPr>
        </p:nvSpPr>
        <p:spPr>
          <a:xfrm>
            <a:off x="628650" y="204465"/>
            <a:ext cx="8515350" cy="611419"/>
          </a:xfrm>
        </p:spPr>
        <p:txBody>
          <a:bodyPr anchor="ctr">
            <a:normAutofit/>
          </a:bodyPr>
          <a:lstStyle/>
          <a:p>
            <a:r>
              <a:rPr lang="en-US" sz="3700" dirty="0"/>
              <a:t>Location and Logistics</a:t>
            </a:r>
          </a:p>
        </p:txBody>
      </p:sp>
      <p:sp>
        <p:nvSpPr>
          <p:cNvPr id="4" name="Content Placeholder 3">
            <a:extLst>
              <a:ext uri="{FF2B5EF4-FFF2-40B4-BE49-F238E27FC236}">
                <a16:creationId xmlns:a16="http://schemas.microsoft.com/office/drawing/2014/main" id="{558EAD33-2E08-85FE-0EF1-BDF2DD5A1521}"/>
              </a:ext>
            </a:extLst>
          </p:cNvPr>
          <p:cNvSpPr>
            <a:spLocks noGrp="1"/>
          </p:cNvSpPr>
          <p:nvPr>
            <p:ph idx="1"/>
          </p:nvPr>
        </p:nvSpPr>
        <p:spPr>
          <a:xfrm>
            <a:off x="628650" y="1159106"/>
            <a:ext cx="3848100" cy="5017857"/>
          </a:xfrm>
        </p:spPr>
        <p:txBody>
          <a:bodyPr>
            <a:normAutofit/>
          </a:bodyPr>
          <a:lstStyle/>
          <a:p>
            <a:r>
              <a:rPr lang="en-US" sz="2600" dirty="0">
                <a:solidFill>
                  <a:srgbClr val="2D4E69"/>
                </a:solidFill>
              </a:rPr>
              <a:t>May be held in the same geographic location or virtually.</a:t>
            </a:r>
          </a:p>
          <a:p>
            <a:r>
              <a:rPr lang="en-US" sz="2600" dirty="0">
                <a:solidFill>
                  <a:srgbClr val="2D4E69"/>
                </a:solidFill>
              </a:rPr>
              <a:t>Specific location to be determined by the institution.</a:t>
            </a:r>
          </a:p>
          <a:p>
            <a:r>
              <a:rPr lang="en-US" sz="2600" dirty="0">
                <a:solidFill>
                  <a:srgbClr val="2D4E69"/>
                </a:solidFill>
              </a:rPr>
              <a:t>Technology must allow the parties, their advisors and the Hearing Officer to see and hear one another and any witnesses.</a:t>
            </a:r>
          </a:p>
        </p:txBody>
      </p:sp>
      <p:pic>
        <p:nvPicPr>
          <p:cNvPr id="5" name="Picture 2" descr="a grid of video feeds on a zoom call">
            <a:extLst>
              <a:ext uri="{FF2B5EF4-FFF2-40B4-BE49-F238E27FC236}">
                <a16:creationId xmlns:a16="http://schemas.microsoft.com/office/drawing/2014/main" id="{3EE9166E-813C-1D6B-DD6A-10DD21B5A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604" r="22055" b="-2"/>
          <a:stretch>
            <a:fillRect/>
          </a:stretch>
        </p:blipFill>
        <p:spPr bwMode="auto">
          <a:xfrm>
            <a:off x="4667250" y="1159106"/>
            <a:ext cx="3848100" cy="5017857"/>
          </a:xfrm>
          <a:prstGeom prst="rect">
            <a:avLst/>
          </a:prstGeom>
          <a:solidFill>
            <a:srgbClr val="FFFFFF"/>
          </a:solidFill>
        </p:spPr>
      </p:pic>
    </p:spTree>
    <p:extLst>
      <p:ext uri="{BB962C8B-B14F-4D97-AF65-F5344CB8AC3E}">
        <p14:creationId xmlns:p14="http://schemas.microsoft.com/office/powerpoint/2010/main" val="2068788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5BCAB-19B3-63F4-FA85-B378FFE3F5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6B21BA-30C5-B089-1AA4-527A2A8B0C28}"/>
              </a:ext>
            </a:extLst>
          </p:cNvPr>
          <p:cNvSpPr>
            <a:spLocks noGrp="1"/>
          </p:cNvSpPr>
          <p:nvPr>
            <p:ph type="title"/>
          </p:nvPr>
        </p:nvSpPr>
        <p:spPr>
          <a:xfrm>
            <a:off x="327850" y="204465"/>
            <a:ext cx="8515350" cy="611419"/>
          </a:xfrm>
        </p:spPr>
        <p:txBody>
          <a:bodyPr>
            <a:normAutofit/>
          </a:bodyPr>
          <a:lstStyle/>
          <a:p>
            <a:r>
              <a:rPr lang="en-US" sz="3100" dirty="0"/>
              <a:t>Orderly Hearings – Logistics to Think About</a:t>
            </a:r>
          </a:p>
        </p:txBody>
      </p:sp>
      <p:sp>
        <p:nvSpPr>
          <p:cNvPr id="4" name="Content Placeholder 3">
            <a:extLst>
              <a:ext uri="{FF2B5EF4-FFF2-40B4-BE49-F238E27FC236}">
                <a16:creationId xmlns:a16="http://schemas.microsoft.com/office/drawing/2014/main" id="{4D12F59B-4AB4-69CF-2110-A521326973D1}"/>
              </a:ext>
            </a:extLst>
          </p:cNvPr>
          <p:cNvSpPr>
            <a:spLocks noGrp="1"/>
          </p:cNvSpPr>
          <p:nvPr>
            <p:ph idx="1"/>
          </p:nvPr>
        </p:nvSpPr>
        <p:spPr/>
        <p:txBody>
          <a:bodyPr>
            <a:normAutofit/>
          </a:bodyPr>
          <a:lstStyle/>
          <a:p>
            <a:r>
              <a:rPr lang="en-US" dirty="0">
                <a:solidFill>
                  <a:srgbClr val="2D4E69"/>
                </a:solidFill>
              </a:rPr>
              <a:t>Information parties should have before the hearing</a:t>
            </a:r>
          </a:p>
          <a:p>
            <a:r>
              <a:rPr lang="en-US" dirty="0">
                <a:solidFill>
                  <a:srgbClr val="2D4E69"/>
                </a:solidFill>
              </a:rPr>
              <a:t>Any accommodations required by the parties</a:t>
            </a:r>
          </a:p>
          <a:p>
            <a:r>
              <a:rPr lang="en-US" dirty="0">
                <a:solidFill>
                  <a:srgbClr val="2D4E69"/>
                </a:solidFill>
              </a:rPr>
              <a:t>Physical space and use of remote technology—before, during and after hearing</a:t>
            </a:r>
          </a:p>
          <a:p>
            <a:r>
              <a:rPr lang="en-US" dirty="0">
                <a:solidFill>
                  <a:srgbClr val="2D4E69"/>
                </a:solidFill>
              </a:rPr>
              <a:t>Plan for order of hearing</a:t>
            </a:r>
          </a:p>
          <a:p>
            <a:r>
              <a:rPr lang="en-US" dirty="0">
                <a:solidFill>
                  <a:srgbClr val="2D4E69"/>
                </a:solidFill>
              </a:rPr>
              <a:t>Plan for recording hearing</a:t>
            </a:r>
          </a:p>
          <a:p>
            <a:r>
              <a:rPr lang="en-US" dirty="0">
                <a:solidFill>
                  <a:srgbClr val="2D4E69"/>
                </a:solidFill>
              </a:rPr>
              <a:t>Plan for handling/keeping evidence</a:t>
            </a:r>
          </a:p>
          <a:p>
            <a:r>
              <a:rPr lang="en-US" dirty="0">
                <a:solidFill>
                  <a:srgbClr val="2D4E69"/>
                </a:solidFill>
              </a:rPr>
              <a:t>Have contact information for Title IX Coordinator and legal counsel</a:t>
            </a:r>
          </a:p>
        </p:txBody>
      </p:sp>
    </p:spTree>
    <p:extLst>
      <p:ext uri="{BB962C8B-B14F-4D97-AF65-F5344CB8AC3E}">
        <p14:creationId xmlns:p14="http://schemas.microsoft.com/office/powerpoint/2010/main" val="3916773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172A-A493-2BB8-6DDB-FB454A0F232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803421-6593-F9AC-96E3-7651BF28B5C8}"/>
              </a:ext>
            </a:extLst>
          </p:cNvPr>
          <p:cNvSpPr>
            <a:spLocks noGrp="1"/>
          </p:cNvSpPr>
          <p:nvPr>
            <p:ph type="title"/>
          </p:nvPr>
        </p:nvSpPr>
        <p:spPr>
          <a:xfrm>
            <a:off x="327850" y="204465"/>
            <a:ext cx="8515350" cy="611419"/>
          </a:xfrm>
        </p:spPr>
        <p:txBody>
          <a:bodyPr>
            <a:noAutofit/>
          </a:bodyPr>
          <a:lstStyle/>
          <a:p>
            <a:r>
              <a:rPr lang="en-US" sz="4000" dirty="0"/>
              <a:t>Hearing Order</a:t>
            </a:r>
          </a:p>
        </p:txBody>
      </p:sp>
      <p:sp>
        <p:nvSpPr>
          <p:cNvPr id="4" name="Content Placeholder 3">
            <a:extLst>
              <a:ext uri="{FF2B5EF4-FFF2-40B4-BE49-F238E27FC236}">
                <a16:creationId xmlns:a16="http://schemas.microsoft.com/office/drawing/2014/main" id="{077881A0-8430-86D8-F438-AE6CDCE0D297}"/>
              </a:ext>
            </a:extLst>
          </p:cNvPr>
          <p:cNvSpPr>
            <a:spLocks noGrp="1"/>
          </p:cNvSpPr>
          <p:nvPr>
            <p:ph idx="1"/>
          </p:nvPr>
        </p:nvSpPr>
        <p:spPr/>
        <p:txBody>
          <a:bodyPr>
            <a:normAutofit/>
          </a:bodyPr>
          <a:lstStyle/>
          <a:p>
            <a:r>
              <a:rPr lang="en-US" dirty="0">
                <a:solidFill>
                  <a:srgbClr val="2D4E69"/>
                </a:solidFill>
              </a:rPr>
              <a:t>Hearing Officer opening remarks (including hearing ground rules)</a:t>
            </a:r>
          </a:p>
          <a:p>
            <a:r>
              <a:rPr lang="en-US" dirty="0">
                <a:solidFill>
                  <a:srgbClr val="2D4E69"/>
                </a:solidFill>
              </a:rPr>
              <a:t>Opening Statements </a:t>
            </a:r>
          </a:p>
          <a:p>
            <a:pPr lvl="1"/>
            <a:r>
              <a:rPr lang="en-US" dirty="0">
                <a:solidFill>
                  <a:srgbClr val="2D4E69"/>
                </a:solidFill>
              </a:rPr>
              <a:t>Complainant</a:t>
            </a:r>
          </a:p>
          <a:p>
            <a:pPr lvl="1"/>
            <a:r>
              <a:rPr lang="en-US" dirty="0">
                <a:solidFill>
                  <a:srgbClr val="2D4E69"/>
                </a:solidFill>
              </a:rPr>
              <a:t>Respondent </a:t>
            </a:r>
          </a:p>
          <a:p>
            <a:r>
              <a:rPr lang="en-US" dirty="0">
                <a:solidFill>
                  <a:srgbClr val="2D4E69"/>
                </a:solidFill>
              </a:rPr>
              <a:t>Cross-Examination </a:t>
            </a:r>
          </a:p>
          <a:p>
            <a:pPr lvl="1"/>
            <a:r>
              <a:rPr lang="en-US" dirty="0">
                <a:solidFill>
                  <a:srgbClr val="2D4E69"/>
                </a:solidFill>
              </a:rPr>
              <a:t>Of Complainant by Respondent’s advisor</a:t>
            </a:r>
          </a:p>
          <a:p>
            <a:pPr lvl="1"/>
            <a:r>
              <a:rPr lang="en-US" dirty="0">
                <a:solidFill>
                  <a:srgbClr val="2D4E69"/>
                </a:solidFill>
              </a:rPr>
              <a:t>Of Respondent by Complainant’s advisor </a:t>
            </a:r>
          </a:p>
          <a:p>
            <a:r>
              <a:rPr lang="en-US" dirty="0">
                <a:solidFill>
                  <a:srgbClr val="2D4E69"/>
                </a:solidFill>
              </a:rPr>
              <a:t>Witness testimony and cross-examination</a:t>
            </a:r>
          </a:p>
          <a:p>
            <a:r>
              <a:rPr lang="en-US" dirty="0">
                <a:solidFill>
                  <a:srgbClr val="2D4E69"/>
                </a:solidFill>
              </a:rPr>
              <a:t>Closing statements</a:t>
            </a:r>
          </a:p>
          <a:p>
            <a:r>
              <a:rPr lang="en-US" dirty="0">
                <a:solidFill>
                  <a:srgbClr val="2D4E69"/>
                </a:solidFill>
              </a:rPr>
              <a:t>Hearing Officer concluding remarks</a:t>
            </a:r>
          </a:p>
        </p:txBody>
      </p:sp>
    </p:spTree>
    <p:extLst>
      <p:ext uri="{BB962C8B-B14F-4D97-AF65-F5344CB8AC3E}">
        <p14:creationId xmlns:p14="http://schemas.microsoft.com/office/powerpoint/2010/main" val="307144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120F-1EFB-9005-9F91-29875B56210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4AAC626-1315-E53B-A38B-6885796E5ADC}"/>
              </a:ext>
            </a:extLst>
          </p:cNvPr>
          <p:cNvSpPr>
            <a:spLocks noGrp="1"/>
          </p:cNvSpPr>
          <p:nvPr>
            <p:ph type="title"/>
          </p:nvPr>
        </p:nvSpPr>
        <p:spPr>
          <a:xfrm>
            <a:off x="628650" y="204465"/>
            <a:ext cx="8515350" cy="611419"/>
          </a:xfrm>
        </p:spPr>
        <p:txBody>
          <a:bodyPr anchor="ctr">
            <a:normAutofit/>
          </a:bodyPr>
          <a:lstStyle/>
          <a:p>
            <a:r>
              <a:rPr lang="en-US" sz="3700" dirty="0"/>
              <a:t>Cross-Examination</a:t>
            </a:r>
          </a:p>
        </p:txBody>
      </p:sp>
      <p:sp>
        <p:nvSpPr>
          <p:cNvPr id="4" name="Content Placeholder 3">
            <a:extLst>
              <a:ext uri="{FF2B5EF4-FFF2-40B4-BE49-F238E27FC236}">
                <a16:creationId xmlns:a16="http://schemas.microsoft.com/office/drawing/2014/main" id="{B71A735E-FEC8-FD6A-800B-315D20BF3E24}"/>
              </a:ext>
            </a:extLst>
          </p:cNvPr>
          <p:cNvSpPr>
            <a:spLocks noGrp="1"/>
          </p:cNvSpPr>
          <p:nvPr>
            <p:ph idx="1"/>
          </p:nvPr>
        </p:nvSpPr>
        <p:spPr>
          <a:xfrm>
            <a:off x="4667250" y="1159106"/>
            <a:ext cx="3848100" cy="5017857"/>
          </a:xfrm>
        </p:spPr>
        <p:txBody>
          <a:bodyPr>
            <a:normAutofit/>
          </a:bodyPr>
          <a:lstStyle/>
          <a:p>
            <a:r>
              <a:rPr lang="en-US" sz="2400" dirty="0">
                <a:solidFill>
                  <a:srgbClr val="2D4E69"/>
                </a:solidFill>
              </a:rPr>
              <a:t>Only relevant cross-examination may be asked of a party or witness. </a:t>
            </a:r>
          </a:p>
          <a:p>
            <a:r>
              <a:rPr lang="en-US" sz="2400" dirty="0">
                <a:solidFill>
                  <a:srgbClr val="2D4E69"/>
                </a:solidFill>
              </a:rPr>
              <a:t>The Hearing Officer must decide if a question is relevant before it is answered and explain any decision to exclude a question.</a:t>
            </a:r>
          </a:p>
          <a:p>
            <a:r>
              <a:rPr lang="en-US" sz="2400" dirty="0">
                <a:solidFill>
                  <a:srgbClr val="2D4E69"/>
                </a:solidFill>
              </a:rPr>
              <a:t>What is the impact of party or witness not submitting to cross-examination?</a:t>
            </a:r>
          </a:p>
        </p:txBody>
      </p:sp>
      <p:pic>
        <p:nvPicPr>
          <p:cNvPr id="2" name="Picture 2" descr="a group of question marks">
            <a:extLst>
              <a:ext uri="{FF2B5EF4-FFF2-40B4-BE49-F238E27FC236}">
                <a16:creationId xmlns:a16="http://schemas.microsoft.com/office/drawing/2014/main" id="{374A7DFF-44AC-EA2B-9B76-A6C8A0AA1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081" r="21018" b="-3"/>
          <a:stretch>
            <a:fillRect/>
          </a:stretch>
        </p:blipFill>
        <p:spPr bwMode="auto">
          <a:xfrm>
            <a:off x="628650" y="1159106"/>
            <a:ext cx="3848100" cy="5017857"/>
          </a:xfrm>
          <a:prstGeom prst="rect">
            <a:avLst/>
          </a:prstGeom>
          <a:solidFill>
            <a:srgbClr val="FFFFFF"/>
          </a:solidFill>
        </p:spPr>
      </p:pic>
    </p:spTree>
    <p:extLst>
      <p:ext uri="{BB962C8B-B14F-4D97-AF65-F5344CB8AC3E}">
        <p14:creationId xmlns:p14="http://schemas.microsoft.com/office/powerpoint/2010/main" val="3142644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50829-58ED-CBA0-AF31-AD187683FA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1940AB-01D6-6B4A-183F-ECDF60D1729C}"/>
              </a:ext>
            </a:extLst>
          </p:cNvPr>
          <p:cNvSpPr>
            <a:spLocks noGrp="1"/>
          </p:cNvSpPr>
          <p:nvPr>
            <p:ph type="title"/>
          </p:nvPr>
        </p:nvSpPr>
        <p:spPr>
          <a:xfrm>
            <a:off x="327850" y="204465"/>
            <a:ext cx="8515350" cy="611419"/>
          </a:xfrm>
        </p:spPr>
        <p:txBody>
          <a:bodyPr>
            <a:noAutofit/>
          </a:bodyPr>
          <a:lstStyle/>
          <a:p>
            <a:r>
              <a:rPr lang="en-US" sz="4000" dirty="0"/>
              <a:t>Cross-Examination – Advisors </a:t>
            </a:r>
          </a:p>
        </p:txBody>
      </p:sp>
      <p:sp>
        <p:nvSpPr>
          <p:cNvPr id="4" name="Content Placeholder 3">
            <a:extLst>
              <a:ext uri="{FF2B5EF4-FFF2-40B4-BE49-F238E27FC236}">
                <a16:creationId xmlns:a16="http://schemas.microsoft.com/office/drawing/2014/main" id="{C0BA582A-3F22-344F-C830-23F0320073DB}"/>
              </a:ext>
            </a:extLst>
          </p:cNvPr>
          <p:cNvSpPr>
            <a:spLocks noGrp="1"/>
          </p:cNvSpPr>
          <p:nvPr>
            <p:ph idx="1"/>
          </p:nvPr>
        </p:nvSpPr>
        <p:spPr/>
        <p:txBody>
          <a:bodyPr>
            <a:normAutofit/>
          </a:bodyPr>
          <a:lstStyle/>
          <a:p>
            <a:r>
              <a:rPr lang="en-US" dirty="0">
                <a:solidFill>
                  <a:srgbClr val="2D4E69"/>
                </a:solidFill>
              </a:rPr>
              <a:t> If a party does not have an advisor present at the live hearing, the College must provide without fee or charge to that party, an advisor of the College’s choice, who may be, but is not required to be, an attorney, to conduct cross-examination on behalf of that party.</a:t>
            </a:r>
          </a:p>
        </p:txBody>
      </p:sp>
      <p:sp>
        <p:nvSpPr>
          <p:cNvPr id="2" name="Rectangle 1">
            <a:extLst>
              <a:ext uri="{FF2B5EF4-FFF2-40B4-BE49-F238E27FC236}">
                <a16:creationId xmlns:a16="http://schemas.microsoft.com/office/drawing/2014/main" id="{59EAA76B-F7EC-B2A5-12A3-421A75458F54}"/>
              </a:ext>
            </a:extLst>
          </p:cNvPr>
          <p:cNvSpPr/>
          <p:nvPr/>
        </p:nvSpPr>
        <p:spPr>
          <a:xfrm rot="767287">
            <a:off x="3181391" y="4243686"/>
            <a:ext cx="2808268" cy="923330"/>
          </a:xfrm>
          <a:prstGeom prst="rect">
            <a:avLst/>
          </a:prstGeom>
          <a:solidFill>
            <a:srgbClr val="A3B6C5"/>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Calibri"/>
                <a:ea typeface="+mn-ea"/>
                <a:cs typeface="+mn-cs"/>
              </a:rPr>
              <a:t>ADVISOR</a:t>
            </a:r>
          </a:p>
        </p:txBody>
      </p:sp>
    </p:spTree>
    <p:extLst>
      <p:ext uri="{BB962C8B-B14F-4D97-AF65-F5344CB8AC3E}">
        <p14:creationId xmlns:p14="http://schemas.microsoft.com/office/powerpoint/2010/main" val="703132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60C5E-E01E-2E52-C4C9-F209FB9FEC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18F7B8-0E34-C1F7-6EAD-13C06291241D}"/>
              </a:ext>
            </a:extLst>
          </p:cNvPr>
          <p:cNvSpPr>
            <a:spLocks noGrp="1"/>
          </p:cNvSpPr>
          <p:nvPr>
            <p:ph type="title"/>
          </p:nvPr>
        </p:nvSpPr>
        <p:spPr>
          <a:xfrm>
            <a:off x="327850" y="204465"/>
            <a:ext cx="8515350" cy="611419"/>
          </a:xfrm>
        </p:spPr>
        <p:txBody>
          <a:bodyPr>
            <a:noAutofit/>
          </a:bodyPr>
          <a:lstStyle/>
          <a:p>
            <a:r>
              <a:rPr lang="en-US" sz="4000" dirty="0"/>
              <a:t>Technology for Hearing</a:t>
            </a:r>
          </a:p>
        </p:txBody>
      </p:sp>
      <p:sp>
        <p:nvSpPr>
          <p:cNvPr id="4" name="Content Placeholder 3">
            <a:extLst>
              <a:ext uri="{FF2B5EF4-FFF2-40B4-BE49-F238E27FC236}">
                <a16:creationId xmlns:a16="http://schemas.microsoft.com/office/drawing/2014/main" id="{E65DDF13-4405-0A3B-2B64-309E21F6E90A}"/>
              </a:ext>
            </a:extLst>
          </p:cNvPr>
          <p:cNvSpPr>
            <a:spLocks noGrp="1"/>
          </p:cNvSpPr>
          <p:nvPr>
            <p:ph idx="1"/>
          </p:nvPr>
        </p:nvSpPr>
        <p:spPr/>
        <p:txBody>
          <a:bodyPr>
            <a:normAutofit lnSpcReduction="10000"/>
          </a:bodyPr>
          <a:lstStyle/>
          <a:p>
            <a:r>
              <a:rPr lang="en-US" dirty="0">
                <a:solidFill>
                  <a:srgbClr val="2D4E69"/>
                </a:solidFill>
              </a:rPr>
              <a:t>No specific technology required </a:t>
            </a:r>
          </a:p>
          <a:p>
            <a:r>
              <a:rPr lang="en-US" dirty="0">
                <a:solidFill>
                  <a:srgbClr val="2D4E69"/>
                </a:solidFill>
              </a:rPr>
              <a:t>Examples:  Zoom; Microsoft Teams meetings</a:t>
            </a:r>
          </a:p>
          <a:p>
            <a:r>
              <a:rPr lang="en-US" dirty="0">
                <a:solidFill>
                  <a:srgbClr val="2D4E69"/>
                </a:solidFill>
              </a:rPr>
              <a:t>Must be in real time </a:t>
            </a:r>
          </a:p>
          <a:p>
            <a:r>
              <a:rPr lang="en-US" dirty="0">
                <a:solidFill>
                  <a:srgbClr val="2D4E69"/>
                </a:solidFill>
              </a:rPr>
              <a:t>Must enable hearing attendees to see and hear one another</a:t>
            </a:r>
          </a:p>
          <a:p>
            <a:r>
              <a:rPr lang="en-US" dirty="0">
                <a:solidFill>
                  <a:srgbClr val="2D4E69"/>
                </a:solidFill>
              </a:rPr>
              <a:t>Be sure the technology has the necessary security protections </a:t>
            </a:r>
          </a:p>
          <a:p>
            <a:r>
              <a:rPr lang="en-US" dirty="0">
                <a:solidFill>
                  <a:srgbClr val="2D4E69"/>
                </a:solidFill>
              </a:rPr>
              <a:t>Provide accommodations for individuals with disabilities </a:t>
            </a:r>
          </a:p>
          <a:p>
            <a:r>
              <a:rPr lang="en-US" dirty="0">
                <a:solidFill>
                  <a:srgbClr val="2D4E69"/>
                </a:solidFill>
              </a:rPr>
              <a:t>Train Hearing Officer(s) how to use the specific technology for the hearing </a:t>
            </a:r>
          </a:p>
          <a:p>
            <a:endParaRPr lang="en-US" dirty="0">
              <a:solidFill>
                <a:srgbClr val="2D4E69"/>
              </a:solidFill>
            </a:endParaRPr>
          </a:p>
        </p:txBody>
      </p:sp>
    </p:spTree>
    <p:extLst>
      <p:ext uri="{BB962C8B-B14F-4D97-AF65-F5344CB8AC3E}">
        <p14:creationId xmlns:p14="http://schemas.microsoft.com/office/powerpoint/2010/main" val="702328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CF82E-EEEA-4C95-716C-51C8278E2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99EB73-0959-FC53-8EB5-EB4A0E912774}"/>
              </a:ext>
            </a:extLst>
          </p:cNvPr>
          <p:cNvSpPr>
            <a:spLocks noGrp="1"/>
          </p:cNvSpPr>
          <p:nvPr>
            <p:ph type="title"/>
          </p:nvPr>
        </p:nvSpPr>
        <p:spPr>
          <a:xfrm>
            <a:off x="628650" y="204465"/>
            <a:ext cx="8515350" cy="611419"/>
          </a:xfrm>
        </p:spPr>
        <p:txBody>
          <a:bodyPr anchor="ctr">
            <a:normAutofit/>
          </a:bodyPr>
          <a:lstStyle/>
          <a:p>
            <a:r>
              <a:rPr lang="en-US" sz="3700" dirty="0"/>
              <a:t>Access to Evidence</a:t>
            </a:r>
          </a:p>
        </p:txBody>
      </p:sp>
      <p:sp>
        <p:nvSpPr>
          <p:cNvPr id="4" name="Content Placeholder 3">
            <a:extLst>
              <a:ext uri="{FF2B5EF4-FFF2-40B4-BE49-F238E27FC236}">
                <a16:creationId xmlns:a16="http://schemas.microsoft.com/office/drawing/2014/main" id="{DA8F6B7F-4B9B-2DFF-601B-92782BBE9BBE}"/>
              </a:ext>
            </a:extLst>
          </p:cNvPr>
          <p:cNvSpPr>
            <a:spLocks noGrp="1"/>
          </p:cNvSpPr>
          <p:nvPr>
            <p:ph idx="1"/>
          </p:nvPr>
        </p:nvSpPr>
        <p:spPr>
          <a:xfrm>
            <a:off x="4667250" y="1159106"/>
            <a:ext cx="3848100" cy="5017857"/>
          </a:xfrm>
        </p:spPr>
        <p:txBody>
          <a:bodyPr>
            <a:normAutofit/>
          </a:bodyPr>
          <a:lstStyle/>
          <a:p>
            <a:r>
              <a:rPr lang="en-US" dirty="0">
                <a:solidFill>
                  <a:srgbClr val="2D4E69"/>
                </a:solidFill>
              </a:rPr>
              <a:t>Parties must be allowed access to the evidence during the hearing.</a:t>
            </a:r>
          </a:p>
        </p:txBody>
      </p:sp>
      <p:pic>
        <p:nvPicPr>
          <p:cNvPr id="2" name="Picture 2" descr="A group of people working on a project&#10;">
            <a:extLst>
              <a:ext uri="{FF2B5EF4-FFF2-40B4-BE49-F238E27FC236}">
                <a16:creationId xmlns:a16="http://schemas.microsoft.com/office/drawing/2014/main" id="{E8F71F32-C4EA-C930-AB22-4F66ABCA1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725" r="34084" b="-3"/>
          <a:stretch>
            <a:fillRect/>
          </a:stretch>
        </p:blipFill>
        <p:spPr bwMode="auto">
          <a:xfrm>
            <a:off x="628650" y="1159106"/>
            <a:ext cx="3848100" cy="501785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2726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1643F-A4F5-4034-68D3-BD3DAA3C2803}"/>
              </a:ext>
            </a:extLst>
          </p:cNvPr>
          <p:cNvSpPr>
            <a:spLocks noGrp="1"/>
          </p:cNvSpPr>
          <p:nvPr>
            <p:ph type="title"/>
          </p:nvPr>
        </p:nvSpPr>
        <p:spPr/>
        <p:txBody>
          <a:bodyPr>
            <a:normAutofit fontScale="90000"/>
          </a:bodyPr>
          <a:lstStyle/>
          <a:p>
            <a:r>
              <a:rPr lang="en-US" dirty="0"/>
              <a:t>Quiz Time!</a:t>
            </a:r>
          </a:p>
        </p:txBody>
      </p:sp>
      <p:sp>
        <p:nvSpPr>
          <p:cNvPr id="3" name="Content Placeholder 2">
            <a:extLst>
              <a:ext uri="{FF2B5EF4-FFF2-40B4-BE49-F238E27FC236}">
                <a16:creationId xmlns:a16="http://schemas.microsoft.com/office/drawing/2014/main" id="{70396BBA-3937-BB6B-6EC8-BDF6443C8F0A}"/>
              </a:ext>
            </a:extLst>
          </p:cNvPr>
          <p:cNvSpPr>
            <a:spLocks noGrp="1"/>
          </p:cNvSpPr>
          <p:nvPr>
            <p:ph idx="1"/>
          </p:nvPr>
        </p:nvSpPr>
        <p:spPr/>
        <p:txBody>
          <a:bodyPr>
            <a:normAutofit fontScale="92500"/>
          </a:bodyPr>
          <a:lstStyle/>
          <a:p>
            <a:pPr marL="0" indent="0">
              <a:lnSpc>
                <a:spcPct val="120000"/>
              </a:lnSpc>
              <a:spcBef>
                <a:spcPts val="0"/>
              </a:spcBef>
              <a:buNone/>
            </a:pPr>
            <a:r>
              <a:rPr lang="en-US" sz="3400" dirty="0">
                <a:solidFill>
                  <a:srgbClr val="2D4E69"/>
                </a:solidFill>
              </a:rPr>
              <a:t>For each scenario, pick the correct procedural call and explain your reasoning.</a:t>
            </a:r>
          </a:p>
          <a:p>
            <a:pPr marL="514350" indent="-514350">
              <a:lnSpc>
                <a:spcPct val="120000"/>
              </a:lnSpc>
              <a:spcBef>
                <a:spcPts val="0"/>
              </a:spcBef>
              <a:buFont typeface="+mj-lt"/>
              <a:buAutoNum type="arabicPeriod"/>
            </a:pPr>
            <a:r>
              <a:rPr lang="en-US" dirty="0">
                <a:solidFill>
                  <a:srgbClr val="2D4E69"/>
                </a:solidFill>
              </a:rPr>
              <a:t>A party appears without an advisor. What do you do to proceed with cross‑examination?</a:t>
            </a:r>
          </a:p>
          <a:p>
            <a:pPr marL="514350" indent="-514350">
              <a:lnSpc>
                <a:spcPct val="120000"/>
              </a:lnSpc>
              <a:spcBef>
                <a:spcPts val="0"/>
              </a:spcBef>
              <a:buFont typeface="+mj-lt"/>
              <a:buAutoNum type="arabicPeriod"/>
            </a:pPr>
            <a:r>
              <a:rPr lang="en-US" dirty="0">
                <a:solidFill>
                  <a:srgbClr val="2D4E69"/>
                </a:solidFill>
              </a:rPr>
              <a:t>An advisor asks about the complainant’s prior sexual history to attack credibility. What’s your ruling, and what must you explain?</a:t>
            </a:r>
          </a:p>
          <a:p>
            <a:pPr marL="514350" indent="-514350">
              <a:lnSpc>
                <a:spcPct val="120000"/>
              </a:lnSpc>
              <a:spcBef>
                <a:spcPts val="0"/>
              </a:spcBef>
              <a:buFont typeface="+mj-lt"/>
              <a:buAutoNum type="arabicPeriod"/>
            </a:pPr>
            <a:r>
              <a:rPr lang="en-US" dirty="0">
                <a:solidFill>
                  <a:srgbClr val="2D4E69"/>
                </a:solidFill>
              </a:rPr>
              <a:t>Mid‑hearing, a party offers a video clip not shared during the investigation. Admit or exclude? What standard governs?</a:t>
            </a:r>
          </a:p>
        </p:txBody>
      </p:sp>
    </p:spTree>
    <p:extLst>
      <p:ext uri="{BB962C8B-B14F-4D97-AF65-F5344CB8AC3E}">
        <p14:creationId xmlns:p14="http://schemas.microsoft.com/office/powerpoint/2010/main" val="1888839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E30FC-C1D6-6B77-BCDD-2060DD8584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BD2C2-DC08-DDA6-087B-D80307F316F2}"/>
              </a:ext>
            </a:extLst>
          </p:cNvPr>
          <p:cNvSpPr>
            <a:spLocks noGrp="1"/>
          </p:cNvSpPr>
          <p:nvPr>
            <p:ph type="title"/>
          </p:nvPr>
        </p:nvSpPr>
        <p:spPr/>
        <p:txBody>
          <a:bodyPr>
            <a:normAutofit fontScale="90000"/>
          </a:bodyPr>
          <a:lstStyle/>
          <a:p>
            <a:r>
              <a:rPr lang="en-US" dirty="0"/>
              <a:t>Quiz Time!</a:t>
            </a:r>
          </a:p>
        </p:txBody>
      </p:sp>
      <p:sp>
        <p:nvSpPr>
          <p:cNvPr id="3" name="Content Placeholder 2">
            <a:extLst>
              <a:ext uri="{FF2B5EF4-FFF2-40B4-BE49-F238E27FC236}">
                <a16:creationId xmlns:a16="http://schemas.microsoft.com/office/drawing/2014/main" id="{8A57D846-8757-BB6E-81E0-D56541232A02}"/>
              </a:ext>
            </a:extLst>
          </p:cNvPr>
          <p:cNvSpPr>
            <a:spLocks noGrp="1"/>
          </p:cNvSpPr>
          <p:nvPr>
            <p:ph idx="1"/>
          </p:nvPr>
        </p:nvSpPr>
        <p:spPr/>
        <p:txBody>
          <a:bodyPr>
            <a:normAutofit/>
          </a:bodyPr>
          <a:lstStyle/>
          <a:p>
            <a:pPr marL="0" indent="0">
              <a:lnSpc>
                <a:spcPct val="120000"/>
              </a:lnSpc>
              <a:spcBef>
                <a:spcPts val="0"/>
              </a:spcBef>
              <a:buNone/>
            </a:pPr>
            <a:r>
              <a:rPr lang="en-US" sz="3400" dirty="0">
                <a:solidFill>
                  <a:srgbClr val="2D4E69"/>
                </a:solidFill>
              </a:rPr>
              <a:t>For each scenario, pick the correct procedural call and explain your reasoning.</a:t>
            </a:r>
          </a:p>
          <a:p>
            <a:pPr marL="514350" indent="-514350">
              <a:lnSpc>
                <a:spcPct val="120000"/>
              </a:lnSpc>
              <a:spcBef>
                <a:spcPts val="0"/>
              </a:spcBef>
              <a:buFont typeface="+mj-lt"/>
              <a:buAutoNum type="arabicPeriod" startAt="4"/>
            </a:pPr>
            <a:r>
              <a:rPr lang="en-US" dirty="0">
                <a:solidFill>
                  <a:srgbClr val="2D4E69"/>
                </a:solidFill>
              </a:rPr>
              <a:t>A key witness declines to attend. May the decision‑maker rely on that person’s prior statement? If yes/no, under what authority?</a:t>
            </a:r>
          </a:p>
          <a:p>
            <a:pPr marL="514350" indent="-514350">
              <a:lnSpc>
                <a:spcPct val="120000"/>
              </a:lnSpc>
              <a:spcBef>
                <a:spcPts val="0"/>
              </a:spcBef>
              <a:buFont typeface="+mj-lt"/>
              <a:buAutoNum type="arabicPeriod" startAt="4"/>
            </a:pPr>
            <a:r>
              <a:rPr lang="en-US" dirty="0">
                <a:solidFill>
                  <a:srgbClr val="2D4E69"/>
                </a:solidFill>
              </a:rPr>
              <a:t>An advisor begins shouting and badgering a witness. What immediate steps can/should the chair take to restore order?</a:t>
            </a:r>
          </a:p>
        </p:txBody>
      </p:sp>
    </p:spTree>
    <p:extLst>
      <p:ext uri="{BB962C8B-B14F-4D97-AF65-F5344CB8AC3E}">
        <p14:creationId xmlns:p14="http://schemas.microsoft.com/office/powerpoint/2010/main" val="3358733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4C7B7-C8C8-D96C-192B-9735270EE7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D10D0C-9C34-48CD-8A95-85B0119DB01A}"/>
              </a:ext>
            </a:extLst>
          </p:cNvPr>
          <p:cNvSpPr>
            <a:spLocks noGrp="1"/>
          </p:cNvSpPr>
          <p:nvPr>
            <p:ph type="title"/>
          </p:nvPr>
        </p:nvSpPr>
        <p:spPr>
          <a:xfrm>
            <a:off x="327850" y="204465"/>
            <a:ext cx="8515350" cy="611419"/>
          </a:xfrm>
        </p:spPr>
        <p:txBody>
          <a:bodyPr>
            <a:normAutofit/>
          </a:bodyPr>
          <a:lstStyle/>
          <a:p>
            <a:r>
              <a:rPr lang="en-US" sz="3600" dirty="0"/>
              <a:t>Evaluating the Evidence</a:t>
            </a:r>
          </a:p>
        </p:txBody>
      </p:sp>
      <p:sp>
        <p:nvSpPr>
          <p:cNvPr id="10" name="Text Placeholder 5">
            <a:extLst>
              <a:ext uri="{FF2B5EF4-FFF2-40B4-BE49-F238E27FC236}">
                <a16:creationId xmlns:a16="http://schemas.microsoft.com/office/drawing/2014/main" id="{34F71066-DABD-1522-BD3A-EA249670846E}"/>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Preponderance of the Evidence Standard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Which has the greater weight?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“More likely than not”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50% and a feather</a:t>
            </a:r>
          </a:p>
        </p:txBody>
      </p:sp>
      <p:pic>
        <p:nvPicPr>
          <p:cNvPr id="4" name="Picture 3" descr="A vintage weighing scales">
            <a:extLst>
              <a:ext uri="{FF2B5EF4-FFF2-40B4-BE49-F238E27FC236}">
                <a16:creationId xmlns:a16="http://schemas.microsoft.com/office/drawing/2014/main" id="{4706667D-5847-967D-CC8A-9E3ABFC0C26B}"/>
              </a:ext>
            </a:extLst>
          </p:cNvPr>
          <p:cNvPicPr>
            <a:picLocks noChangeAspect="1"/>
          </p:cNvPicPr>
          <p:nvPr/>
        </p:nvPicPr>
        <p:blipFill>
          <a:blip r:embed="rId3"/>
          <a:stretch>
            <a:fillRect/>
          </a:stretch>
        </p:blipFill>
        <p:spPr>
          <a:xfrm>
            <a:off x="5396271" y="1927122"/>
            <a:ext cx="2828413" cy="4242619"/>
          </a:xfrm>
          <a:prstGeom prst="rect">
            <a:avLst/>
          </a:prstGeom>
        </p:spPr>
      </p:pic>
    </p:spTree>
    <p:extLst>
      <p:ext uri="{BB962C8B-B14F-4D97-AF65-F5344CB8AC3E}">
        <p14:creationId xmlns:p14="http://schemas.microsoft.com/office/powerpoint/2010/main" val="3690885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6D020-9133-F6BC-CE6B-7A57E026B5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C2A90C-7005-6875-EDC7-712E0BD03EFC}"/>
              </a:ext>
            </a:extLst>
          </p:cNvPr>
          <p:cNvSpPr>
            <a:spLocks noGrp="1"/>
          </p:cNvSpPr>
          <p:nvPr>
            <p:ph type="title"/>
          </p:nvPr>
        </p:nvSpPr>
        <p:spPr>
          <a:xfrm>
            <a:off x="327850" y="204465"/>
            <a:ext cx="8515350" cy="611419"/>
          </a:xfrm>
        </p:spPr>
        <p:txBody>
          <a:bodyPr>
            <a:normAutofit/>
          </a:bodyPr>
          <a:lstStyle/>
          <a:p>
            <a:r>
              <a:rPr lang="en-US" sz="3200" dirty="0"/>
              <a:t>Method for Evaluating Evidence - Chart</a:t>
            </a:r>
          </a:p>
        </p:txBody>
      </p:sp>
      <p:graphicFrame>
        <p:nvGraphicFramePr>
          <p:cNvPr id="11" name="Content Placeholder 4">
            <a:extLst>
              <a:ext uri="{FF2B5EF4-FFF2-40B4-BE49-F238E27FC236}">
                <a16:creationId xmlns:a16="http://schemas.microsoft.com/office/drawing/2014/main" id="{A5EDE0EF-B8CA-CB8E-30FC-C3691637A32C}"/>
              </a:ext>
            </a:extLst>
          </p:cNvPr>
          <p:cNvGraphicFramePr>
            <a:graphicFrameLocks noGrp="1"/>
          </p:cNvGraphicFramePr>
          <p:nvPr>
            <p:ph idx="1"/>
            <p:extLst>
              <p:ext uri="{D42A27DB-BD31-4B8C-83A1-F6EECF244321}">
                <p14:modId xmlns:p14="http://schemas.microsoft.com/office/powerpoint/2010/main" val="3380632819"/>
              </p:ext>
            </p:extLst>
          </p:nvPr>
        </p:nvGraphicFramePr>
        <p:xfrm>
          <a:off x="464868" y="1356307"/>
          <a:ext cx="8214264" cy="4788005"/>
        </p:xfrm>
        <a:graphic>
          <a:graphicData uri="http://schemas.openxmlformats.org/drawingml/2006/table">
            <a:tbl>
              <a:tblPr firstRow="1" bandRow="1">
                <a:tableStyleId>{5C22544A-7EE6-4342-B048-85BDC9FD1C3A}</a:tableStyleId>
              </a:tblPr>
              <a:tblGrid>
                <a:gridCol w="631866">
                  <a:extLst>
                    <a:ext uri="{9D8B030D-6E8A-4147-A177-3AD203B41FA5}">
                      <a16:colId xmlns:a16="http://schemas.microsoft.com/office/drawing/2014/main" val="20000"/>
                    </a:ext>
                  </a:extLst>
                </a:gridCol>
                <a:gridCol w="1227698">
                  <a:extLst>
                    <a:ext uri="{9D8B030D-6E8A-4147-A177-3AD203B41FA5}">
                      <a16:colId xmlns:a16="http://schemas.microsoft.com/office/drawing/2014/main" val="20001"/>
                    </a:ext>
                  </a:extLst>
                </a:gridCol>
                <a:gridCol w="1270940">
                  <a:extLst>
                    <a:ext uri="{9D8B030D-6E8A-4147-A177-3AD203B41FA5}">
                      <a16:colId xmlns:a16="http://schemas.microsoft.com/office/drawing/2014/main" val="20002"/>
                    </a:ext>
                  </a:extLst>
                </a:gridCol>
                <a:gridCol w="1270940">
                  <a:extLst>
                    <a:ext uri="{9D8B030D-6E8A-4147-A177-3AD203B41FA5}">
                      <a16:colId xmlns:a16="http://schemas.microsoft.com/office/drawing/2014/main" val="20003"/>
                    </a:ext>
                  </a:extLst>
                </a:gridCol>
                <a:gridCol w="1270940">
                  <a:extLst>
                    <a:ext uri="{9D8B030D-6E8A-4147-A177-3AD203B41FA5}">
                      <a16:colId xmlns:a16="http://schemas.microsoft.com/office/drawing/2014/main" val="20004"/>
                    </a:ext>
                  </a:extLst>
                </a:gridCol>
                <a:gridCol w="1270940">
                  <a:extLst>
                    <a:ext uri="{9D8B030D-6E8A-4147-A177-3AD203B41FA5}">
                      <a16:colId xmlns:a16="http://schemas.microsoft.com/office/drawing/2014/main" val="20005"/>
                    </a:ext>
                  </a:extLst>
                </a:gridCol>
                <a:gridCol w="1270940">
                  <a:extLst>
                    <a:ext uri="{9D8B030D-6E8A-4147-A177-3AD203B41FA5}">
                      <a16:colId xmlns:a16="http://schemas.microsoft.com/office/drawing/2014/main" val="20006"/>
                    </a:ext>
                  </a:extLst>
                </a:gridCol>
              </a:tblGrid>
              <a:tr h="436354">
                <a:tc gridSpan="2">
                  <a:txBody>
                    <a:bodyPr/>
                    <a:lstStyle/>
                    <a:p>
                      <a:endParaRPr lang="en-US" sz="1200" dirty="0">
                        <a:latin typeface="Helvetica LT Std Light" panose="020B0403020202020204" pitchFamily="34" charset="0"/>
                      </a:endParaRPr>
                    </a:p>
                  </a:txBody>
                  <a:tcPr>
                    <a:solidFill>
                      <a:srgbClr val="2D4E69"/>
                    </a:solidFill>
                  </a:tcPr>
                </a:tc>
                <a:tc hMerge="1">
                  <a:txBody>
                    <a:bodyPr/>
                    <a:lstStyle/>
                    <a:p>
                      <a:endParaRPr lang="en-US" dirty="0"/>
                    </a:p>
                  </a:txBody>
                  <a:tcPr/>
                </a:tc>
                <a:tc>
                  <a:txBody>
                    <a:bodyPr/>
                    <a:lstStyle/>
                    <a:p>
                      <a:pPr algn="ctr"/>
                      <a:r>
                        <a:rPr lang="en-US" sz="1200" dirty="0">
                          <a:latin typeface="Helvetica LT Std Light" panose="020B0403020202020204" pitchFamily="34" charset="0"/>
                        </a:rPr>
                        <a:t>Incident?</a:t>
                      </a:r>
                    </a:p>
                  </a:txBody>
                  <a:tcPr>
                    <a:solidFill>
                      <a:srgbClr val="2D4E69"/>
                    </a:solidFill>
                  </a:tcPr>
                </a:tc>
                <a:tc>
                  <a:txBody>
                    <a:bodyPr/>
                    <a:lstStyle/>
                    <a:p>
                      <a:pPr algn="ctr"/>
                      <a:r>
                        <a:rPr lang="en-US" sz="1200" dirty="0">
                          <a:latin typeface="Helvetica LT Std Light" panose="020B0403020202020204" pitchFamily="34" charset="0"/>
                        </a:rPr>
                        <a:t>Drinking?</a:t>
                      </a:r>
                    </a:p>
                  </a:txBody>
                  <a:tcPr>
                    <a:solidFill>
                      <a:srgbClr val="2D4E69"/>
                    </a:solidFill>
                  </a:tcPr>
                </a:tc>
                <a:tc>
                  <a:txBody>
                    <a:bodyPr/>
                    <a:lstStyle/>
                    <a:p>
                      <a:pPr algn="ctr"/>
                      <a:r>
                        <a:rPr lang="en-US" sz="1200" dirty="0">
                          <a:latin typeface="Helvetica LT Std Light" panose="020B0403020202020204" pitchFamily="34" charset="0"/>
                        </a:rPr>
                        <a:t>Consent?</a:t>
                      </a:r>
                    </a:p>
                  </a:txBody>
                  <a:tcPr>
                    <a:solidFill>
                      <a:srgbClr val="2D4E69"/>
                    </a:solidFill>
                  </a:tcPr>
                </a:tc>
                <a:tc>
                  <a:txBody>
                    <a:bodyPr/>
                    <a:lstStyle/>
                    <a:p>
                      <a:pPr algn="ctr"/>
                      <a:endParaRPr lang="en-US" sz="1200" dirty="0">
                        <a:latin typeface="Helvetica LT Std Light" panose="020B0403020202020204" pitchFamily="34" charset="0"/>
                      </a:endParaRPr>
                    </a:p>
                  </a:txBody>
                  <a:tcPr>
                    <a:solidFill>
                      <a:srgbClr val="2D4E69"/>
                    </a:solidFill>
                  </a:tcPr>
                </a:tc>
                <a:tc>
                  <a:txBody>
                    <a:bodyPr/>
                    <a:lstStyle/>
                    <a:p>
                      <a:pPr algn="ctr"/>
                      <a:endParaRPr lang="en-US" sz="1200" dirty="0">
                        <a:latin typeface="Helvetica LT Std Light" panose="020B0403020202020204" pitchFamily="34" charset="0"/>
                      </a:endParaRPr>
                    </a:p>
                  </a:txBody>
                  <a:tcPr>
                    <a:solidFill>
                      <a:srgbClr val="2D4E69"/>
                    </a:solidFill>
                  </a:tcPr>
                </a:tc>
                <a:extLst>
                  <a:ext uri="{0D108BD9-81ED-4DB2-BD59-A6C34878D82A}">
                    <a16:rowId xmlns:a16="http://schemas.microsoft.com/office/drawing/2014/main" val="10000"/>
                  </a:ext>
                </a:extLst>
              </a:tr>
              <a:tr h="404493">
                <a:tc rowSpan="4">
                  <a:txBody>
                    <a:bodyPr/>
                    <a:lstStyle/>
                    <a:p>
                      <a:pPr algn="ctr"/>
                      <a:r>
                        <a:rPr lang="en-US" sz="1200" dirty="0">
                          <a:solidFill>
                            <a:schemeClr val="accent1">
                              <a:lumMod val="75000"/>
                            </a:schemeClr>
                          </a:solidFill>
                          <a:latin typeface="Helvetica LT Std Light" panose="020B0403020202020204" pitchFamily="34" charset="0"/>
                        </a:rPr>
                        <a:t>C</a:t>
                      </a:r>
                    </a:p>
                  </a:txBody>
                  <a:tcPr/>
                </a:tc>
                <a:tc>
                  <a:txBody>
                    <a:bodyPr/>
                    <a:lstStyle/>
                    <a:p>
                      <a:r>
                        <a:rPr lang="en-US" sz="1200" dirty="0">
                          <a:solidFill>
                            <a:schemeClr val="accent1">
                              <a:lumMod val="75000"/>
                            </a:schemeClr>
                          </a:solidFill>
                          <a:latin typeface="Helvetica LT Std Light" panose="020B0403020202020204" pitchFamily="34" charset="0"/>
                        </a:rPr>
                        <a:t>Statement</a:t>
                      </a:r>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01"/>
                  </a:ext>
                </a:extLst>
              </a:tr>
              <a:tr h="404493">
                <a:tc vMerge="1">
                  <a:txBody>
                    <a:bodyPr/>
                    <a:lstStyle/>
                    <a:p>
                      <a:endParaRPr lang="en-US" sz="1100" dirty="0"/>
                    </a:p>
                  </a:txBody>
                  <a:tcPr/>
                </a:tc>
                <a:tc>
                  <a:txBody>
                    <a:bodyPr/>
                    <a:lstStyle/>
                    <a:p>
                      <a:r>
                        <a:rPr lang="en-US" sz="1200" dirty="0">
                          <a:solidFill>
                            <a:schemeClr val="accent1">
                              <a:lumMod val="75000"/>
                            </a:schemeClr>
                          </a:solidFill>
                          <a:latin typeface="Helvetica LT Std Light" panose="020B0403020202020204" pitchFamily="34" charset="0"/>
                        </a:rPr>
                        <a:t>Testimony</a:t>
                      </a:r>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02"/>
                  </a:ext>
                </a:extLst>
              </a:tr>
              <a:tr h="404493">
                <a:tc vMerge="1">
                  <a:txBody>
                    <a:bodyPr/>
                    <a:lstStyle/>
                    <a:p>
                      <a:pPr algn="ctr"/>
                      <a:endParaRPr lang="en-US" sz="1100" dirty="0"/>
                    </a:p>
                  </a:txBody>
                  <a:tcPr/>
                </a:tc>
                <a:tc>
                  <a:txBody>
                    <a:bodyPr/>
                    <a:lstStyle/>
                    <a:p>
                      <a:r>
                        <a:rPr lang="en-US" sz="1200" dirty="0">
                          <a:solidFill>
                            <a:schemeClr val="accent1">
                              <a:lumMod val="75000"/>
                            </a:schemeClr>
                          </a:solidFill>
                          <a:latin typeface="Helvetica LT Std Light" panose="020B0403020202020204" pitchFamily="34" charset="0"/>
                        </a:rPr>
                        <a:t>Texts</a:t>
                      </a:r>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03"/>
                  </a:ext>
                </a:extLst>
              </a:tr>
              <a:tr h="465444">
                <a:tc vMerge="1">
                  <a:txBody>
                    <a:bodyPr/>
                    <a:lstStyle/>
                    <a:p>
                      <a:pPr algn="ctr"/>
                      <a:endParaRPr lang="en-US" sz="1100" dirty="0"/>
                    </a:p>
                  </a:txBody>
                  <a:tcPr/>
                </a:tc>
                <a:tc>
                  <a:txBody>
                    <a:bodyPr/>
                    <a:lstStyle/>
                    <a:p>
                      <a:r>
                        <a:rPr lang="en-US" sz="1200" dirty="0">
                          <a:solidFill>
                            <a:schemeClr val="accent1">
                              <a:lumMod val="75000"/>
                            </a:schemeClr>
                          </a:solidFill>
                          <a:latin typeface="Helvetica LT Std Light" panose="020B0403020202020204" pitchFamily="34" charset="0"/>
                        </a:rPr>
                        <a:t>Other Social Media </a:t>
                      </a:r>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04"/>
                  </a:ext>
                </a:extLst>
              </a:tr>
              <a:tr h="353711">
                <a:tc rowSpan="4">
                  <a:txBody>
                    <a:bodyPr/>
                    <a:lstStyle/>
                    <a:p>
                      <a:pPr algn="ctr"/>
                      <a:r>
                        <a:rPr lang="en-US" sz="1200" dirty="0">
                          <a:solidFill>
                            <a:schemeClr val="accent1">
                              <a:lumMod val="75000"/>
                            </a:schemeClr>
                          </a:solidFill>
                          <a:latin typeface="Helvetica LT Std Light" panose="020B0403020202020204" pitchFamily="34" charset="0"/>
                        </a:rPr>
                        <a:t>R</a:t>
                      </a:r>
                    </a:p>
                  </a:txBody>
                  <a:tcPr/>
                </a:tc>
                <a:tc>
                  <a:txBody>
                    <a:bodyPr/>
                    <a:lstStyle/>
                    <a:p>
                      <a:r>
                        <a:rPr lang="en-US" sz="1200" dirty="0">
                          <a:solidFill>
                            <a:schemeClr val="accent1">
                              <a:lumMod val="75000"/>
                            </a:schemeClr>
                          </a:solidFill>
                          <a:latin typeface="Helvetica LT Std Light" panose="020B0403020202020204" pitchFamily="34" charset="0"/>
                        </a:rPr>
                        <a:t>Statement</a:t>
                      </a:r>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05"/>
                  </a:ext>
                </a:extLst>
              </a:tr>
              <a:tr h="307998">
                <a:tc vMerge="1">
                  <a:txBody>
                    <a:bodyPr/>
                    <a:lstStyle/>
                    <a:p>
                      <a:endParaRPr lang="en-US"/>
                    </a:p>
                  </a:txBody>
                  <a:tcPr/>
                </a:tc>
                <a:tc>
                  <a:txBody>
                    <a:bodyPr/>
                    <a:lstStyle/>
                    <a:p>
                      <a:r>
                        <a:rPr lang="en-US" sz="1200" dirty="0">
                          <a:solidFill>
                            <a:schemeClr val="accent1">
                              <a:lumMod val="75000"/>
                            </a:schemeClr>
                          </a:solidFill>
                          <a:latin typeface="Helvetica LT Std Light" panose="020B0403020202020204" pitchFamily="34" charset="0"/>
                        </a:rPr>
                        <a:t>Testimony</a:t>
                      </a:r>
                      <a:endParaRPr lang="en-US" dirty="0"/>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454444409"/>
                  </a:ext>
                </a:extLst>
              </a:tr>
              <a:tr h="340340">
                <a:tc vMerge="1">
                  <a:txBody>
                    <a:bodyPr/>
                    <a:lstStyle/>
                    <a:p>
                      <a:endParaRPr lang="en-US"/>
                    </a:p>
                  </a:txBody>
                  <a:tcPr/>
                </a:tc>
                <a:tc>
                  <a:txBody>
                    <a:bodyPr/>
                    <a:lstStyle/>
                    <a:p>
                      <a:r>
                        <a:rPr lang="en-US" sz="1200" dirty="0">
                          <a:solidFill>
                            <a:schemeClr val="accent1">
                              <a:lumMod val="75000"/>
                            </a:schemeClr>
                          </a:solidFill>
                          <a:latin typeface="Helvetica LT Std Light" panose="020B0403020202020204" pitchFamily="34" charset="0"/>
                        </a:rPr>
                        <a:t>Texts</a:t>
                      </a:r>
                      <a:endParaRPr lang="en-US" dirty="0"/>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2454001962"/>
                  </a:ext>
                </a:extLst>
              </a:tr>
              <a:tr h="328304">
                <a:tc vMerge="1">
                  <a:txBody>
                    <a:bodyPr/>
                    <a:lstStyle/>
                    <a:p>
                      <a:endParaRPr lang="en-US"/>
                    </a:p>
                  </a:txBody>
                  <a:tcPr/>
                </a:tc>
                <a:tc>
                  <a:txBody>
                    <a:bodyPr/>
                    <a:lstStyle/>
                    <a:p>
                      <a:r>
                        <a:rPr lang="en-US" sz="1200" dirty="0">
                          <a:solidFill>
                            <a:schemeClr val="accent1">
                              <a:lumMod val="75000"/>
                            </a:schemeClr>
                          </a:solidFill>
                          <a:latin typeface="Helvetica LT Std Light" panose="020B0403020202020204" pitchFamily="34" charset="0"/>
                        </a:rPr>
                        <a:t>Other Social Media </a:t>
                      </a:r>
                      <a:endParaRPr lang="en-US" dirty="0"/>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264895427"/>
                  </a:ext>
                </a:extLst>
              </a:tr>
              <a:tr h="404493">
                <a:tc gridSpan="2">
                  <a:txBody>
                    <a:bodyPr/>
                    <a:lstStyle/>
                    <a:p>
                      <a:r>
                        <a:rPr lang="en-US" sz="1200" dirty="0">
                          <a:solidFill>
                            <a:schemeClr val="accent1">
                              <a:lumMod val="75000"/>
                            </a:schemeClr>
                          </a:solidFill>
                          <a:latin typeface="Helvetica LT Std Light" panose="020B0403020202020204" pitchFamily="34" charset="0"/>
                        </a:rPr>
                        <a:t>Witness</a:t>
                      </a:r>
                      <a:r>
                        <a:rPr lang="en-US" sz="1200" baseline="0" dirty="0">
                          <a:solidFill>
                            <a:schemeClr val="accent1">
                              <a:lumMod val="75000"/>
                            </a:schemeClr>
                          </a:solidFill>
                          <a:latin typeface="Helvetica LT Std Light" panose="020B0403020202020204" pitchFamily="34" charset="0"/>
                        </a:rPr>
                        <a:t> A </a:t>
                      </a:r>
                      <a:endParaRPr lang="en-US" sz="1200" dirty="0">
                        <a:solidFill>
                          <a:schemeClr val="accent1">
                            <a:lumMod val="75000"/>
                          </a:schemeClr>
                        </a:solidFill>
                        <a:latin typeface="Helvetica LT Std Light" panose="020B0403020202020204" pitchFamily="34" charset="0"/>
                      </a:endParaRPr>
                    </a:p>
                  </a:txBody>
                  <a:tcPr/>
                </a:tc>
                <a:tc hMerge="1">
                  <a:txBody>
                    <a:bodyPr/>
                    <a:lstStyle/>
                    <a:p>
                      <a:endParaRPr lang="en-US"/>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09"/>
                  </a:ext>
                </a:extLst>
              </a:tr>
              <a:tr h="404493">
                <a:tc gridSpan="2">
                  <a:txBody>
                    <a:bodyPr/>
                    <a:lstStyle/>
                    <a:p>
                      <a:r>
                        <a:rPr lang="en-US" sz="1200" dirty="0">
                          <a:solidFill>
                            <a:schemeClr val="accent1">
                              <a:lumMod val="75000"/>
                            </a:schemeClr>
                          </a:solidFill>
                          <a:latin typeface="Helvetica LT Std Light" panose="020B0403020202020204" pitchFamily="34" charset="0"/>
                        </a:rPr>
                        <a:t>Witness B</a:t>
                      </a:r>
                    </a:p>
                  </a:txBody>
                  <a:tcPr/>
                </a:tc>
                <a:tc hMerge="1">
                  <a:txBody>
                    <a:bodyPr/>
                    <a:lstStyle/>
                    <a:p>
                      <a:endParaRPr lang="en-US"/>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10"/>
                  </a:ext>
                </a:extLst>
              </a:tr>
              <a:tr h="404493">
                <a:tc gridSpan="2">
                  <a:txBody>
                    <a:bodyPr/>
                    <a:lstStyle/>
                    <a:p>
                      <a:r>
                        <a:rPr lang="en-US" sz="1200" dirty="0">
                          <a:solidFill>
                            <a:schemeClr val="accent1">
                              <a:lumMod val="75000"/>
                            </a:schemeClr>
                          </a:solidFill>
                          <a:latin typeface="Helvetica LT Std Light" panose="020B0403020202020204" pitchFamily="34" charset="0"/>
                        </a:rPr>
                        <a:t>Physical Evidence?</a:t>
                      </a:r>
                    </a:p>
                  </a:txBody>
                  <a:tcPr/>
                </a:tc>
                <a:tc hMerge="1">
                  <a:txBody>
                    <a:bodyPr/>
                    <a:lstStyle/>
                    <a:p>
                      <a:endParaRPr lang="en-US"/>
                    </a:p>
                  </a:txBody>
                  <a:tcPr/>
                </a:tc>
                <a:tc>
                  <a:txBody>
                    <a:bodyPr/>
                    <a:lstStyle/>
                    <a:p>
                      <a:endParaRPr lang="en-US" sz="1200" dirty="0">
                        <a:solidFill>
                          <a:schemeClr val="accent1">
                            <a:lumMod val="75000"/>
                          </a:schemeClr>
                        </a:solidFill>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tc>
                  <a:txBody>
                    <a:bodyPr/>
                    <a:lstStyle/>
                    <a:p>
                      <a:endParaRPr lang="en-US" sz="1200" dirty="0">
                        <a:latin typeface="Helvetica LT Std Light" panose="020B0403020202020204" pitchFamily="34" charset="0"/>
                      </a:endParaRP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172555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E3063-C30D-C103-603B-F267FBBF5D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4C7FAA-8444-7A78-35FD-68C210E8FC10}"/>
              </a:ext>
            </a:extLst>
          </p:cNvPr>
          <p:cNvSpPr>
            <a:spLocks noGrp="1"/>
          </p:cNvSpPr>
          <p:nvPr>
            <p:ph type="title"/>
          </p:nvPr>
        </p:nvSpPr>
        <p:spPr>
          <a:xfrm>
            <a:off x="327850" y="204465"/>
            <a:ext cx="8515350" cy="611419"/>
          </a:xfrm>
        </p:spPr>
        <p:txBody>
          <a:bodyPr>
            <a:normAutofit/>
          </a:bodyPr>
          <a:lstStyle/>
          <a:p>
            <a:r>
              <a:rPr lang="en-US" sz="3600" dirty="0"/>
              <a:t>Assessing Credibility</a:t>
            </a:r>
          </a:p>
        </p:txBody>
      </p:sp>
      <p:sp>
        <p:nvSpPr>
          <p:cNvPr id="10" name="Text Placeholder 5">
            <a:extLst>
              <a:ext uri="{FF2B5EF4-FFF2-40B4-BE49-F238E27FC236}">
                <a16:creationId xmlns:a16="http://schemas.microsoft.com/office/drawing/2014/main" id="{FD4D6928-8EBC-8338-97C1-890ABD286940}"/>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Consider all the information and ask:</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Is the account internally consistent on material points?</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Is the account consistent with reliable documentary or testimonial evidence?</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Did the individual have an adequate opportunity to perceive the event?</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Are any inconsistencies material or peripheral?</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Are there plausible and evidence-supported explanations for discrepancies?</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Has the account materially changed? If so, was an explanation provided?</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Does the individual have a demonstrated motive to misstate a material fact?</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What corroborating or contradicting evidence exists?</a:t>
            </a:r>
          </a:p>
          <a:p>
            <a:pPr>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Avoid relying primarily on demeanor or whether an individual appears to be “telling the truth.”</a:t>
            </a:r>
          </a:p>
        </p:txBody>
      </p:sp>
    </p:spTree>
    <p:extLst>
      <p:ext uri="{BB962C8B-B14F-4D97-AF65-F5344CB8AC3E}">
        <p14:creationId xmlns:p14="http://schemas.microsoft.com/office/powerpoint/2010/main" val="2739847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7D338-154C-2423-F140-AAF7816277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9DD057-52C8-0811-CC53-573D9BD456A2}"/>
              </a:ext>
            </a:extLst>
          </p:cNvPr>
          <p:cNvSpPr>
            <a:spLocks noGrp="1"/>
          </p:cNvSpPr>
          <p:nvPr>
            <p:ph type="title"/>
          </p:nvPr>
        </p:nvSpPr>
        <p:spPr>
          <a:xfrm>
            <a:off x="327850" y="204465"/>
            <a:ext cx="8515350" cy="611419"/>
          </a:xfrm>
        </p:spPr>
        <p:txBody>
          <a:bodyPr>
            <a:normAutofit/>
          </a:bodyPr>
          <a:lstStyle/>
          <a:p>
            <a:r>
              <a:rPr lang="en-US" sz="3600" dirty="0"/>
              <a:t>Analysis – Common Mistakes</a:t>
            </a:r>
          </a:p>
        </p:txBody>
      </p:sp>
      <p:sp>
        <p:nvSpPr>
          <p:cNvPr id="10" name="Text Placeholder 5">
            <a:extLst>
              <a:ext uri="{FF2B5EF4-FFF2-40B4-BE49-F238E27FC236}">
                <a16:creationId xmlns:a16="http://schemas.microsoft.com/office/drawing/2014/main" id="{DEC66997-6D28-4A6A-A764-1040FAD54DFC}"/>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Letting sympathy or skepticism replace objective analysis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“Working backward” from your gut to justify a conclusion</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Failing to tie facts directly to the policy language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Giving weight to irrelevant details or character traits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Over-relying on “common sense” instead of the defined standard</a:t>
            </a:r>
            <a:endParaRPr lang="en-US" sz="20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296996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53987-3B9C-059C-A23D-99A45B8AFA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701D71-2226-11D9-6317-F4159EEBD841}"/>
              </a:ext>
            </a:extLst>
          </p:cNvPr>
          <p:cNvSpPr>
            <a:spLocks noGrp="1"/>
          </p:cNvSpPr>
          <p:nvPr>
            <p:ph type="title"/>
          </p:nvPr>
        </p:nvSpPr>
        <p:spPr>
          <a:xfrm>
            <a:off x="327850" y="204465"/>
            <a:ext cx="8515350" cy="611419"/>
          </a:xfrm>
        </p:spPr>
        <p:txBody>
          <a:bodyPr>
            <a:normAutofit/>
          </a:bodyPr>
          <a:lstStyle/>
          <a:p>
            <a:r>
              <a:rPr lang="en-US" sz="3600" dirty="0"/>
              <a:t>Applying the Legal/Policy Standard</a:t>
            </a:r>
          </a:p>
        </p:txBody>
      </p:sp>
      <p:sp>
        <p:nvSpPr>
          <p:cNvPr id="10" name="Text Placeholder 5">
            <a:extLst>
              <a:ext uri="{FF2B5EF4-FFF2-40B4-BE49-F238E27FC236}">
                <a16:creationId xmlns:a16="http://schemas.microsoft.com/office/drawing/2014/main" id="{5958198B-61F5-8F11-D22C-D955FE7FBEAC}"/>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For each allegation:</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Break down the policy definition into its elements.</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Identify facts that relate to each element.</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Ask:</a:t>
            </a:r>
          </a:p>
          <a:p>
            <a:pPr marL="1371600" lvl="2" indent="-457200">
              <a:lnSpc>
                <a:spcPct val="150000"/>
              </a:lnSpc>
              <a:buClr>
                <a:schemeClr val="accent1">
                  <a:lumMod val="75000"/>
                </a:schemeClr>
              </a:buClr>
              <a:buFont typeface="+mj-lt"/>
              <a:buAutoNum type="alphaLcPeriod"/>
            </a:pPr>
            <a:r>
              <a:rPr lang="en-US" sz="1600" dirty="0">
                <a:solidFill>
                  <a:schemeClr val="accent1">
                    <a:lumMod val="75000"/>
                  </a:schemeClr>
                </a:solidFill>
                <a:latin typeface="Helvetica LT Std Light"/>
                <a:cs typeface="Arial"/>
              </a:rPr>
              <a:t>What weight should be assigned to the relevant evidence, and what corroborating or contradicting evidence exists?</a:t>
            </a:r>
          </a:p>
          <a:p>
            <a:pPr marL="1371600" lvl="2" indent="-457200">
              <a:lnSpc>
                <a:spcPct val="150000"/>
              </a:lnSpc>
              <a:buClr>
                <a:schemeClr val="accent1">
                  <a:lumMod val="75000"/>
                </a:schemeClr>
              </a:buClr>
              <a:buFont typeface="+mj-lt"/>
              <a:buAutoNum type="alphaLcPeriod"/>
            </a:pPr>
            <a:r>
              <a:rPr lang="en-US" sz="1600" dirty="0">
                <a:solidFill>
                  <a:schemeClr val="accent1">
                    <a:lumMod val="75000"/>
                  </a:schemeClr>
                </a:solidFill>
                <a:latin typeface="Helvetica LT Std Light"/>
                <a:cs typeface="Arial"/>
              </a:rPr>
              <a:t>Does the evidence satisfy the element based on the standard?</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If an element is not met – </a:t>
            </a:r>
            <a:r>
              <a:rPr lang="en-US" sz="2000" b="1" dirty="0">
                <a:solidFill>
                  <a:schemeClr val="accent1">
                    <a:lumMod val="75000"/>
                  </a:schemeClr>
                </a:solidFill>
                <a:latin typeface="Helvetica LT Std Light"/>
                <a:cs typeface="Arial"/>
              </a:rPr>
              <a:t>no violation</a:t>
            </a:r>
            <a:r>
              <a:rPr lang="en-US" sz="2000" dirty="0">
                <a:solidFill>
                  <a:schemeClr val="accent1">
                    <a:lumMod val="75000"/>
                  </a:schemeClr>
                </a:solidFill>
                <a:latin typeface="Helvetica LT Std Light"/>
                <a:cs typeface="Arial"/>
              </a:rPr>
              <a:t> under the policy.</a:t>
            </a:r>
          </a:p>
        </p:txBody>
      </p:sp>
    </p:spTree>
    <p:extLst>
      <p:ext uri="{BB962C8B-B14F-4D97-AF65-F5344CB8AC3E}">
        <p14:creationId xmlns:p14="http://schemas.microsoft.com/office/powerpoint/2010/main" val="4099738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50559-D268-EBDF-47DB-22AD91B7ED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C56D8E-E724-1EE3-5238-578F663C40D2}"/>
              </a:ext>
            </a:extLst>
          </p:cNvPr>
          <p:cNvSpPr>
            <a:spLocks noGrp="1"/>
          </p:cNvSpPr>
          <p:nvPr>
            <p:ph type="title"/>
          </p:nvPr>
        </p:nvSpPr>
        <p:spPr>
          <a:xfrm>
            <a:off x="327850" y="204465"/>
            <a:ext cx="8515350" cy="611419"/>
          </a:xfrm>
        </p:spPr>
        <p:txBody>
          <a:bodyPr>
            <a:normAutofit/>
          </a:bodyPr>
          <a:lstStyle/>
          <a:p>
            <a:r>
              <a:rPr lang="en-US" sz="3600" dirty="0"/>
              <a:t>Exercise – The Boss</a:t>
            </a:r>
          </a:p>
        </p:txBody>
      </p:sp>
      <p:sp>
        <p:nvSpPr>
          <p:cNvPr id="10" name="Text Placeholder 5">
            <a:extLst>
              <a:ext uri="{FF2B5EF4-FFF2-40B4-BE49-F238E27FC236}">
                <a16:creationId xmlns:a16="http://schemas.microsoft.com/office/drawing/2014/main" id="{93CCE42D-3F8D-7A47-393F-CD17567CC07B}"/>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pPr>
            <a:r>
              <a:rPr lang="en-US" sz="2400" dirty="0">
                <a:solidFill>
                  <a:schemeClr val="accent1">
                    <a:lumMod val="75000"/>
                  </a:schemeClr>
                </a:solidFill>
                <a:latin typeface="Helvetica LT Std Light"/>
                <a:cs typeface="Arial"/>
              </a:rPr>
              <a:t>Instructions:</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Read the policy definition and the case summary.</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Break the policy into elements.</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Identify which facts support or do not support each element.</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Decide: Does the conduct meet the standard?</a:t>
            </a:r>
          </a:p>
        </p:txBody>
      </p:sp>
    </p:spTree>
    <p:extLst>
      <p:ext uri="{BB962C8B-B14F-4D97-AF65-F5344CB8AC3E}">
        <p14:creationId xmlns:p14="http://schemas.microsoft.com/office/powerpoint/2010/main" val="953676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A0C74-1F7B-D6C9-CDC8-4D54124544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679566-95D5-0ECB-6225-9AFB787DB336}"/>
              </a:ext>
            </a:extLst>
          </p:cNvPr>
          <p:cNvSpPr>
            <a:spLocks noGrp="1"/>
          </p:cNvSpPr>
          <p:nvPr>
            <p:ph type="title"/>
          </p:nvPr>
        </p:nvSpPr>
        <p:spPr>
          <a:xfrm>
            <a:off x="327850" y="204465"/>
            <a:ext cx="8515350" cy="611419"/>
          </a:xfrm>
        </p:spPr>
        <p:txBody>
          <a:bodyPr>
            <a:normAutofit/>
          </a:bodyPr>
          <a:lstStyle/>
          <a:p>
            <a:r>
              <a:rPr lang="en-US" sz="3600" dirty="0"/>
              <a:t>Exercise – The Boss</a:t>
            </a:r>
          </a:p>
        </p:txBody>
      </p:sp>
      <p:sp>
        <p:nvSpPr>
          <p:cNvPr id="10" name="Text Placeholder 5">
            <a:extLst>
              <a:ext uri="{FF2B5EF4-FFF2-40B4-BE49-F238E27FC236}">
                <a16:creationId xmlns:a16="http://schemas.microsoft.com/office/drawing/2014/main" id="{55C1A79C-C022-B7A6-9733-9465748DFAE0}"/>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pPr>
            <a:r>
              <a:rPr lang="en-US" sz="2400" dirty="0">
                <a:solidFill>
                  <a:schemeClr val="accent1">
                    <a:lumMod val="75000"/>
                  </a:schemeClr>
                </a:solidFill>
                <a:latin typeface="Helvetica LT Std Light"/>
                <a:cs typeface="Arial"/>
              </a:rPr>
              <a:t>Policy Definition – Race-Based Harassment (Workplace Conduct Policy)</a:t>
            </a:r>
          </a:p>
          <a:p>
            <a:pPr lvl="1">
              <a:lnSpc>
                <a:spcPct val="150000"/>
              </a:lnSpc>
              <a:buClr>
                <a:schemeClr val="accent1">
                  <a:lumMod val="75000"/>
                </a:schemeClr>
              </a:buClr>
            </a:pPr>
            <a:r>
              <a:rPr lang="en-US" sz="2000" dirty="0">
                <a:solidFill>
                  <a:schemeClr val="accent1">
                    <a:lumMod val="75000"/>
                  </a:schemeClr>
                </a:solidFill>
                <a:latin typeface="Helvetica LT Std Light"/>
                <a:cs typeface="Arial"/>
              </a:rPr>
              <a:t>“Unwelcome conduct based on an individual’s race or color that is so severe or pervasive that it creates a hostile, intimidating, or offensive work environment or interferes with the individual’s work performance.”</a:t>
            </a:r>
          </a:p>
        </p:txBody>
      </p:sp>
    </p:spTree>
    <p:extLst>
      <p:ext uri="{BB962C8B-B14F-4D97-AF65-F5344CB8AC3E}">
        <p14:creationId xmlns:p14="http://schemas.microsoft.com/office/powerpoint/2010/main" val="1016842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5F98F-CCD7-345B-5DC1-94E8529778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1941CC-542B-746D-3BB5-FC194A9D59F5}"/>
              </a:ext>
            </a:extLst>
          </p:cNvPr>
          <p:cNvSpPr>
            <a:spLocks noGrp="1"/>
          </p:cNvSpPr>
          <p:nvPr>
            <p:ph type="title"/>
          </p:nvPr>
        </p:nvSpPr>
        <p:spPr>
          <a:xfrm>
            <a:off x="327850" y="204465"/>
            <a:ext cx="8515350" cy="611419"/>
          </a:xfrm>
        </p:spPr>
        <p:txBody>
          <a:bodyPr>
            <a:normAutofit/>
          </a:bodyPr>
          <a:lstStyle/>
          <a:p>
            <a:r>
              <a:rPr lang="en-US" sz="3600" dirty="0"/>
              <a:t>Exercise – The Boss</a:t>
            </a:r>
          </a:p>
        </p:txBody>
      </p:sp>
      <p:sp>
        <p:nvSpPr>
          <p:cNvPr id="10" name="Text Placeholder 5">
            <a:extLst>
              <a:ext uri="{FF2B5EF4-FFF2-40B4-BE49-F238E27FC236}">
                <a16:creationId xmlns:a16="http://schemas.microsoft.com/office/drawing/2014/main" id="{70651083-5EEC-6BE1-3289-4DB6474D8C57}"/>
              </a:ext>
            </a:extLst>
          </p:cNvPr>
          <p:cNvSpPr>
            <a:spLocks noGrp="1"/>
          </p:cNvSpPr>
          <p:nvPr>
            <p:ph idx="1"/>
          </p:nvPr>
        </p:nvSpPr>
        <p:spPr>
          <a:xfrm>
            <a:off x="628650" y="1159105"/>
            <a:ext cx="7886700" cy="5042911"/>
          </a:xfrm>
        </p:spPr>
        <p:txBody>
          <a:bodyPr vert="horz" lIns="0" tIns="0" rIns="0" bIns="0" anchor="t">
            <a:normAutofit fontScale="70000" lnSpcReduction="20000"/>
          </a:bodyPr>
          <a:lstStyle/>
          <a:p>
            <a:pPr>
              <a:lnSpc>
                <a:spcPct val="150000"/>
              </a:lnSpc>
              <a:buClr>
                <a:schemeClr val="accent1">
                  <a:lumMod val="75000"/>
                </a:schemeClr>
              </a:buClr>
            </a:pPr>
            <a:r>
              <a:rPr lang="en-US" sz="2000" dirty="0">
                <a:solidFill>
                  <a:schemeClr val="accent1">
                    <a:lumMod val="75000"/>
                  </a:schemeClr>
                </a:solidFill>
                <a:latin typeface="Helvetica LT Std Light"/>
                <a:cs typeface="Arial"/>
              </a:rPr>
              <a:t>Complainant is a Black employee in the College facilities department. Complainant filed a complaint with Human Resources alleging that, over the course of five months, Complainant’s supervisor, a white employee, made multiple comments that Complainant perceived as racially biased or stereotypical, including:</a:t>
            </a:r>
          </a:p>
          <a:p>
            <a:pPr lvl="1">
              <a:lnSpc>
                <a:spcPct val="150000"/>
              </a:lnSpc>
              <a:buClr>
                <a:schemeClr val="accent1">
                  <a:lumMod val="75000"/>
                </a:schemeClr>
              </a:buClr>
            </a:pPr>
            <a:r>
              <a:rPr lang="en-US" sz="1600" dirty="0">
                <a:solidFill>
                  <a:schemeClr val="accent1">
                    <a:lumMod val="75000"/>
                  </a:schemeClr>
                </a:solidFill>
                <a:latin typeface="Helvetica LT Std Light"/>
                <a:cs typeface="Arial"/>
              </a:rPr>
              <a:t>Frequently referring to Complainant as “articulate” and saying things like, “You don’t sound like most people from the South Side.”</a:t>
            </a:r>
          </a:p>
          <a:p>
            <a:pPr lvl="1">
              <a:lnSpc>
                <a:spcPct val="150000"/>
              </a:lnSpc>
              <a:buClr>
                <a:schemeClr val="accent1">
                  <a:lumMod val="75000"/>
                </a:schemeClr>
              </a:buClr>
            </a:pPr>
            <a:r>
              <a:rPr lang="en-US" sz="1600" dirty="0">
                <a:solidFill>
                  <a:schemeClr val="accent1">
                    <a:lumMod val="75000"/>
                  </a:schemeClr>
                </a:solidFill>
                <a:latin typeface="Helvetica LT Std Light"/>
                <a:cs typeface="Arial"/>
              </a:rPr>
              <a:t>Expressing surprise when Complainant shared that they attended a competitive high school: “Wow, that’s impressive—good for you.”</a:t>
            </a:r>
          </a:p>
          <a:p>
            <a:pPr lvl="1">
              <a:lnSpc>
                <a:spcPct val="150000"/>
              </a:lnSpc>
              <a:buClr>
                <a:schemeClr val="accent1">
                  <a:lumMod val="75000"/>
                </a:schemeClr>
              </a:buClr>
            </a:pPr>
            <a:r>
              <a:rPr lang="en-US" sz="1600" dirty="0">
                <a:solidFill>
                  <a:schemeClr val="accent1">
                    <a:lumMod val="75000"/>
                  </a:schemeClr>
                </a:solidFill>
                <a:latin typeface="Helvetica LT Std Light"/>
                <a:cs typeface="Arial"/>
              </a:rPr>
              <a:t>During meetings, assigning Complainant to more physically demanding tasks, while referring to others as “better fit for front-of-house work.”</a:t>
            </a:r>
          </a:p>
          <a:p>
            <a:pPr lvl="1">
              <a:lnSpc>
                <a:spcPct val="150000"/>
              </a:lnSpc>
              <a:buClr>
                <a:schemeClr val="accent1">
                  <a:lumMod val="75000"/>
                </a:schemeClr>
              </a:buClr>
            </a:pPr>
            <a:r>
              <a:rPr lang="en-US" sz="1600" dirty="0">
                <a:solidFill>
                  <a:schemeClr val="accent1">
                    <a:lumMod val="75000"/>
                  </a:schemeClr>
                </a:solidFill>
                <a:latin typeface="Helvetica LT Std Light"/>
                <a:cs typeface="Arial"/>
              </a:rPr>
              <a:t>Referring to the department’s staff as “diverse” and occasionally commenting, “You’re one of the people who helps us show that we care about inclusion.”</a:t>
            </a:r>
          </a:p>
          <a:p>
            <a:pPr>
              <a:lnSpc>
                <a:spcPct val="150000"/>
              </a:lnSpc>
              <a:buClr>
                <a:schemeClr val="accent1">
                  <a:lumMod val="75000"/>
                </a:schemeClr>
              </a:buClr>
            </a:pPr>
            <a:r>
              <a:rPr lang="en-US" sz="2000" dirty="0">
                <a:solidFill>
                  <a:schemeClr val="accent1">
                    <a:lumMod val="75000"/>
                  </a:schemeClr>
                </a:solidFill>
                <a:latin typeface="Helvetica LT Std Light"/>
                <a:cs typeface="Arial"/>
              </a:rPr>
              <a:t>Complainant stated that while none of the comments seemed openly hostile at the time, over time Complainant started to feel singled out and uncomfortable—like they were always being viewed differently than their coworkers. They reported dreading interactions with their supervisor and becoming more withdrawn from conversations and meetings.</a:t>
            </a:r>
          </a:p>
          <a:p>
            <a:pPr>
              <a:lnSpc>
                <a:spcPct val="150000"/>
              </a:lnSpc>
              <a:buClr>
                <a:schemeClr val="accent1">
                  <a:lumMod val="75000"/>
                </a:schemeClr>
              </a:buClr>
            </a:pPr>
            <a:r>
              <a:rPr lang="en-US" sz="2000" dirty="0">
                <a:solidFill>
                  <a:schemeClr val="accent1">
                    <a:lumMod val="75000"/>
                  </a:schemeClr>
                </a:solidFill>
                <a:latin typeface="Helvetica LT Std Light"/>
                <a:cs typeface="Arial"/>
              </a:rPr>
              <a:t>The supervisor acknowledged the comments but stated, “I thought I was being supportive. I was trying to recognize what makes people unique.”</a:t>
            </a:r>
          </a:p>
        </p:txBody>
      </p:sp>
    </p:spTree>
    <p:extLst>
      <p:ext uri="{BB962C8B-B14F-4D97-AF65-F5344CB8AC3E}">
        <p14:creationId xmlns:p14="http://schemas.microsoft.com/office/powerpoint/2010/main" val="2927902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D1BAE-9C27-649C-8E7D-852D94EBCC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F83947-82D7-737C-F97B-593939378498}"/>
              </a:ext>
            </a:extLst>
          </p:cNvPr>
          <p:cNvSpPr>
            <a:spLocks noGrp="1"/>
          </p:cNvSpPr>
          <p:nvPr>
            <p:ph type="title"/>
          </p:nvPr>
        </p:nvSpPr>
        <p:spPr>
          <a:xfrm>
            <a:off x="327850" y="204465"/>
            <a:ext cx="8515350" cy="611419"/>
          </a:xfrm>
        </p:spPr>
        <p:txBody>
          <a:bodyPr>
            <a:normAutofit/>
          </a:bodyPr>
          <a:lstStyle/>
          <a:p>
            <a:r>
              <a:rPr lang="en-US" sz="3600" dirty="0"/>
              <a:t>Exercise – The Boss</a:t>
            </a:r>
          </a:p>
        </p:txBody>
      </p:sp>
      <p:sp>
        <p:nvSpPr>
          <p:cNvPr id="10" name="Text Placeholder 5">
            <a:extLst>
              <a:ext uri="{FF2B5EF4-FFF2-40B4-BE49-F238E27FC236}">
                <a16:creationId xmlns:a16="http://schemas.microsoft.com/office/drawing/2014/main" id="{C4609061-112C-F1C5-F452-16C7307C22B2}"/>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pPr>
            <a:r>
              <a:rPr lang="en-US" sz="2400" dirty="0">
                <a:solidFill>
                  <a:schemeClr val="accent1">
                    <a:lumMod val="75000"/>
                  </a:schemeClr>
                </a:solidFill>
                <a:latin typeface="Helvetica LT Std Light"/>
                <a:cs typeface="Arial"/>
              </a:rPr>
              <a:t>Debrief Questions:</a:t>
            </a:r>
          </a:p>
          <a:p>
            <a:pPr lvl="1">
              <a:lnSpc>
                <a:spcPct val="150000"/>
              </a:lnSpc>
              <a:buClr>
                <a:schemeClr val="accent1">
                  <a:lumMod val="75000"/>
                </a:schemeClr>
              </a:buClr>
            </a:pPr>
            <a:r>
              <a:rPr lang="en-US" sz="2000" dirty="0">
                <a:solidFill>
                  <a:schemeClr val="accent1">
                    <a:lumMod val="75000"/>
                  </a:schemeClr>
                </a:solidFill>
                <a:latin typeface="Helvetica LT Std Light"/>
                <a:cs typeface="Arial"/>
              </a:rPr>
              <a:t>Did you determine that this conduct met the policy threshold? Why or why not?</a:t>
            </a:r>
          </a:p>
          <a:p>
            <a:pPr lvl="1">
              <a:lnSpc>
                <a:spcPct val="150000"/>
              </a:lnSpc>
              <a:buClr>
                <a:schemeClr val="accent1">
                  <a:lumMod val="75000"/>
                </a:schemeClr>
              </a:buClr>
            </a:pPr>
            <a:r>
              <a:rPr lang="en-US" sz="2000" dirty="0">
                <a:solidFill>
                  <a:schemeClr val="accent1">
                    <a:lumMod val="75000"/>
                  </a:schemeClr>
                </a:solidFill>
                <a:latin typeface="Helvetica LT Std Light"/>
                <a:cs typeface="Arial"/>
              </a:rPr>
              <a:t>How does subtle, coded language complicate the analysis?</a:t>
            </a:r>
          </a:p>
          <a:p>
            <a:pPr lvl="1">
              <a:lnSpc>
                <a:spcPct val="150000"/>
              </a:lnSpc>
              <a:buClr>
                <a:schemeClr val="accent1">
                  <a:lumMod val="75000"/>
                </a:schemeClr>
              </a:buClr>
            </a:pPr>
            <a:r>
              <a:rPr lang="en-US" sz="2000" dirty="0">
                <a:solidFill>
                  <a:schemeClr val="accent1">
                    <a:lumMod val="75000"/>
                  </a:schemeClr>
                </a:solidFill>
                <a:latin typeface="Helvetica LT Std Light"/>
                <a:cs typeface="Arial"/>
              </a:rPr>
              <a:t>Would your conclusion change if the supervisor had only made one or two of the comments?</a:t>
            </a:r>
          </a:p>
          <a:p>
            <a:pPr lvl="1">
              <a:lnSpc>
                <a:spcPct val="150000"/>
              </a:lnSpc>
              <a:buClr>
                <a:schemeClr val="accent1">
                  <a:lumMod val="75000"/>
                </a:schemeClr>
              </a:buClr>
            </a:pPr>
            <a:r>
              <a:rPr lang="en-US" sz="2000" dirty="0">
                <a:solidFill>
                  <a:schemeClr val="accent1">
                    <a:lumMod val="75000"/>
                  </a:schemeClr>
                </a:solidFill>
                <a:latin typeface="Helvetica LT Std Light"/>
                <a:cs typeface="Arial"/>
              </a:rPr>
              <a:t>What other evidence would help clarify the impact or pervasiveness?</a:t>
            </a:r>
          </a:p>
        </p:txBody>
      </p:sp>
    </p:spTree>
    <p:extLst>
      <p:ext uri="{BB962C8B-B14F-4D97-AF65-F5344CB8AC3E}">
        <p14:creationId xmlns:p14="http://schemas.microsoft.com/office/powerpoint/2010/main" val="1844690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8B6D-4D52-A81C-1065-0F3B463676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88BA03-530D-0CD7-92C0-8AB1AF2FE4C8}"/>
              </a:ext>
            </a:extLst>
          </p:cNvPr>
          <p:cNvSpPr>
            <a:spLocks noGrp="1"/>
          </p:cNvSpPr>
          <p:nvPr>
            <p:ph type="title"/>
          </p:nvPr>
        </p:nvSpPr>
        <p:spPr>
          <a:xfrm>
            <a:off x="327850" y="204465"/>
            <a:ext cx="8515350" cy="611419"/>
          </a:xfrm>
        </p:spPr>
        <p:txBody>
          <a:bodyPr>
            <a:noAutofit/>
          </a:bodyPr>
          <a:lstStyle/>
          <a:p>
            <a:r>
              <a:rPr lang="en-US" sz="4000" dirty="0"/>
              <a:t>Written Determination</a:t>
            </a:r>
          </a:p>
        </p:txBody>
      </p:sp>
      <p:sp>
        <p:nvSpPr>
          <p:cNvPr id="4" name="Content Placeholder 3">
            <a:extLst>
              <a:ext uri="{FF2B5EF4-FFF2-40B4-BE49-F238E27FC236}">
                <a16:creationId xmlns:a16="http://schemas.microsoft.com/office/drawing/2014/main" id="{4952D7FC-7D63-C385-E02A-95D42892E1EA}"/>
              </a:ext>
            </a:extLst>
          </p:cNvPr>
          <p:cNvSpPr>
            <a:spLocks noGrp="1"/>
          </p:cNvSpPr>
          <p:nvPr>
            <p:ph idx="1"/>
          </p:nvPr>
        </p:nvSpPr>
        <p:spPr/>
        <p:txBody>
          <a:bodyPr>
            <a:normAutofit lnSpcReduction="10000"/>
          </a:bodyPr>
          <a:lstStyle/>
          <a:p>
            <a:r>
              <a:rPr lang="en-US" dirty="0">
                <a:solidFill>
                  <a:srgbClr val="2D4E69"/>
                </a:solidFill>
              </a:rPr>
              <a:t>Must include:</a:t>
            </a:r>
          </a:p>
          <a:p>
            <a:pPr lvl="1"/>
            <a:r>
              <a:rPr lang="en-US" dirty="0">
                <a:solidFill>
                  <a:srgbClr val="2D4E69"/>
                </a:solidFill>
              </a:rPr>
              <a:t>Allegations</a:t>
            </a:r>
          </a:p>
          <a:p>
            <a:pPr lvl="1"/>
            <a:r>
              <a:rPr lang="en-US" dirty="0">
                <a:solidFill>
                  <a:srgbClr val="2D4E69"/>
                </a:solidFill>
              </a:rPr>
              <a:t>Procedural steps </a:t>
            </a:r>
          </a:p>
          <a:p>
            <a:pPr lvl="1"/>
            <a:r>
              <a:rPr lang="en-US" dirty="0">
                <a:solidFill>
                  <a:srgbClr val="2D4E69"/>
                </a:solidFill>
              </a:rPr>
              <a:t>Findings of fact </a:t>
            </a:r>
          </a:p>
          <a:p>
            <a:pPr lvl="1"/>
            <a:r>
              <a:rPr lang="en-US" dirty="0">
                <a:solidFill>
                  <a:srgbClr val="2D4E69"/>
                </a:solidFill>
              </a:rPr>
              <a:t>Conclusions regarding the application of the policy to the facts using the applicable standard of evidence</a:t>
            </a:r>
          </a:p>
          <a:p>
            <a:pPr lvl="1"/>
            <a:r>
              <a:rPr lang="en-US" dirty="0">
                <a:solidFill>
                  <a:srgbClr val="2D4E69"/>
                </a:solidFill>
              </a:rPr>
              <a:t>A statement of, and rationale for, the result as to each allegation, including a determination regarding responsibility, any disciplinary sanctions the institution imposes on the Respondent, and whether remedies will be provided by the institution to the Complainant</a:t>
            </a:r>
          </a:p>
          <a:p>
            <a:pPr lvl="1"/>
            <a:r>
              <a:rPr lang="en-US" dirty="0">
                <a:solidFill>
                  <a:srgbClr val="2D4E69"/>
                </a:solidFill>
              </a:rPr>
              <a:t>Appeal procedures available to both parties and the permissible bases for an appeal</a:t>
            </a:r>
          </a:p>
        </p:txBody>
      </p:sp>
    </p:spTree>
    <p:extLst>
      <p:ext uri="{BB962C8B-B14F-4D97-AF65-F5344CB8AC3E}">
        <p14:creationId xmlns:p14="http://schemas.microsoft.com/office/powerpoint/2010/main" val="3547461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CEE4F-E06C-01B8-B84B-62F4962FAC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966647-CBD4-AA74-0D82-B7E0CE26D7B9}"/>
              </a:ext>
            </a:extLst>
          </p:cNvPr>
          <p:cNvSpPr>
            <a:spLocks noGrp="1"/>
          </p:cNvSpPr>
          <p:nvPr>
            <p:ph type="title"/>
          </p:nvPr>
        </p:nvSpPr>
        <p:spPr>
          <a:xfrm>
            <a:off x="327850" y="204465"/>
            <a:ext cx="8515350" cy="611419"/>
          </a:xfrm>
        </p:spPr>
        <p:txBody>
          <a:bodyPr>
            <a:noAutofit/>
          </a:bodyPr>
          <a:lstStyle/>
          <a:p>
            <a:r>
              <a:rPr lang="en-US" sz="4000" dirty="0"/>
              <a:t>Sanctions</a:t>
            </a:r>
          </a:p>
        </p:txBody>
      </p:sp>
      <p:sp>
        <p:nvSpPr>
          <p:cNvPr id="4" name="Content Placeholder 3">
            <a:extLst>
              <a:ext uri="{FF2B5EF4-FFF2-40B4-BE49-F238E27FC236}">
                <a16:creationId xmlns:a16="http://schemas.microsoft.com/office/drawing/2014/main" id="{F3CAA7FF-5BC3-1D02-A90E-4CFCDFAE08DC}"/>
              </a:ext>
            </a:extLst>
          </p:cNvPr>
          <p:cNvSpPr>
            <a:spLocks noGrp="1"/>
          </p:cNvSpPr>
          <p:nvPr>
            <p:ph idx="1"/>
          </p:nvPr>
        </p:nvSpPr>
        <p:spPr/>
        <p:txBody>
          <a:bodyPr>
            <a:normAutofit fontScale="92500" lnSpcReduction="10000"/>
          </a:bodyPr>
          <a:lstStyle/>
          <a:p>
            <a:r>
              <a:rPr lang="en-US" dirty="0">
                <a:solidFill>
                  <a:srgbClr val="2D4E69"/>
                </a:solidFill>
              </a:rPr>
              <a:t>Student disciplinary sanctions may range from a written warning or educational requirements to suspension or expulsion, as authorized by College policy.</a:t>
            </a:r>
          </a:p>
          <a:p>
            <a:r>
              <a:rPr lang="en-US" dirty="0">
                <a:solidFill>
                  <a:srgbClr val="2D4E69"/>
                </a:solidFill>
              </a:rPr>
              <a:t>Employee sanctions may include:</a:t>
            </a:r>
          </a:p>
          <a:p>
            <a:pPr lvl="1"/>
            <a:r>
              <a:rPr lang="en-US" dirty="0">
                <a:solidFill>
                  <a:srgbClr val="2D4E69"/>
                </a:solidFill>
              </a:rPr>
              <a:t>Written reprimand</a:t>
            </a:r>
          </a:p>
          <a:p>
            <a:pPr lvl="1"/>
            <a:r>
              <a:rPr lang="en-US" dirty="0">
                <a:solidFill>
                  <a:srgbClr val="2D4E69"/>
                </a:solidFill>
              </a:rPr>
              <a:t>Required training or corrective action</a:t>
            </a:r>
          </a:p>
          <a:p>
            <a:pPr lvl="1"/>
            <a:r>
              <a:rPr lang="en-US" dirty="0">
                <a:solidFill>
                  <a:srgbClr val="2D4E69"/>
                </a:solidFill>
              </a:rPr>
              <a:t>Reassignment</a:t>
            </a:r>
          </a:p>
          <a:p>
            <a:pPr lvl="1"/>
            <a:r>
              <a:rPr lang="en-US" dirty="0">
                <a:solidFill>
                  <a:srgbClr val="2D4E69"/>
                </a:solidFill>
              </a:rPr>
              <a:t>Suspension with or without pay</a:t>
            </a:r>
          </a:p>
          <a:p>
            <a:pPr lvl="1"/>
            <a:r>
              <a:rPr lang="en-US" dirty="0">
                <a:solidFill>
                  <a:srgbClr val="2D4E69"/>
                </a:solidFill>
              </a:rPr>
              <a:t>Discharge or recommendation for discharge</a:t>
            </a:r>
          </a:p>
          <a:p>
            <a:r>
              <a:rPr lang="en-US" dirty="0">
                <a:solidFill>
                  <a:srgbClr val="2D4E69"/>
                </a:solidFill>
              </a:rPr>
              <a:t>Supportive measures and remedies are distinct from disciplinary sanctions.</a:t>
            </a:r>
          </a:p>
          <a:p>
            <a:r>
              <a:rPr lang="en-US" dirty="0">
                <a:solidFill>
                  <a:srgbClr val="2D4E69"/>
                </a:solidFill>
              </a:rPr>
              <a:t>The decisionmaker should apply the sanctioning authority and factors identified in College policy.</a:t>
            </a:r>
          </a:p>
        </p:txBody>
      </p:sp>
    </p:spTree>
    <p:extLst>
      <p:ext uri="{BB962C8B-B14F-4D97-AF65-F5344CB8AC3E}">
        <p14:creationId xmlns:p14="http://schemas.microsoft.com/office/powerpoint/2010/main" val="835496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0A7BA-A572-5D31-4CCF-96548FD984FD}"/>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54F2A9E1-D2BC-3B66-43BD-A6B44697E1B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41245402"/>
              </p:ext>
            </p:extLst>
          </p:nvPr>
        </p:nvGraphicFramePr>
        <p:xfrm>
          <a:off x="501445" y="1438438"/>
          <a:ext cx="8141109" cy="3703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rved Down Arrow 6">
            <a:extLst>
              <a:ext uri="{FF2B5EF4-FFF2-40B4-BE49-F238E27FC236}">
                <a16:creationId xmlns:a16="http://schemas.microsoft.com/office/drawing/2014/main" id="{04D47C58-697B-F263-8CBC-3746005644E8}"/>
              </a:ext>
              <a:ext uri="{C183D7F6-B498-43B3-948B-1728B52AA6E4}">
                <adec:decorative xmlns:adec="http://schemas.microsoft.com/office/drawing/2017/decorative" val="1"/>
              </a:ext>
            </a:extLst>
          </p:cNvPr>
          <p:cNvSpPr/>
          <p:nvPr/>
        </p:nvSpPr>
        <p:spPr>
          <a:xfrm rot="10800000">
            <a:off x="3900080" y="3883742"/>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6" name="Curved Down Arrow 13">
            <a:extLst>
              <a:ext uri="{FF2B5EF4-FFF2-40B4-BE49-F238E27FC236}">
                <a16:creationId xmlns:a16="http://schemas.microsoft.com/office/drawing/2014/main" id="{AF79F349-7D10-50A5-8ED5-F07033A3AAF3}"/>
              </a:ext>
              <a:ext uri="{C183D7F6-B498-43B3-948B-1728B52AA6E4}">
                <adec:decorative xmlns:adec="http://schemas.microsoft.com/office/drawing/2017/decorative" val="1"/>
              </a:ext>
            </a:extLst>
          </p:cNvPr>
          <p:cNvSpPr/>
          <p:nvPr/>
        </p:nvSpPr>
        <p:spPr>
          <a:xfrm rot="10800000">
            <a:off x="1990169" y="3901669"/>
            <a:ext cx="1391829"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7" name="Curved Down Arrow 11">
            <a:extLst>
              <a:ext uri="{FF2B5EF4-FFF2-40B4-BE49-F238E27FC236}">
                <a16:creationId xmlns:a16="http://schemas.microsoft.com/office/drawing/2014/main" id="{CF96CBEB-715C-D183-E1AF-A877DD5C15F4}"/>
              </a:ext>
              <a:ext uri="{C183D7F6-B498-43B3-948B-1728B52AA6E4}">
                <adec:decorative xmlns:adec="http://schemas.microsoft.com/office/drawing/2017/decorative" val="1"/>
              </a:ext>
            </a:extLst>
          </p:cNvPr>
          <p:cNvSpPr/>
          <p:nvPr/>
        </p:nvSpPr>
        <p:spPr>
          <a:xfrm rot="10800000">
            <a:off x="2989601" y="3883743"/>
            <a:ext cx="1292349"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8" name="Curved Down Arrow 14">
            <a:extLst>
              <a:ext uri="{FF2B5EF4-FFF2-40B4-BE49-F238E27FC236}">
                <a16:creationId xmlns:a16="http://schemas.microsoft.com/office/drawing/2014/main" id="{B56E36AC-A767-0E3E-3DE0-6B1C3DCD05A3}"/>
              </a:ext>
              <a:ext uri="{C183D7F6-B498-43B3-948B-1728B52AA6E4}">
                <adec:decorative xmlns:adec="http://schemas.microsoft.com/office/drawing/2017/decorative" val="1"/>
              </a:ext>
            </a:extLst>
          </p:cNvPr>
          <p:cNvSpPr/>
          <p:nvPr/>
        </p:nvSpPr>
        <p:spPr>
          <a:xfrm rot="10800000">
            <a:off x="1229031" y="3901670"/>
            <a:ext cx="1292349"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Curved Down Arrow 6">
            <a:extLst>
              <a:ext uri="{FF2B5EF4-FFF2-40B4-BE49-F238E27FC236}">
                <a16:creationId xmlns:a16="http://schemas.microsoft.com/office/drawing/2014/main" id="{BEE921AC-708D-368D-75C8-D85FF20B6B44}"/>
              </a:ext>
              <a:ext uri="{C183D7F6-B498-43B3-948B-1728B52AA6E4}">
                <adec:decorative xmlns:adec="http://schemas.microsoft.com/office/drawing/2017/decorative" val="1"/>
              </a:ext>
            </a:extLst>
          </p:cNvPr>
          <p:cNvSpPr/>
          <p:nvPr/>
        </p:nvSpPr>
        <p:spPr>
          <a:xfrm rot="10800000">
            <a:off x="4755482" y="3883741"/>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 name="Curved Down Arrow 6">
            <a:extLst>
              <a:ext uri="{FF2B5EF4-FFF2-40B4-BE49-F238E27FC236}">
                <a16:creationId xmlns:a16="http://schemas.microsoft.com/office/drawing/2014/main" id="{048D8B21-383F-FA38-C3DE-DD960D5114A1}"/>
              </a:ext>
              <a:ext uri="{C183D7F6-B498-43B3-948B-1728B52AA6E4}">
                <adec:decorative xmlns:adec="http://schemas.microsoft.com/office/drawing/2017/decorative" val="1"/>
              </a:ext>
            </a:extLst>
          </p:cNvPr>
          <p:cNvSpPr/>
          <p:nvPr/>
        </p:nvSpPr>
        <p:spPr>
          <a:xfrm rot="10800000">
            <a:off x="5586905" y="3877643"/>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Curved Down Arrow 6">
            <a:extLst>
              <a:ext uri="{FF2B5EF4-FFF2-40B4-BE49-F238E27FC236}">
                <a16:creationId xmlns:a16="http://schemas.microsoft.com/office/drawing/2014/main" id="{E939C49E-8C82-46B7-DAC1-9ACED8363436}"/>
              </a:ext>
              <a:ext uri="{C183D7F6-B498-43B3-948B-1728B52AA6E4}">
                <adec:decorative xmlns:adec="http://schemas.microsoft.com/office/drawing/2017/decorative" val="1"/>
              </a:ext>
            </a:extLst>
          </p:cNvPr>
          <p:cNvSpPr/>
          <p:nvPr/>
        </p:nvSpPr>
        <p:spPr>
          <a:xfrm rot="10800000">
            <a:off x="6471502" y="3877644"/>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5" name="TextBox 4">
            <a:extLst>
              <a:ext uri="{FF2B5EF4-FFF2-40B4-BE49-F238E27FC236}">
                <a16:creationId xmlns:a16="http://schemas.microsoft.com/office/drawing/2014/main" id="{937A281E-71B2-FDF1-D632-B66034EC054A}"/>
              </a:ext>
            </a:extLst>
          </p:cNvPr>
          <p:cNvSpPr txBox="1"/>
          <p:nvPr/>
        </p:nvSpPr>
        <p:spPr>
          <a:xfrm>
            <a:off x="-111940" y="2275469"/>
            <a:ext cx="2403123" cy="553998"/>
          </a:xfrm>
          <a:prstGeom prst="rect">
            <a:avLst/>
          </a:prstGeom>
          <a:noFill/>
        </p:spPr>
        <p:txBody>
          <a:bodyPr wrap="square" rtlCol="0">
            <a:spAutoFit/>
          </a:bodyPr>
          <a:lstStyle/>
          <a:p>
            <a:pPr algn="ctr"/>
            <a:r>
              <a:rPr lang="en-US" sz="3000" dirty="0">
                <a:solidFill>
                  <a:schemeClr val="accent1"/>
                </a:solidFill>
                <a:latin typeface="Helvetica LT Std Light" panose="020B0403020202020204"/>
              </a:rPr>
              <a:t>Report</a:t>
            </a:r>
          </a:p>
        </p:txBody>
      </p:sp>
      <p:sp>
        <p:nvSpPr>
          <p:cNvPr id="13" name="TextBox 12">
            <a:extLst>
              <a:ext uri="{FF2B5EF4-FFF2-40B4-BE49-F238E27FC236}">
                <a16:creationId xmlns:a16="http://schemas.microsoft.com/office/drawing/2014/main" id="{55228AF7-3EAE-C3A7-90B9-953A4D3ABC27}"/>
              </a:ext>
            </a:extLst>
          </p:cNvPr>
          <p:cNvSpPr txBox="1"/>
          <p:nvPr/>
        </p:nvSpPr>
        <p:spPr>
          <a:xfrm>
            <a:off x="3565874" y="2275469"/>
            <a:ext cx="5811253" cy="553998"/>
          </a:xfrm>
          <a:prstGeom prst="rect">
            <a:avLst/>
          </a:prstGeom>
          <a:noFill/>
        </p:spPr>
        <p:txBody>
          <a:bodyPr wrap="square" rtlCol="0">
            <a:spAutoFit/>
          </a:bodyPr>
          <a:lstStyle/>
          <a:p>
            <a:pPr algn="ctr"/>
            <a:r>
              <a:rPr lang="en-US" sz="3000" dirty="0">
                <a:solidFill>
                  <a:schemeClr val="accent1"/>
                </a:solidFill>
                <a:latin typeface="Helvetica LT Std Light" panose="020B0403020202020204"/>
              </a:rPr>
              <a:t>Written Determination</a:t>
            </a:r>
          </a:p>
        </p:txBody>
      </p:sp>
      <p:sp>
        <p:nvSpPr>
          <p:cNvPr id="17" name="Title 2">
            <a:extLst>
              <a:ext uri="{FF2B5EF4-FFF2-40B4-BE49-F238E27FC236}">
                <a16:creationId xmlns:a16="http://schemas.microsoft.com/office/drawing/2014/main" id="{F39B671F-B0C1-7E75-0934-0D880664DFDB}"/>
              </a:ext>
            </a:extLst>
          </p:cNvPr>
          <p:cNvSpPr>
            <a:spLocks noGrp="1"/>
          </p:cNvSpPr>
          <p:nvPr>
            <p:ph type="title"/>
          </p:nvPr>
        </p:nvSpPr>
        <p:spPr>
          <a:xfrm>
            <a:off x="327850" y="204465"/>
            <a:ext cx="8515350" cy="611419"/>
          </a:xfrm>
        </p:spPr>
        <p:txBody>
          <a:bodyPr>
            <a:normAutofit fontScale="90000"/>
          </a:bodyPr>
          <a:lstStyle/>
          <a:p>
            <a:r>
              <a:rPr lang="en-US" sz="3600" dirty="0"/>
              <a:t>Elements of a High-Quality Determination</a:t>
            </a:r>
          </a:p>
        </p:txBody>
      </p:sp>
    </p:spTree>
    <p:extLst>
      <p:ext uri="{BB962C8B-B14F-4D97-AF65-F5344CB8AC3E}">
        <p14:creationId xmlns:p14="http://schemas.microsoft.com/office/powerpoint/2010/main" val="166182744"/>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25467</TotalTime>
  <Words>1419</Words>
  <Application>Microsoft Macintosh PowerPoint</Application>
  <PresentationFormat>On-screen Show (4:3)</PresentationFormat>
  <Paragraphs>186</Paragraphs>
  <Slides>24</Slides>
  <Notes>24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Aptos</vt:lpstr>
      <vt:lpstr>Aptos Display</vt:lpstr>
      <vt:lpstr>Arial</vt:lpstr>
      <vt:lpstr>Calibri</vt:lpstr>
      <vt:lpstr>Gill Sans MT</vt:lpstr>
      <vt:lpstr>Helvetica LT Std Light</vt:lpstr>
      <vt:lpstr>Wingdings</vt:lpstr>
      <vt:lpstr>Office Theme</vt:lpstr>
      <vt:lpstr>Custom Design</vt:lpstr>
      <vt:lpstr>Hearings and Written Determinations</vt:lpstr>
      <vt:lpstr>Hearing</vt:lpstr>
      <vt:lpstr>Obligation to Serve Impartially</vt:lpstr>
      <vt:lpstr>Location and Logistics</vt:lpstr>
      <vt:lpstr>Orderly Hearings – Logistics to Think About</vt:lpstr>
      <vt:lpstr>Hearing Order</vt:lpstr>
      <vt:lpstr>Cross-Examination</vt:lpstr>
      <vt:lpstr>Cross-Examination – Advisors </vt:lpstr>
      <vt:lpstr>Technology for Hearing</vt:lpstr>
      <vt:lpstr>Access to Evidence</vt:lpstr>
      <vt:lpstr>Quiz Time!</vt:lpstr>
      <vt:lpstr>Quiz Time!</vt:lpstr>
      <vt:lpstr>Evaluating the Evidence</vt:lpstr>
      <vt:lpstr>Method for Evaluating Evidence - Chart</vt:lpstr>
      <vt:lpstr>Assessing Credibility</vt:lpstr>
      <vt:lpstr>Analysis – Common Mistakes</vt:lpstr>
      <vt:lpstr>Applying the Legal/Policy Standard</vt:lpstr>
      <vt:lpstr>Exercise – The Boss</vt:lpstr>
      <vt:lpstr>Exercise – The Boss</vt:lpstr>
      <vt:lpstr>Exercise – The Boss</vt:lpstr>
      <vt:lpstr>Exercise – The Boss</vt:lpstr>
      <vt:lpstr>Written Determination</vt:lpstr>
      <vt:lpstr>Sanctions</vt:lpstr>
      <vt:lpstr>Elements of a High-Quality Determination</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63</cp:revision>
  <cp:lastPrinted>2026-09-08T21:27:59Z</cp:lastPrinted>
  <dcterms:created xsi:type="dcterms:W3CDTF">2015-07-07T16:02:44Z</dcterms:created>
  <dcterms:modified xsi:type="dcterms:W3CDTF">2026-10-01T19:43:16Z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