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285" r:id="rId7"/>
    <p:sldId id="286" r:id="rId8"/>
    <p:sldId id="287" r:id="rId9"/>
    <p:sldId id="259" r:id="rId10"/>
    <p:sldId id="260" r:id="rId11"/>
    <p:sldId id="308" r:id="rId12"/>
    <p:sldId id="309" r:id="rId13"/>
    <p:sldId id="310" r:id="rId14"/>
    <p:sldId id="311" r:id="rId15"/>
    <p:sldId id="312" r:id="rId16"/>
    <p:sldId id="313" r:id="rId17"/>
    <p:sldId id="299" r:id="rId18"/>
    <p:sldId id="315" r:id="rId19"/>
    <p:sldId id="298" r:id="rId20"/>
    <p:sldId id="317" r:id="rId21"/>
    <p:sldId id="318" r:id="rId22"/>
    <p:sldId id="319" r:id="rId23"/>
    <p:sldId id="302" r:id="rId24"/>
    <p:sldId id="305" r:id="rId25"/>
    <p:sldId id="307" r:id="rId26"/>
    <p:sldId id="322" r:id="rId27"/>
    <p:sldId id="261" r:id="rId28"/>
    <p:sldId id="324" r:id="rId29"/>
    <p:sldId id="270" r:id="rId30"/>
    <p:sldId id="291" r:id="rId31"/>
    <p:sldId id="279" r:id="rId32"/>
    <p:sldId id="278" r:id="rId33"/>
  </p:sldIdLst>
  <p:sldSz cx="9144000" cy="5143500" type="screen16x9"/>
  <p:notesSz cx="9296400" cy="7010400"/>
  <p:embeddedFontLst>
    <p:embeddedFont>
      <p:font typeface="Arial Rounded MT Bold" panose="020F0704030504030204" pitchFamily="34" charset="0"/>
      <p:regular r:id="rId36"/>
    </p:embeddedFont>
    <p:embeddedFont>
      <p:font typeface="Sniglet" panose="020B0604020202020204" charset="0"/>
      <p:regular r:id="rId37"/>
    </p:embeddedFont>
    <p:embeddedFont>
      <p:font typeface="Walter Turncoat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1D2EBFB-DC0E-4624-960D-ED3DC453D418}">
          <p14:sldIdLst>
            <p14:sldId id="256"/>
            <p14:sldId id="257"/>
            <p14:sldId id="285"/>
          </p14:sldIdLst>
        </p14:section>
        <p14:section name="Untitled Section" id="{6D3C88F3-08EC-4E5E-A0FD-B749E473327A}">
          <p14:sldIdLst>
            <p14:sldId id="286"/>
            <p14:sldId id="287"/>
            <p14:sldId id="259"/>
            <p14:sldId id="260"/>
            <p14:sldId id="308"/>
            <p14:sldId id="309"/>
            <p14:sldId id="310"/>
            <p14:sldId id="311"/>
            <p14:sldId id="312"/>
            <p14:sldId id="313"/>
            <p14:sldId id="299"/>
            <p14:sldId id="315"/>
            <p14:sldId id="298"/>
            <p14:sldId id="317"/>
            <p14:sldId id="318"/>
            <p14:sldId id="319"/>
            <p14:sldId id="302"/>
            <p14:sldId id="305"/>
            <p14:sldId id="307"/>
            <p14:sldId id="322"/>
            <p14:sldId id="261"/>
            <p14:sldId id="324"/>
            <p14:sldId id="270"/>
            <p14:sldId id="291"/>
            <p14:sldId id="279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Olsen" initials="JO" lastIdx="1" clrIdx="0">
    <p:extLst>
      <p:ext uri="{19B8F6BF-5375-455C-9EA6-DF929625EA0E}">
        <p15:presenceInfo xmlns:p15="http://schemas.microsoft.com/office/powerpoint/2012/main" userId="S::jolsen@harpercollege.edu::38540450-0625-4b2f-8782-a99a59234c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FFFF"/>
    <a:srgbClr val="FF33CC"/>
    <a:srgbClr val="CC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D0A91E-6DF9-4681-933C-74577D657674}">
  <a:tblStyle styleId="{36D0A91E-6DF9-4681-933C-74577D65767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75" autoAdjust="0"/>
  </p:normalViewPr>
  <p:slideViewPr>
    <p:cSldViewPr>
      <p:cViewPr varScale="1">
        <p:scale>
          <a:sx n="157" d="100"/>
          <a:sy n="157" d="100"/>
        </p:scale>
        <p:origin x="162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571FE5-70E3-45D1-B43B-B0076A17F71B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352820-20CF-457A-A034-DAE41870A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21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24792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5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7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61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33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7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32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75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50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4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60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56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9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37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4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3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5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35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60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SzPct val="100000"/>
              <a:buNone/>
              <a:defRPr sz="3000"/>
            </a:lvl2pPr>
            <a:lvl3pPr lvl="2" algn="ctr" rtl="0">
              <a:spcBef>
                <a:spcPts val="0"/>
              </a:spcBef>
              <a:buSzPct val="100000"/>
              <a:buNone/>
              <a:defRPr sz="3000"/>
            </a:lvl3pPr>
            <a:lvl4pPr lvl="3" algn="ctr" rtl="0">
              <a:spcBef>
                <a:spcPts val="0"/>
              </a:spcBef>
              <a:buSzPct val="100000"/>
              <a:buNone/>
              <a:defRPr sz="3000"/>
            </a:lvl4pPr>
            <a:lvl5pPr lvl="4" algn="ctr" rtl="0">
              <a:spcBef>
                <a:spcPts val="0"/>
              </a:spcBef>
              <a:buSzPct val="100000"/>
              <a:buNone/>
              <a:defRPr sz="3000"/>
            </a:lvl5pPr>
            <a:lvl6pPr lvl="5" algn="ctr" rtl="0">
              <a:spcBef>
                <a:spcPts val="0"/>
              </a:spcBef>
              <a:buSzPct val="100000"/>
              <a:buNone/>
              <a:defRPr sz="3000"/>
            </a:lvl6pPr>
            <a:lvl7pPr lvl="6" algn="ctr" rtl="0">
              <a:spcBef>
                <a:spcPts val="0"/>
              </a:spcBef>
              <a:buSzPct val="100000"/>
              <a:buNone/>
              <a:defRPr sz="3000"/>
            </a:lvl7pPr>
            <a:lvl8pPr lvl="7" algn="ctr" rtl="0">
              <a:spcBef>
                <a:spcPts val="0"/>
              </a:spcBef>
              <a:buSzPct val="100000"/>
              <a:buNone/>
              <a:defRPr sz="3000"/>
            </a:lvl8pPr>
            <a:lvl9pPr lvl="8" algn="ctr" rtl="0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3000"/>
            </a:lvl1pPr>
            <a:lvl2pPr lvl="1" algn="ctr" rtl="0">
              <a:spcBef>
                <a:spcPts val="0"/>
              </a:spcBef>
              <a:buSzPct val="100000"/>
              <a:defRPr sz="3000"/>
            </a:lvl2pPr>
            <a:lvl3pPr lvl="2" algn="ctr" rtl="0">
              <a:spcBef>
                <a:spcPts val="0"/>
              </a:spcBef>
              <a:buSzPct val="100000"/>
              <a:defRPr sz="3000"/>
            </a:lvl3pPr>
            <a:lvl4pPr lvl="3" algn="ctr" rtl="0">
              <a:spcBef>
                <a:spcPts val="0"/>
              </a:spcBef>
              <a:buSzPct val="100000"/>
              <a:defRPr sz="3000"/>
            </a:lvl4pPr>
            <a:lvl5pPr lvl="4" algn="ctr" rtl="0">
              <a:spcBef>
                <a:spcPts val="0"/>
              </a:spcBef>
              <a:buSzPct val="100000"/>
              <a:defRPr sz="3000"/>
            </a:lvl5pPr>
            <a:lvl6pPr lvl="5" algn="ctr" rtl="0">
              <a:spcBef>
                <a:spcPts val="0"/>
              </a:spcBef>
              <a:buSzPct val="100000"/>
              <a:defRPr sz="3000"/>
            </a:lvl6pPr>
            <a:lvl7pPr lvl="6" algn="ctr" rtl="0">
              <a:spcBef>
                <a:spcPts val="0"/>
              </a:spcBef>
              <a:buSzPct val="100000"/>
              <a:defRPr sz="3000"/>
            </a:lvl7pPr>
            <a:lvl8pPr lvl="7" algn="ctr" rtl="0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5" name="Shape 15"/>
          <p:cNvSpPr txBox="1"/>
          <p:nvPr/>
        </p:nvSpPr>
        <p:spPr>
          <a:xfrm>
            <a:off x="3593400" y="8575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</a:p>
        </p:txBody>
      </p:sp>
      <p:sp>
        <p:nvSpPr>
          <p:cNvPr id="16" name="Shape 16"/>
          <p:cNvSpPr/>
          <p:nvPr/>
        </p:nvSpPr>
        <p:spPr>
          <a:xfrm>
            <a:off x="4128150" y="550650"/>
            <a:ext cx="887711" cy="84916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www.harpercollege.edu/about/directory/msc/images/harperlogowebblue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hyperlink" Target="https://www.harpercollege.edu/about/directory/msc/images/harperlogowebblue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www.harpercollege.edu/about/directory/msc/images/harperlogowebblu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../../../../../../../../../../Pictures/HarperPaidBenefits%20Summary%20in%20place%20of%20docs.docx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hyperlink" Target="https://www.harpercollege.edu/about/directory/msc/images/harperlogowebblue.pn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arpercollege-my.sharepoint.com/personal/jolsen_harpercollege_edu/Documents/Voluntary%20Vision%20Premiums%2024_20%20Deductions.docx?web=1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harpercollege.edu/about/directory/msc/images/harperlogowebblue.png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harpercollege.edu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harpercollege.edu/about/directory/msc/images/harperlogowebblue.png" TargetMode="External"/><Relationship Id="rId5" Type="http://schemas.openxmlformats.org/officeDocument/2006/relationships/hyperlink" Target="mailto:jolsen@harpercollege.edu" TargetMode="External"/><Relationship Id="rId4" Type="http://schemas.openxmlformats.org/officeDocument/2006/relationships/hyperlink" Target="mailto:abowling@harpercollege.edu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harpercollege.edu/about/directory/msc/images/harperlogowebblue.png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hyperlink" Target="https://www.harpercollege.edu/about/directory/msc/images/harperlogowebblue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odie\OneDrive%20-%20William%20Rainey%20Harper%20College\VSP%20Premier%20Summary.pdf.docx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hyperlink" Target="https://www.harpercollege.edu/about/directory/msc/images/harperlogowebblue.png" TargetMode="Externa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hyperlink" Target="https://www.harpercollege.edu/about/directory/msc/images/harperlogowebblue.png" TargetMode="Externa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ip.harpercollege.edu/careerbenefits/retirement/Pages/default.aspx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arpercollege.edu/about/directory/msc/images/harperlogowebblue.png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Jodie\OneDrive%20-%20William%20Rainey%20Harper%20College\Medicatremodel-notice-for-employers-who-offer-a-health-plan-to-some-or-all-employees.doc" TargetMode="External"/><Relationship Id="rId13" Type="http://schemas.openxmlformats.org/officeDocument/2006/relationships/image" Target="../media/image40.png"/><Relationship Id="rId3" Type="http://schemas.openxmlformats.org/officeDocument/2006/relationships/hyperlink" Target="https://hip.harpercollege.edu/careerbenefits/benefits/Pages/default.aspx" TargetMode="External"/><Relationship Id="rId7" Type="http://schemas.openxmlformats.org/officeDocument/2006/relationships/image" Target="../media/image37.png"/><Relationship Id="rId12" Type="http://schemas.openxmlformats.org/officeDocument/2006/relationships/hyperlink" Target="file:///C:\Users\Jodie\OneDrive%20-%20William%20Rainey%20Harper%20College\Cobra%20Initial%20Notice.doc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C:\Users\Jodie\OneDrive%20-%20William%20Rainey%20Harper%20College\Annual%20Notices%20Drafted%20Document%20-Harper%20College.docx" TargetMode="Externa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hyperlink" Target="file:///C:\Users\Jodie\OneDrive%20-%20William%20Rainey%20Harper%20College\MedicarePartD21.pdf" TargetMode="External"/><Relationship Id="rId4" Type="http://schemas.openxmlformats.org/officeDocument/2006/relationships/hyperlink" Target="file:///C:\Users\Jodie\OneDrive%20-%20William%20Rainey%20Harper%20College\Premium%20Assistance%20Under%20Medicaid%20and%20the%20Children&#8217;s%20Health%20Insurance%20Program%20(CHIP).pdf" TargetMode="External"/><Relationship Id="rId9" Type="http://schemas.openxmlformats.org/officeDocument/2006/relationships/image" Target="../media/image38.png"/><Relationship Id="rId14" Type="http://schemas.openxmlformats.org/officeDocument/2006/relationships/hyperlink" Target="https://www.harpercollege.edu/about/directory/msc/images/harperlogowebblue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harpercollege-my.sharepoint.com/personal/jolsen_harpercollege_edu/Documents/HowToElectBenefitsIn%20Oracle.docx?web=1" TargetMode="External"/><Relationship Id="rId7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hyperlink" Target="https://hip.harpercollege.edu/careerbenefits/benefits/Pages/default.aspx" TargetMode="External"/><Relationship Id="rId4" Type="http://schemas.openxmlformats.org/officeDocument/2006/relationships/hyperlink" Target="mailto:benefits@harpercollege.ed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harpercollege.ed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www.harpercollege.edu/about/directory/msc/images/harperlogowebblue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www.harpercollege.edu/about/directory/msc/images/harperlogowebblue.png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s://www.harpercollege.edu/about/directory/msc/images/harperlogowebblu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1120898"/>
            <a:ext cx="7772400" cy="203071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HARPER COLLEGE</a:t>
            </a:r>
            <a:br>
              <a:rPr lang="en" sz="3200" dirty="0"/>
            </a:br>
            <a:r>
              <a:rPr lang="en" sz="3200" dirty="0"/>
              <a:t>2026</a:t>
            </a:r>
            <a:br>
              <a:rPr lang="en" sz="2000" dirty="0"/>
            </a:br>
            <a:r>
              <a:rPr lang="en" sz="2400" dirty="0"/>
              <a:t>NEW EMPLOYEE </a:t>
            </a:r>
            <a:r>
              <a:rPr lang="en-US" sz="2400" dirty="0"/>
              <a:t>BENEFIT </a:t>
            </a:r>
            <a:r>
              <a:rPr lang="en" sz="2400" dirty="0"/>
              <a:t>ORIENTATION	</a:t>
            </a:r>
            <a:br>
              <a:rPr lang="en" sz="2000" dirty="0"/>
            </a:br>
            <a:r>
              <a:rPr lang="en" sz="2000" dirty="0"/>
              <a:t>	</a:t>
            </a:r>
            <a:br>
              <a:rPr lang="en" sz="2000" dirty="0"/>
            </a:br>
            <a:r>
              <a:rPr lang="en" sz="2000" dirty="0"/>
              <a:t>	</a:t>
            </a:r>
          </a:p>
        </p:txBody>
      </p:sp>
      <p:grpSp>
        <p:nvGrpSpPr>
          <p:cNvPr id="39" name="Shape 39"/>
          <p:cNvGrpSpPr/>
          <p:nvPr/>
        </p:nvGrpSpPr>
        <p:grpSpPr>
          <a:xfrm rot="2194107">
            <a:off x="803001" y="3184731"/>
            <a:ext cx="1014484" cy="642683"/>
            <a:chOff x="238125" y="1918825"/>
            <a:chExt cx="1042450" cy="660400"/>
          </a:xfrm>
        </p:grpSpPr>
        <p:sp>
          <p:nvSpPr>
            <p:cNvPr id="40" name="Shape 40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1" name="Shape 4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42" name="Shape 42"/>
          <p:cNvGrpSpPr/>
          <p:nvPr/>
        </p:nvGrpSpPr>
        <p:grpSpPr>
          <a:xfrm rot="-9269861">
            <a:off x="6863522" y="915221"/>
            <a:ext cx="827153" cy="566806"/>
            <a:chOff x="1113100" y="2199475"/>
            <a:chExt cx="801900" cy="709925"/>
          </a:xfrm>
        </p:grpSpPr>
        <p:sp>
          <p:nvSpPr>
            <p:cNvPr id="43" name="Shape 43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4" name="Shape 44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45" name="Shape 45"/>
          <p:cNvSpPr/>
          <p:nvPr/>
        </p:nvSpPr>
        <p:spPr>
          <a:xfrm>
            <a:off x="2522279" y="2751914"/>
            <a:ext cx="1442480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6" name="Shape 46"/>
          <p:cNvSpPr/>
          <p:nvPr/>
        </p:nvSpPr>
        <p:spPr>
          <a:xfrm>
            <a:off x="6248400" y="2751914"/>
            <a:ext cx="1918222" cy="927654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10CE3BFA-1DBE-4B31-9288-FD11DDB3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0806C4-D307-7B2C-5A53-9E5A0EA2A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365"/>
            <a:ext cx="7086600" cy="4484895"/>
          </a:xfrm>
          <a:prstGeom prst="rect">
            <a:avLst/>
          </a:prstGeom>
        </p:spPr>
      </p:pic>
      <p:pic>
        <p:nvPicPr>
          <p:cNvPr id="5" name="Picture 4" descr="Harper Logo Blue with Transparent Background">
            <a:hlinkClick r:id="rId4" tooltip="Harper Logo Web Blue"/>
            <a:extLst>
              <a:ext uri="{FF2B5EF4-FFF2-40B4-BE49-F238E27FC236}">
                <a16:creationId xmlns:a16="http://schemas.microsoft.com/office/drawing/2014/main" id="{4BAE637A-5DF1-79FC-26B5-889CE9627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8155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CCF63EE7-F173-479B-B008-93A3B3F6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8155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FADF0-9D9B-6912-B268-19DC467E0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13728"/>
            <a:ext cx="7188554" cy="781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C6E2D8-F84D-4518-5BF5-DC871FAEE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025113"/>
            <a:ext cx="7188554" cy="370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00925" y="1399800"/>
            <a:ext cx="5742300" cy="140055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Dental Plan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7209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arper Logo Blue with Transparent Background">
            <a:hlinkClick r:id="rId4" tooltip="Harper Logo Web Blue"/>
            <a:extLst>
              <a:ext uri="{FF2B5EF4-FFF2-40B4-BE49-F238E27FC236}">
                <a16:creationId xmlns:a16="http://schemas.microsoft.com/office/drawing/2014/main" id="{5E48991C-5F49-4DAC-A4B0-FE5E804AC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F2640-F622-48F1-B331-CDBE6D763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512" y="2038350"/>
            <a:ext cx="306303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2BF143-78A9-41F5-A7D6-B715116A4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819150"/>
            <a:ext cx="7524750" cy="3428999"/>
          </a:xfrm>
          <a:prstGeom prst="rect">
            <a:avLst/>
          </a:prstGeom>
        </p:spPr>
      </p:pic>
      <p:pic>
        <p:nvPicPr>
          <p:cNvPr id="3" name="Picture 4" descr="Harper Logo Blue with Transparent Background">
            <a:hlinkClick r:id="rId4" tooltip="Harper Logo Web Blue"/>
            <a:extLst>
              <a:ext uri="{FF2B5EF4-FFF2-40B4-BE49-F238E27FC236}">
                <a16:creationId xmlns:a16="http://schemas.microsoft.com/office/drawing/2014/main" id="{8BDEFBF6-D4EE-4E69-A2FC-E4DE7312C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629150"/>
            <a:ext cx="1399118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3E160-9BEE-4DAD-9D22-445D04A0A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94" y="0"/>
            <a:ext cx="61286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00925" y="1399800"/>
            <a:ext cx="5742300" cy="1095750"/>
          </a:xfrm>
        </p:spPr>
        <p:txBody>
          <a:bodyPr/>
          <a:lstStyle/>
          <a:p>
            <a:pPr>
              <a:buNone/>
            </a:pPr>
            <a:r>
              <a:rPr lang="en-US" dirty="0"/>
              <a:t>Flexible Spending Account</a:t>
            </a:r>
          </a:p>
          <a:p>
            <a:pPr>
              <a:buNone/>
            </a:pPr>
            <a:r>
              <a:rPr lang="en-US" dirty="0"/>
              <a:t>(FSA)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</p:txBody>
      </p:sp>
      <p:sp>
        <p:nvSpPr>
          <p:cNvPr id="3" name="Shape 339"/>
          <p:cNvSpPr/>
          <p:nvPr/>
        </p:nvSpPr>
        <p:spPr>
          <a:xfrm>
            <a:off x="2362200" y="3638551"/>
            <a:ext cx="1219200" cy="609600"/>
          </a:xfrm>
          <a:custGeom>
            <a:avLst/>
            <a:gdLst/>
            <a:ahLst/>
            <a:cxnLst/>
            <a:rect l="0" t="0" r="0" b="0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338"/>
          <p:cNvSpPr/>
          <p:nvPr/>
        </p:nvSpPr>
        <p:spPr>
          <a:xfrm>
            <a:off x="4601183" y="3486151"/>
            <a:ext cx="1066800" cy="762000"/>
          </a:xfrm>
          <a:custGeom>
            <a:avLst/>
            <a:gdLst/>
            <a:ahLst/>
            <a:cxnLst/>
            <a:rect l="0" t="0" r="0" b="0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F6A31107-551A-427D-AEB2-67AB2F775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4D33D-E4BF-4104-AE42-3963D665B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455011"/>
            <a:ext cx="2484437" cy="7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2D1431-A474-41E6-9F8A-2DEA0918C5AC}"/>
              </a:ext>
            </a:extLst>
          </p:cNvPr>
          <p:cNvSpPr/>
          <p:nvPr/>
        </p:nvSpPr>
        <p:spPr>
          <a:xfrm>
            <a:off x="1828800" y="895350"/>
            <a:ext cx="3548068" cy="47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33CCFF"/>
                </a:solidFill>
                <a:latin typeface="Walter Turncoat" panose="020B0604020202020204" charset="0"/>
                <a:ea typeface="Walter Turncoat" panose="020B0604020202020204" charset="0"/>
                <a:cs typeface="Roboto Slab"/>
              </a:rPr>
              <a:t>What is an FSA? </a:t>
            </a:r>
            <a:endParaRPr lang="en-US" sz="2400" dirty="0">
              <a:solidFill>
                <a:srgbClr val="33CCFF"/>
              </a:solidFill>
              <a:latin typeface="Walter Turncoat" panose="020B0604020202020204" charset="0"/>
              <a:ea typeface="Walter Turncoat" panose="020B0604020202020204" charset="0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90643-B029-419A-A43F-90CBD9D75F03}"/>
              </a:ext>
            </a:extLst>
          </p:cNvPr>
          <p:cNvSpPr/>
          <p:nvPr/>
        </p:nvSpPr>
        <p:spPr>
          <a:xfrm>
            <a:off x="1752600" y="1428751"/>
            <a:ext cx="510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Walter Turncoat" panose="020B0604020202020204" charset="0"/>
                <a:ea typeface="Walter Turncoat" panose="020B0604020202020204" charset="0"/>
                <a:cs typeface="Roboto Slab"/>
              </a:rPr>
              <a:t>A HEALTHCARE flexible spending account (HCFSA) is an employer-sponsored benefit that allows you to set aside pre-tax dollars into an account to be used for ELIGIBLE HEALTHCARE expenses</a:t>
            </a:r>
            <a:endParaRPr lang="en-US" b="1" dirty="0">
              <a:solidFill>
                <a:schemeClr val="bg1"/>
              </a:solidFill>
              <a:latin typeface="Walter Turncoat" panose="020B0604020202020204" charset="0"/>
              <a:ea typeface="Walter Turncoat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65D6E-441D-4CCB-8295-479F9752D69E}"/>
              </a:ext>
            </a:extLst>
          </p:cNvPr>
          <p:cNvSpPr txBox="1"/>
          <p:nvPr/>
        </p:nvSpPr>
        <p:spPr>
          <a:xfrm>
            <a:off x="1835988" y="2434653"/>
            <a:ext cx="4945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3CCFF"/>
                </a:solidFill>
                <a:latin typeface="Walter Turncoat" panose="020B0604020202020204" charset="0"/>
                <a:ea typeface="Walter Turncoat" panose="020B0604020202020204" charset="0"/>
              </a:rPr>
              <a:t>Annual Maximum amount allowed for Health Care FSA $3300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A4F86-D54F-43D1-9209-E8ECB168D7DF}"/>
              </a:ext>
            </a:extLst>
          </p:cNvPr>
          <p:cNvSpPr txBox="1"/>
          <p:nvPr/>
        </p:nvSpPr>
        <p:spPr>
          <a:xfrm>
            <a:off x="1858992" y="3853331"/>
            <a:ext cx="530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3CCFF"/>
                </a:solidFill>
                <a:latin typeface="Walter Turncoat" panose="020B0604020202020204" charset="0"/>
                <a:ea typeface="Walter Turncoat" panose="020B0604020202020204" charset="0"/>
              </a:rPr>
              <a:t>Annual Maximum Amount Allowed For Dependent Care FSA $7500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A0BBE9-4F1B-4243-BBAF-E6B9472F97E3}"/>
              </a:ext>
            </a:extLst>
          </p:cNvPr>
          <p:cNvSpPr/>
          <p:nvPr/>
        </p:nvSpPr>
        <p:spPr>
          <a:xfrm>
            <a:off x="1752600" y="2921149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Walter Turncoat" panose="020B0604020202020204" charset="0"/>
                <a:ea typeface="Walter Turncoat" panose="020B0604020202020204" charset="0"/>
                <a:cs typeface="Roboto Slab"/>
              </a:rPr>
              <a:t>A DEPENDENT CARE flexible spending account (DCFSA) is an employer-sponsored benefit that allows you to set aside pre-tax dollars into an account to be used for QUALIFIED DEPENDENT CARE expenses</a:t>
            </a:r>
            <a:endParaRPr lang="en-US" dirty="0">
              <a:solidFill>
                <a:schemeClr val="bg1"/>
              </a:solidFill>
              <a:latin typeface="Walter Turncoat" panose="020B0604020202020204" charset="0"/>
              <a:ea typeface="Walter Turncoat" panose="020B0604020202020204" charset="0"/>
            </a:endParaRPr>
          </a:p>
        </p:txBody>
      </p:sp>
      <p:sp>
        <p:nvSpPr>
          <p:cNvPr id="9" name="Shape 366">
            <a:extLst>
              <a:ext uri="{FF2B5EF4-FFF2-40B4-BE49-F238E27FC236}">
                <a16:creationId xmlns:a16="http://schemas.microsoft.com/office/drawing/2014/main" id="{587EFF23-B3DF-401B-8FBF-D3A21DFB944D}"/>
              </a:ext>
            </a:extLst>
          </p:cNvPr>
          <p:cNvSpPr/>
          <p:nvPr/>
        </p:nvSpPr>
        <p:spPr>
          <a:xfrm>
            <a:off x="457200" y="4248150"/>
            <a:ext cx="762000" cy="533401"/>
          </a:xfrm>
          <a:custGeom>
            <a:avLst/>
            <a:gdLst/>
            <a:ahLst/>
            <a:cxnLst/>
            <a:rect l="0" t="0" r="0" b="0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7133FFAA-1929-4BC1-9A70-F951B08C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00925" y="1047750"/>
            <a:ext cx="5614275" cy="990600"/>
          </a:xfrm>
        </p:spPr>
        <p:txBody>
          <a:bodyPr/>
          <a:lstStyle/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>
              <a:hlinkClick r:id="rId3" action="ppaction://hlinkfile"/>
            </a:endParaRPr>
          </a:p>
          <a:p>
            <a:pPr>
              <a:buNone/>
            </a:pPr>
            <a:r>
              <a:rPr lang="en-US" sz="3200" dirty="0"/>
              <a:t>Harper Paid Benefits</a:t>
            </a:r>
          </a:p>
        </p:txBody>
      </p:sp>
      <p:pic>
        <p:nvPicPr>
          <p:cNvPr id="5" name="Picture 4" descr="Harper Logo Blue with Transparent Background">
            <a:hlinkClick r:id="rId4" tooltip="Harper Logo Web Blue"/>
            <a:extLst>
              <a:ext uri="{FF2B5EF4-FFF2-40B4-BE49-F238E27FC236}">
                <a16:creationId xmlns:a16="http://schemas.microsoft.com/office/drawing/2014/main" id="{F6A31107-551A-427D-AEB2-67AB2F775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SABILITY INSURANCE - NH LAW">
            <a:extLst>
              <a:ext uri="{FF2B5EF4-FFF2-40B4-BE49-F238E27FC236}">
                <a16:creationId xmlns:a16="http://schemas.microsoft.com/office/drawing/2014/main" id="{105601A9-5AD2-468C-B225-E4725ED7C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7" r="4312"/>
          <a:stretch/>
        </p:blipFill>
        <p:spPr bwMode="auto">
          <a:xfrm>
            <a:off x="685800" y="788713"/>
            <a:ext cx="1600200" cy="639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ife Insurance | University of Colorado">
            <a:extLst>
              <a:ext uri="{FF2B5EF4-FFF2-40B4-BE49-F238E27FC236}">
                <a16:creationId xmlns:a16="http://schemas.microsoft.com/office/drawing/2014/main" id="{4D7CF397-90DE-4A87-9016-9549CAB61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82" y="2559849"/>
            <a:ext cx="838200" cy="838200"/>
          </a:xfrm>
          <a:prstGeom prst="roundRect">
            <a:avLst>
              <a:gd name="adj" fmla="val 707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145806-2CB4-4EC3-B110-B28CB8E0E263}"/>
              </a:ext>
            </a:extLst>
          </p:cNvPr>
          <p:cNvSpPr txBox="1"/>
          <p:nvPr/>
        </p:nvSpPr>
        <p:spPr>
          <a:xfrm>
            <a:off x="1548525" y="2114550"/>
            <a:ext cx="5614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Sniglet" panose="020B0604020202020204" charset="0"/>
              </a:rPr>
              <a:t>Harper College provides Eligible Employees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</a:p>
          <a:p>
            <a:pPr marL="2857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niglet" panose="020B0604020202020204" charset="0"/>
              </a:rPr>
              <a:t>Short Term Disability</a:t>
            </a:r>
          </a:p>
          <a:p>
            <a:pPr marL="2857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niglet" panose="020B0604020202020204" charset="0"/>
              </a:rPr>
              <a:t>Long Term Disability</a:t>
            </a:r>
          </a:p>
          <a:p>
            <a:pPr marL="2857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niglet" panose="020B0604020202020204" charset="0"/>
              </a:rPr>
              <a:t>Group Term Basic Life Insurance</a:t>
            </a:r>
          </a:p>
          <a:p>
            <a:pPr marL="2857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niglet" panose="020B0604020202020204" charset="0"/>
              </a:rPr>
              <a:t> Group Term Basic Accidental Death and Dismemberment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4D7B1-9F14-48AC-86C3-73903D31CEDA}"/>
              </a:ext>
            </a:extLst>
          </p:cNvPr>
          <p:cNvSpPr txBox="1"/>
          <p:nvPr/>
        </p:nvSpPr>
        <p:spPr>
          <a:xfrm>
            <a:off x="2133600" y="399019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33CC"/>
                </a:solidFill>
                <a:latin typeface="Sniglet" panose="020B0604020202020204" charset="0"/>
              </a:rPr>
              <a:t>Additional </a:t>
            </a:r>
            <a:r>
              <a:rPr lang="en-US" sz="1200" i="1" dirty="0">
                <a:solidFill>
                  <a:srgbClr val="FF33CC"/>
                </a:solidFill>
                <a:latin typeface="Sniglet" panose="020B0604020202020204" charset="0"/>
              </a:rPr>
              <a:t>concierge</a:t>
            </a:r>
            <a:r>
              <a:rPr lang="en-US" sz="1200" dirty="0">
                <a:solidFill>
                  <a:srgbClr val="FF33CC"/>
                </a:solidFill>
                <a:latin typeface="Sniglet" panose="020B0604020202020204" charset="0"/>
              </a:rPr>
              <a:t> services provided through MetLife</a:t>
            </a:r>
          </a:p>
        </p:txBody>
      </p:sp>
      <p:pic>
        <p:nvPicPr>
          <p:cNvPr id="4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4A309B-384F-BD8C-F1F9-9CA6C519EF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6649" y="3994005"/>
            <a:ext cx="1921453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0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79CFFE-5F59-4315-8BA6-EA4D950D3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900" y="624558"/>
            <a:ext cx="5029199" cy="1158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A9290B-EA0D-4E51-9FD2-1FC5131A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141476"/>
            <a:ext cx="5029199" cy="449074"/>
          </a:xfrm>
        </p:spPr>
        <p:txBody>
          <a:bodyPr/>
          <a:lstStyle/>
          <a:p>
            <a:r>
              <a:rPr lang="en-US" dirty="0"/>
              <a:t>Disability, life and ad&amp;d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99B90-29BE-4A81-84BC-34C19989D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C9E3A-FFD0-4832-831A-AB54D37B204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92275" y="1908749"/>
            <a:ext cx="4204100" cy="30170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71516-AD99-41B2-B6A8-FBB336CDF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00" y="1908749"/>
            <a:ext cx="3848100" cy="293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4729E-435D-47BC-8406-BC1B9B178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276" y="1929622"/>
            <a:ext cx="4204100" cy="2623328"/>
          </a:xfrm>
          <a:prstGeom prst="rect">
            <a:avLst/>
          </a:prstGeom>
        </p:spPr>
      </p:pic>
      <p:pic>
        <p:nvPicPr>
          <p:cNvPr id="8" name="Picture 4" descr="Image result for disability insurance clip art">
            <a:extLst>
              <a:ext uri="{FF2B5EF4-FFF2-40B4-BE49-F238E27FC236}">
                <a16:creationId xmlns:a16="http://schemas.microsoft.com/office/drawing/2014/main" id="{F8DADF5F-0C81-422C-8365-74E09278E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9" y="434525"/>
            <a:ext cx="1174242" cy="13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arper Logo Blue with Transparent Background">
            <a:hlinkClick r:id="rId7" tooltip="Harper Logo Web Blue"/>
            <a:extLst>
              <a:ext uri="{FF2B5EF4-FFF2-40B4-BE49-F238E27FC236}">
                <a16:creationId xmlns:a16="http://schemas.microsoft.com/office/drawing/2014/main" id="{8541FBE4-3159-4E42-894E-260210AD5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5771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-6025" y="537890"/>
            <a:ext cx="9156000" cy="16317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br>
              <a:rPr lang="en" dirty="0"/>
            </a:br>
            <a:br>
              <a:rPr lang="en" sz="3200" dirty="0"/>
            </a:br>
            <a:r>
              <a:rPr lang="en" sz="3200" b="1" dirty="0"/>
              <a:t>Voluntary Plans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28600" y="2276520"/>
            <a:ext cx="4114800" cy="264922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FFFF"/>
                </a:solidFill>
              </a:rPr>
              <a:t>MetLife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" dirty="0"/>
              <a:t>Voluntary Term Life Insurance	</a:t>
            </a:r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" dirty="0"/>
              <a:t>Voluntary Personal Accident Insurance (AD&amp;D)</a:t>
            </a:r>
          </a:p>
          <a:p>
            <a:pPr lvl="1">
              <a:buNone/>
            </a:pPr>
            <a:r>
              <a:rPr lang="en" dirty="0"/>
              <a:t>            Up to 5x’s your annual salary</a:t>
            </a:r>
          </a:p>
          <a:p>
            <a:pPr lvl="1">
              <a:buNone/>
            </a:pPr>
            <a:r>
              <a:rPr lang="en" dirty="0"/>
              <a:t>           Spouse eligible - up to $50,000</a:t>
            </a:r>
          </a:p>
          <a:p>
            <a:pPr lvl="1">
              <a:buNone/>
            </a:pPr>
            <a:r>
              <a:rPr lang="en" dirty="0"/>
              <a:t>           Children eligible - up to $10,000</a:t>
            </a:r>
          </a:p>
          <a:p>
            <a:pPr lvl="1">
              <a:buNone/>
            </a:pPr>
            <a:r>
              <a:rPr lang="en" dirty="0"/>
              <a:t>          (evidence of insurability may apply)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572000" y="2214704"/>
            <a:ext cx="3505200" cy="2497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FFFF"/>
                </a:solidFill>
              </a:rPr>
              <a:t>VSP</a:t>
            </a:r>
            <a:r>
              <a:rPr lang="en" sz="1800" dirty="0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" sz="1800" dirty="0">
              <a:solidFill>
                <a:srgbClr val="00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" dirty="0"/>
              <a:t>Voluntary Vision Insurance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      Basic and Premier plans available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FFFF"/>
                </a:solidFill>
              </a:rPr>
              <a:t>Norton LifeLock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" dirty="0"/>
              <a:t>Voluntary Identity Protection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17" y="492836"/>
            <a:ext cx="751164" cy="4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01" y="431020"/>
            <a:ext cx="387997" cy="5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hape 396"/>
          <p:cNvSpPr/>
          <p:nvPr/>
        </p:nvSpPr>
        <p:spPr>
          <a:xfrm>
            <a:off x="3667001" y="0"/>
            <a:ext cx="1581397" cy="1392440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" name="Shape 396"/>
          <p:cNvSpPr/>
          <p:nvPr/>
        </p:nvSpPr>
        <p:spPr>
          <a:xfrm>
            <a:off x="5791199" y="29866"/>
            <a:ext cx="1371601" cy="136257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Shape 396"/>
          <p:cNvSpPr/>
          <p:nvPr/>
        </p:nvSpPr>
        <p:spPr>
          <a:xfrm>
            <a:off x="1828800" y="29866"/>
            <a:ext cx="1295400" cy="136257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" name="Shape 322"/>
          <p:cNvSpPr/>
          <p:nvPr/>
        </p:nvSpPr>
        <p:spPr>
          <a:xfrm>
            <a:off x="2102765" y="537890"/>
            <a:ext cx="186685" cy="460550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" name="Shape 323"/>
          <p:cNvSpPr/>
          <p:nvPr/>
        </p:nvSpPr>
        <p:spPr>
          <a:xfrm>
            <a:off x="2416167" y="540556"/>
            <a:ext cx="161683" cy="455217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" name="Shape 324"/>
          <p:cNvSpPr/>
          <p:nvPr/>
        </p:nvSpPr>
        <p:spPr>
          <a:xfrm>
            <a:off x="2684927" y="646902"/>
            <a:ext cx="147324" cy="348871"/>
          </a:xfrm>
          <a:custGeom>
            <a:avLst/>
            <a:gdLst/>
            <a:ahLst/>
            <a:cxnLst/>
            <a:rect l="0" t="0" r="0" b="0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" name="Picture 4" descr="Harper Logo Blue with Transparent Background">
            <a:hlinkClick r:id="rId6" tooltip="Harper Logo Web Blue"/>
            <a:extLst>
              <a:ext uri="{FF2B5EF4-FFF2-40B4-BE49-F238E27FC236}">
                <a16:creationId xmlns:a16="http://schemas.microsoft.com/office/drawing/2014/main" id="{51195123-F9E3-4E2C-948B-DFA3D009F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-6025" y="1200150"/>
            <a:ext cx="9156000" cy="3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000" b="1" dirty="0"/>
              <a:t>Human Resources/Employee Benefits </a:t>
            </a:r>
            <a:br>
              <a:rPr lang="en-US" sz="2000" b="1" dirty="0"/>
            </a:br>
            <a:r>
              <a:rPr lang="en-US" sz="2000" b="1" dirty="0"/>
              <a:t>contacts</a:t>
            </a:r>
            <a:br>
              <a:rPr lang="en-US" sz="2000" dirty="0"/>
            </a:br>
            <a:r>
              <a:rPr lang="en-US" sz="2000" u="sng" dirty="0">
                <a:hlinkClick r:id="rId3"/>
              </a:rPr>
              <a:t>benefits@harpercollege.edu</a:t>
            </a:r>
            <a:br>
              <a:rPr lang="en-US" sz="1000" dirty="0"/>
            </a:br>
            <a:r>
              <a:rPr lang="en-US" sz="1000" dirty="0"/>
              <a:t>	</a:t>
            </a:r>
            <a:endParaRPr lang="en" sz="1000" dirty="0"/>
          </a:p>
        </p:txBody>
      </p:sp>
      <p:sp>
        <p:nvSpPr>
          <p:cNvPr id="53" name="Shape 53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4" name="Shape 54"/>
          <p:cNvSpPr/>
          <p:nvPr/>
        </p:nvSpPr>
        <p:spPr>
          <a:xfrm>
            <a:off x="4345989" y="520319"/>
            <a:ext cx="380233" cy="327060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" name="Shape 55"/>
          <p:cNvSpPr txBox="1"/>
          <p:nvPr/>
        </p:nvSpPr>
        <p:spPr>
          <a:xfrm>
            <a:off x="1447800" y="2266950"/>
            <a:ext cx="21336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Angela Bowling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Benefits and Compensation Manager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X6634</a:t>
            </a:r>
          </a:p>
          <a:p>
            <a:r>
              <a:rPr lang="en-US" sz="1600" dirty="0">
                <a:solidFill>
                  <a:schemeClr val="bg1"/>
                </a:solidFill>
              </a:rPr>
              <a:t>A311</a:t>
            </a:r>
          </a:p>
          <a:p>
            <a:r>
              <a:rPr lang="en-US" sz="1100" u="sng" dirty="0">
                <a:hlinkClick r:id="rId4"/>
              </a:rPr>
              <a:t>abowling@harpercollege.edu</a:t>
            </a:r>
            <a:r>
              <a:rPr lang="en-US" sz="1100" u="sng" dirty="0"/>
              <a:t> </a:t>
            </a:r>
            <a:endParaRPr lang="en-US" sz="1100" dirty="0"/>
          </a:p>
        </p:txBody>
      </p:sp>
      <p:sp>
        <p:nvSpPr>
          <p:cNvPr id="56" name="Shape 56"/>
          <p:cNvSpPr txBox="1"/>
          <p:nvPr/>
        </p:nvSpPr>
        <p:spPr>
          <a:xfrm>
            <a:off x="4729081" y="2266950"/>
            <a:ext cx="220511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Jodie Olsen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Human Resources Benefits Assistant</a:t>
            </a:r>
          </a:p>
          <a:p>
            <a:r>
              <a:rPr lang="en-US" sz="1600" dirty="0">
                <a:solidFill>
                  <a:schemeClr val="bg1"/>
                </a:solidFill>
              </a:rPr>
              <a:t>X6217</a:t>
            </a:r>
          </a:p>
          <a:p>
            <a:r>
              <a:rPr lang="en-US" sz="1600" dirty="0">
                <a:solidFill>
                  <a:schemeClr val="bg1"/>
                </a:solidFill>
              </a:rPr>
              <a:t>A320a</a:t>
            </a:r>
          </a:p>
          <a:p>
            <a:r>
              <a:rPr lang="en-US" sz="1100" u="sng" dirty="0">
                <a:hlinkClick r:id="rId5"/>
              </a:rPr>
              <a:t>jolsen@harpercollege.edu</a:t>
            </a:r>
            <a:endParaRPr lang="en-US" sz="1100" dirty="0"/>
          </a:p>
        </p:txBody>
      </p:sp>
      <p:pic>
        <p:nvPicPr>
          <p:cNvPr id="7" name="Picture 4" descr="Harper Logo Blue with Transparent Background">
            <a:hlinkClick r:id="rId6" tooltip="Harper Logo Web Blue"/>
            <a:extLst>
              <a:ext uri="{FF2B5EF4-FFF2-40B4-BE49-F238E27FC236}">
                <a16:creationId xmlns:a16="http://schemas.microsoft.com/office/drawing/2014/main" id="{1682BC12-D6E4-4655-ABFF-42A326D43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F8824-21D3-4D32-95F8-B875DF6F9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6" y="1276350"/>
            <a:ext cx="4078164" cy="327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80BE53-E054-4682-BA8D-ACD481FA4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451" y="352425"/>
            <a:ext cx="5314950" cy="666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AB62E9-AA1F-4C7D-B5E0-82BC196C4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1276350"/>
            <a:ext cx="4665795" cy="3276600"/>
          </a:xfrm>
          <a:prstGeom prst="rect">
            <a:avLst/>
          </a:prstGeom>
        </p:spPr>
      </p:pic>
      <p:pic>
        <p:nvPicPr>
          <p:cNvPr id="5" name="Picture 4" descr="Harper Logo Blue with Transparent Background">
            <a:hlinkClick r:id="rId6" tooltip="Harper Logo Web Blue"/>
            <a:extLst>
              <a:ext uri="{FF2B5EF4-FFF2-40B4-BE49-F238E27FC236}">
                <a16:creationId xmlns:a16="http://schemas.microsoft.com/office/drawing/2014/main" id="{DD1D1CD7-C9E1-4AD1-A71B-E45EFC7FE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12186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A picture containing text, clipart">
            <a:extLst>
              <a:ext uri="{FF2B5EF4-FFF2-40B4-BE49-F238E27FC236}">
                <a16:creationId xmlns:a16="http://schemas.microsoft.com/office/drawing/2014/main" id="{B00F5FCA-CE87-ABC5-71B2-577745C4A4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3943349"/>
            <a:ext cx="1998795" cy="5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7BABD5-3BD5-4171-A509-2FEDF37B6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15888"/>
              </p:ext>
            </p:extLst>
          </p:nvPr>
        </p:nvGraphicFramePr>
        <p:xfrm>
          <a:off x="6096000" y="209550"/>
          <a:ext cx="2895600" cy="6118315"/>
        </p:xfrm>
        <a:graphic>
          <a:graphicData uri="http://schemas.openxmlformats.org/drawingml/2006/table">
            <a:tbl>
              <a:tblPr firstRow="1" firstCol="1" bandRow="1">
                <a:tableStyleId>{36D0A91E-6DF9-4681-933C-74577D657674}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673709367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381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5"/>
                        </a:spcAft>
                      </a:pPr>
                      <a:r>
                        <a:rPr lang="en-US" sz="1050" dirty="0">
                          <a:effectLst/>
                        </a:rPr>
                        <a:t>    </a:t>
                      </a:r>
                    </a:p>
                    <a:p>
                      <a:pPr marL="6096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>
                          <a:solidFill>
                            <a:srgbClr val="33CCFF"/>
                          </a:solidFill>
                          <a:effectLst/>
                        </a:rPr>
                        <a:t>BASIC</a:t>
                      </a:r>
                      <a:r>
                        <a:rPr lang="en-US" sz="1600" b="1" u="none" strike="noStrike" dirty="0">
                          <a:solidFill>
                            <a:srgbClr val="33CCFF"/>
                          </a:solidFill>
                          <a:effectLst/>
                        </a:rPr>
                        <a:t> </a:t>
                      </a:r>
                    </a:p>
                    <a:p>
                      <a:pPr marL="6096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Voluntary VSP</a:t>
                      </a:r>
                    </a:p>
                    <a:p>
                      <a:pPr marL="6096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Premium Deductions</a:t>
                      </a:r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288889324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10"/>
                        </a:spcAft>
                        <a:tabLst>
                          <a:tab pos="1611630" algn="ctr"/>
                        </a:tabLs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 	                   $3.20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20"/>
                        </a:spcAft>
                        <a:tabLst>
                          <a:tab pos="1611630" algn="ctr"/>
                        </a:tabLs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+ Spouse          	$5.12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1630" algn="ctr"/>
                        </a:tabLs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+ Child(ren)   	$5.23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11630" algn="ctr"/>
                        </a:tabLst>
                        <a:defRPr/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+ Family  	          $8.43 </a:t>
                      </a:r>
                      <a:endParaRPr lang="en-US" sz="1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5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2336876912"/>
                  </a:ext>
                </a:extLst>
              </a:tr>
              <a:tr h="383231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10"/>
                        </a:spcAft>
                        <a:tabLst>
                          <a:tab pos="1611630" algn="ctr"/>
                        </a:tabLst>
                      </a:pPr>
                      <a:endParaRPr lang="en-US" sz="105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201234934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9FD22F8-C1C7-4445-8387-2DC584818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760" y="2571750"/>
            <a:ext cx="1905000" cy="2064511"/>
          </a:xfrm>
          <a:prstGeom prst="rect">
            <a:avLst/>
          </a:prstGeom>
        </p:spPr>
      </p:pic>
      <p:pic>
        <p:nvPicPr>
          <p:cNvPr id="6" name="Picture 4" descr="Harper Logo Blue with Transparent Background">
            <a:hlinkClick r:id="rId4" tooltip="Harper Logo Web Blue"/>
            <a:extLst>
              <a:ext uri="{FF2B5EF4-FFF2-40B4-BE49-F238E27FC236}">
                <a16:creationId xmlns:a16="http://schemas.microsoft.com/office/drawing/2014/main" id="{8CF3797F-0942-4E5B-86B4-DFAB3A631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09" y="4836011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F68D54-7D49-A0B0-F796-8DF6D459E4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83341"/>
            <a:ext cx="5069815" cy="45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4B6FD8-8959-42CE-9334-9207D5F5B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270817"/>
              </p:ext>
            </p:extLst>
          </p:nvPr>
        </p:nvGraphicFramePr>
        <p:xfrm>
          <a:off x="5638800" y="133351"/>
          <a:ext cx="3352800" cy="4610626"/>
        </p:xfrm>
        <a:graphic>
          <a:graphicData uri="http://schemas.openxmlformats.org/drawingml/2006/table">
            <a:tbl>
              <a:tblPr firstRow="1" firstCol="1" bandRow="1">
                <a:tableStyleId>{36D0A91E-6DF9-4681-933C-74577D657674}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568521850"/>
                    </a:ext>
                  </a:extLst>
                </a:gridCol>
              </a:tblGrid>
              <a:tr h="1122154">
                <a:tc>
                  <a:txBody>
                    <a:bodyPr/>
                    <a:lstStyle/>
                    <a:p>
                      <a:pPr marL="4826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5"/>
                        </a:spcAft>
                      </a:pPr>
                      <a:r>
                        <a:rPr lang="en-US" sz="1050" dirty="0">
                          <a:effectLst/>
                        </a:rPr>
                        <a:t>  </a:t>
                      </a:r>
                    </a:p>
                    <a:p>
                      <a:pPr marL="7302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>
                          <a:solidFill>
                            <a:srgbClr val="33CCFF"/>
                          </a:solidFill>
                          <a:effectLst/>
                        </a:rPr>
                        <a:t>PREMIER</a:t>
                      </a:r>
                      <a:r>
                        <a:rPr lang="en-US" sz="1400" u="none" strike="noStrike" dirty="0">
                          <a:solidFill>
                            <a:srgbClr val="1155CC"/>
                          </a:solidFill>
                          <a:effectLst/>
                          <a:hlinkClick r:id="rId3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endParaRPr lang="en-US" sz="1400" u="none" strike="noStrike" dirty="0">
                        <a:effectLst/>
                      </a:endParaRPr>
                    </a:p>
                    <a:p>
                      <a:pPr marL="60960"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Voluntary VSP</a:t>
                      </a:r>
                    </a:p>
                    <a:p>
                      <a:pPr marL="60960"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Premium Deductions</a:t>
                      </a:r>
                    </a:p>
                    <a:p>
                      <a:pPr marL="7302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34343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179839065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34343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1556060973"/>
                  </a:ext>
                </a:extLst>
              </a:tr>
              <a:tr h="105755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ctr"/>
                        </a:tabLs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 	                               $6.35 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20"/>
                        </a:spcAft>
                        <a:tabLst>
                          <a:tab pos="1651000" algn="ctr"/>
                        </a:tabLs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+ Spouse  	                $10.16 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20"/>
                        </a:spcAft>
                        <a:tabLst>
                          <a:tab pos="1651000" algn="ctr"/>
                        </a:tabLs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+ Child(ren)              $10.37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ctr"/>
                        </a:tabLs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+ Family  	                $16.72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ctr"/>
                        </a:tabLst>
                      </a:pPr>
                      <a:endParaRPr lang="en-US" sz="1050" dirty="0">
                        <a:solidFill>
                          <a:srgbClr val="34343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1841559435"/>
                  </a:ext>
                </a:extLst>
              </a:tr>
              <a:tr h="15688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34343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625846498"/>
                  </a:ext>
                </a:extLst>
              </a:tr>
              <a:tr h="2035102">
                <a:tc>
                  <a:txBody>
                    <a:bodyPr/>
                    <a:lstStyle/>
                    <a:p>
                      <a:pPr marL="1016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rgbClr val="34343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138788462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CB25875-7B24-4217-854F-3988BF447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47950"/>
            <a:ext cx="2166756" cy="1650262"/>
          </a:xfrm>
          <a:prstGeom prst="rect">
            <a:avLst/>
          </a:prstGeom>
        </p:spPr>
      </p:pic>
      <p:pic>
        <p:nvPicPr>
          <p:cNvPr id="5" name="Picture 4" descr="Harper Logo Blue with Transparent Background">
            <a:hlinkClick r:id="rId5" tooltip="Harper Logo Web Blue"/>
            <a:extLst>
              <a:ext uri="{FF2B5EF4-FFF2-40B4-BE49-F238E27FC236}">
                <a16:creationId xmlns:a16="http://schemas.microsoft.com/office/drawing/2014/main" id="{215CF274-4EFB-4DC2-A851-469A00321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28" y="478275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92A360-EF41-0823-73E1-D629FBC8B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" y="219075"/>
            <a:ext cx="506057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2C5277-4F83-4D63-A5B0-12EDD994A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76355"/>
            <a:ext cx="6637773" cy="3793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B28B35-548E-48CC-BD42-D4E84460B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33350"/>
            <a:ext cx="2695575" cy="700850"/>
          </a:xfrm>
          <a:prstGeom prst="rect">
            <a:avLst/>
          </a:prstGeom>
        </p:spPr>
      </p:pic>
      <p:pic>
        <p:nvPicPr>
          <p:cNvPr id="4" name="Picture 4" descr="Harper Logo Blue with Transparent Background">
            <a:hlinkClick r:id="rId5" tooltip="Harper Logo Web Blue"/>
            <a:extLst>
              <a:ext uri="{FF2B5EF4-FFF2-40B4-BE49-F238E27FC236}">
                <a16:creationId xmlns:a16="http://schemas.microsoft.com/office/drawing/2014/main" id="{7427AA0A-5B3D-494B-8CBA-D9BFD2652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42212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5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Let’s Discuss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228602" y="1458186"/>
            <a:ext cx="8381998" cy="320887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State University Retirement System </a:t>
            </a:r>
          </a:p>
          <a:p>
            <a:pPr marL="400050" indent="-171450">
              <a:buFont typeface="Courier New" panose="02070309020205020404" pitchFamily="49" charset="0"/>
              <a:buChar char="o"/>
            </a:pP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While working at Harper College, most employees are required to contribute to the pension system which is known as SURS. You can get more information by going to  SURS.ORG</a:t>
            </a:r>
            <a:endParaRPr lang="en" sz="12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28600" lvl="0" rtl="0">
              <a:spcBef>
                <a:spcPts val="0"/>
              </a:spcBef>
              <a:buNone/>
            </a:pP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Community College Health Insurance</a:t>
            </a:r>
            <a:endParaRPr lang="en-US" dirty="0"/>
          </a:p>
          <a:p>
            <a:pPr marL="171450" lvl="3" indent="-171450">
              <a:buFont typeface="Courier New" panose="02070309020205020404" pitchFamily="49" charset="0"/>
              <a:buChar char="o"/>
            </a:pP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Full time active community college employees </a:t>
            </a:r>
            <a:r>
              <a:rPr lang="en-US" sz="1200" i="1">
                <a:solidFill>
                  <a:schemeClr val="accent5">
                    <a:lumMod val="60000"/>
                    <a:lumOff val="40000"/>
                  </a:schemeClr>
                </a:solidFill>
              </a:rPr>
              <a:t>pay 0.95 </a:t>
            </a: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percent of gross earnings to help fund a health plan for retirees of community colleges, the College Insurance Program (CIP)</a:t>
            </a:r>
          </a:p>
          <a:p>
            <a:pPr marL="171450" lvl="3" indent="-171450">
              <a:buFont typeface="Courier New" panose="02070309020205020404" pitchFamily="49" charset="0"/>
              <a:buChar char="o"/>
            </a:pP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403(b)</a:t>
            </a:r>
            <a:r>
              <a:rPr lang="en" sz="1100" dirty="0"/>
              <a:t>	</a:t>
            </a:r>
          </a:p>
          <a:p>
            <a:pPr marL="457200" lvl="0" indent="-228600">
              <a:buFont typeface="Courier New" panose="02070309020205020404" pitchFamily="49" charset="0"/>
              <a:buChar char="o"/>
            </a:pP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Harper also provides a voluntary 403(b) and 457 plan that can help supplement the SURS pension in retirement</a:t>
            </a:r>
          </a:p>
          <a:p>
            <a:pPr marL="228600" lvl="0">
              <a:buNone/>
            </a:pP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Visit the HIP &gt; </a:t>
            </a: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/>
              </a:rPr>
              <a:t>Career &amp; Benefits &gt; Retirement  </a:t>
            </a: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 more details</a:t>
            </a:r>
            <a:endParaRPr lang="en" sz="12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4" name="Shape 84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363251" y="476437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00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75525"/>
            <a:ext cx="990600" cy="71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26178"/>
            <a:ext cx="1219200" cy="47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arper Logo Blue with Transparent Background">
            <a:hlinkClick r:id="rId6" tooltip="Harper Logo Web Blue"/>
            <a:extLst>
              <a:ext uri="{FF2B5EF4-FFF2-40B4-BE49-F238E27FC236}">
                <a16:creationId xmlns:a16="http://schemas.microsoft.com/office/drawing/2014/main" id="{75A9A99B-F180-4D13-A64D-9CF58612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25" y="4738072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0" y="2497138"/>
            <a:ext cx="7772400" cy="11604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      Mandatory Notices</a:t>
            </a:r>
            <a:br>
              <a:rPr lang="en" sz="3200" dirty="0"/>
            </a:br>
            <a:r>
              <a:rPr lang="en" sz="1200" dirty="0"/>
              <a:t>can be found on the HIP &gt; </a:t>
            </a:r>
            <a:r>
              <a:rPr lang="en" sz="1200" dirty="0">
                <a:hlinkClick r:id="rId3"/>
              </a:rPr>
              <a:t>Career &amp; Benefits &gt; Benefits</a:t>
            </a:r>
            <a:br>
              <a:rPr lang="en" sz="1100" dirty="0"/>
            </a:br>
            <a:r>
              <a:rPr lang="en" sz="1100" dirty="0"/>
              <a:t>Scroll to the bottom of the benefits page to find the required notifications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4294967295"/>
          </p:nvPr>
        </p:nvSpPr>
        <p:spPr>
          <a:xfrm>
            <a:off x="0" y="3487738"/>
            <a:ext cx="5137150" cy="11414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dirty="0"/>
          </a:p>
          <a:p>
            <a:pPr lvl="0" algn="ctr" rtl="0">
              <a:spcBef>
                <a:spcPts val="0"/>
              </a:spcBef>
              <a:buNone/>
            </a:pPr>
            <a:endParaRPr lang="en" dirty="0"/>
          </a:p>
          <a:p>
            <a:pPr lvl="0" algn="ctr" rtl="0">
              <a:spcBef>
                <a:spcPts val="0"/>
              </a:spcBef>
              <a:buNone/>
            </a:pPr>
            <a:endParaRPr lang="en" dirty="0"/>
          </a:p>
        </p:txBody>
      </p:sp>
      <p:grpSp>
        <p:nvGrpSpPr>
          <p:cNvPr id="92" name="Shape 92"/>
          <p:cNvGrpSpPr/>
          <p:nvPr/>
        </p:nvGrpSpPr>
        <p:grpSpPr>
          <a:xfrm rot="-7230029">
            <a:off x="6083565" y="1796210"/>
            <a:ext cx="1516808" cy="960909"/>
            <a:chOff x="238125" y="1918825"/>
            <a:chExt cx="1042450" cy="660400"/>
          </a:xfrm>
        </p:grpSpPr>
        <p:sp>
          <p:nvSpPr>
            <p:cNvPr id="93" name="Shape 93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4" name="Shape 94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95" name="Shape 95"/>
          <p:cNvGrpSpPr/>
          <p:nvPr/>
        </p:nvGrpSpPr>
        <p:grpSpPr>
          <a:xfrm rot="4843953" flipH="1">
            <a:off x="2064273" y="1817152"/>
            <a:ext cx="1166676" cy="1032862"/>
            <a:chOff x="1113100" y="2199475"/>
            <a:chExt cx="801900" cy="709925"/>
          </a:xfrm>
        </p:grpSpPr>
        <p:sp>
          <p:nvSpPr>
            <p:cNvPr id="96" name="Shape 96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7" name="Shape 97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98" name="Shape 98"/>
          <p:cNvGrpSpPr/>
          <p:nvPr/>
        </p:nvGrpSpPr>
        <p:grpSpPr>
          <a:xfrm rot="2011211">
            <a:off x="2656278" y="880731"/>
            <a:ext cx="1046868" cy="269658"/>
            <a:chOff x="271125" y="812725"/>
            <a:chExt cx="766525" cy="221725"/>
          </a:xfrm>
        </p:grpSpPr>
        <p:sp>
          <p:nvSpPr>
            <p:cNvPr id="99" name="Shape 99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0" name="Shape 100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01" name="Shape 101"/>
          <p:cNvSpPr/>
          <p:nvPr/>
        </p:nvSpPr>
        <p:spPr>
          <a:xfrm>
            <a:off x="3497303" y="1252883"/>
            <a:ext cx="2149391" cy="1212065"/>
          </a:xfrm>
          <a:custGeom>
            <a:avLst/>
            <a:gdLst/>
            <a:ahLst/>
            <a:cxnLst/>
            <a:rect l="0" t="0" r="0" b="0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17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2" y="2034475"/>
            <a:ext cx="1139503" cy="113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7" y="3532930"/>
            <a:ext cx="1734692" cy="9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54" y="3486163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57" y="3502777"/>
            <a:ext cx="1706908" cy="110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37" y="2497138"/>
            <a:ext cx="1274963" cy="12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arper Logo Blue with Transparent Background">
            <a:hlinkClick r:id="rId14" tooltip="Harper Logo Web Blue"/>
            <a:extLst>
              <a:ext uri="{FF2B5EF4-FFF2-40B4-BE49-F238E27FC236}">
                <a16:creationId xmlns:a16="http://schemas.microsoft.com/office/drawing/2014/main" id="{AB7F8553-64B7-4164-88D3-64729A34D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 idx="4294967295"/>
          </p:nvPr>
        </p:nvSpPr>
        <p:spPr>
          <a:xfrm>
            <a:off x="1211756" y="1323776"/>
            <a:ext cx="6560644" cy="5131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33CC"/>
                </a:solidFill>
              </a:rPr>
              <a:t>HOW DO I ELECT MY BENEFITS?</a:t>
            </a:r>
            <a:br>
              <a:rPr lang="en" sz="3200" b="1" dirty="0">
                <a:solidFill>
                  <a:srgbClr val="FF33CC"/>
                </a:solidFill>
              </a:rPr>
            </a:br>
            <a:endParaRPr lang="en" sz="3200" dirty="0"/>
          </a:p>
        </p:txBody>
      </p:sp>
      <p:sp>
        <p:nvSpPr>
          <p:cNvPr id="178" name="Shape 178"/>
          <p:cNvSpPr txBox="1">
            <a:spLocks noGrp="1"/>
          </p:cNvSpPr>
          <p:nvPr>
            <p:ph type="subTitle" idx="4294967295"/>
          </p:nvPr>
        </p:nvSpPr>
        <p:spPr>
          <a:xfrm>
            <a:off x="1211756" y="1958618"/>
            <a:ext cx="6332044" cy="4086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  </a:t>
            </a:r>
            <a:r>
              <a:rPr lang="en-US" sz="1800" dirty="0"/>
              <a:t>You will make your Benefit Elections in Oracle Fusion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1800" dirty="0"/>
          </a:p>
        </p:txBody>
      </p:sp>
      <p:sp>
        <p:nvSpPr>
          <p:cNvPr id="179" name="Shape 179"/>
          <p:cNvSpPr/>
          <p:nvPr/>
        </p:nvSpPr>
        <p:spPr>
          <a:xfrm rot="231374">
            <a:off x="2886311" y="1763108"/>
            <a:ext cx="3370956" cy="329961"/>
          </a:xfrm>
          <a:custGeom>
            <a:avLst/>
            <a:gdLst/>
            <a:ahLst/>
            <a:cxnLst/>
            <a:rect l="0" t="0" r="0" b="0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80" name="Shape 180"/>
          <p:cNvGrpSpPr/>
          <p:nvPr/>
        </p:nvGrpSpPr>
        <p:grpSpPr>
          <a:xfrm rot="-8273672">
            <a:off x="6726553" y="649659"/>
            <a:ext cx="1166676" cy="1032862"/>
            <a:chOff x="1113100" y="2199475"/>
            <a:chExt cx="801900" cy="709925"/>
          </a:xfrm>
        </p:grpSpPr>
        <p:sp>
          <p:nvSpPr>
            <p:cNvPr id="181" name="Shape 18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2" name="Shape 182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183" name="Shape 183"/>
          <p:cNvGrpSpPr/>
          <p:nvPr/>
        </p:nvGrpSpPr>
        <p:grpSpPr>
          <a:xfrm rot="2272541">
            <a:off x="1048082" y="742651"/>
            <a:ext cx="1075367" cy="402041"/>
            <a:chOff x="271125" y="812725"/>
            <a:chExt cx="766525" cy="221725"/>
          </a:xfrm>
        </p:grpSpPr>
        <p:sp>
          <p:nvSpPr>
            <p:cNvPr id="184" name="Shape 184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5" name="Shape 185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2" name="Shape 72"/>
          <p:cNvSpPr/>
          <p:nvPr/>
        </p:nvSpPr>
        <p:spPr>
          <a:xfrm>
            <a:off x="3555913" y="138993"/>
            <a:ext cx="1168488" cy="105315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405127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86200" y="438151"/>
            <a:ext cx="753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2.</a:t>
            </a:r>
          </a:p>
        </p:txBody>
      </p:sp>
      <p:pic>
        <p:nvPicPr>
          <p:cNvPr id="16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AD7C5FCB-7495-4270-BE89-71F04B25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61" y="4756922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0B782A1-B2B8-738F-20CF-7E82E44F0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16" y="2571751"/>
            <a:ext cx="3451612" cy="1996846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BC3F00A-62EF-A84C-7013-A6509092E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634" y="2565648"/>
            <a:ext cx="3972723" cy="2030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88322E-22A8-4CFE-8ACC-1E417103EE2E}"/>
              </a:ext>
            </a:extLst>
          </p:cNvPr>
          <p:cNvSpPr/>
          <p:nvPr/>
        </p:nvSpPr>
        <p:spPr>
          <a:xfrm>
            <a:off x="381000" y="514351"/>
            <a:ext cx="5562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CCFF66"/>
                </a:solidFill>
                <a:latin typeface="Walter Turncoat" panose="020B0604020202020204" charset="0"/>
                <a:ea typeface="Walter Turncoat" panose="020B0604020202020204" charset="0"/>
              </a:rPr>
              <a:t>When are My Benefits Effective?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Your Benefits effective date is based on your employment type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Administrator &amp; faculty = date of hire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Full time staff employee = 30 days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Walter Turncoat" panose="020B0604020202020204" charset="0"/>
              <a:ea typeface="Walter Turncoat" panose="020B0604020202020204" charset="0"/>
            </a:endParaRPr>
          </a:p>
          <a:p>
            <a:pPr lvl="0"/>
            <a:r>
              <a:rPr lang="en-US" sz="1600" b="1" dirty="0">
                <a:solidFill>
                  <a:srgbClr val="CCFF66"/>
                </a:solidFill>
                <a:latin typeface="Walter Turncoat" panose="020B0604020202020204" charset="0"/>
                <a:ea typeface="Walter Turncoat" panose="020B0604020202020204" charset="0"/>
              </a:rPr>
              <a:t>When do I have to complete my benefit elections?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Within 30 days from your hire date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The sooner the better for your coverage to be active</a:t>
            </a:r>
            <a:endParaRPr lang="en-US" sz="1600" dirty="0"/>
          </a:p>
          <a:p>
            <a:pPr lvl="0"/>
            <a:r>
              <a:rPr lang="en-US" sz="1600" b="1" dirty="0">
                <a:solidFill>
                  <a:srgbClr val="CCFF66"/>
                </a:solidFill>
                <a:latin typeface="Walter Turncoat" panose="020B0604020202020204" charset="0"/>
                <a:ea typeface="Walter Turncoat" panose="020B0604020202020204" charset="0"/>
              </a:rPr>
              <a:t>How do I enroll?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Through Oracle Fusion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  <a:hlinkClick r:id="rId3"/>
              </a:rPr>
              <a:t>Use this handy guide for assistance 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Walter Turncoat" panose="020B0604020202020204" charset="0"/>
              <a:ea typeface="Walter Turncoat" panose="020B0604020202020204" charset="0"/>
            </a:endParaRPr>
          </a:p>
          <a:p>
            <a:pPr lvl="0" algn="ctr"/>
            <a:endParaRPr lang="en-US" dirty="0"/>
          </a:p>
          <a:p>
            <a:pPr lvl="0"/>
            <a:r>
              <a:rPr lang="en-US" sz="1600" b="1" dirty="0">
                <a:solidFill>
                  <a:srgbClr val="CCFF66"/>
                </a:solidFill>
                <a:latin typeface="Walter Turncoat" panose="020B0604020202020204" charset="0"/>
                <a:ea typeface="Walter Turncoat" panose="020B0604020202020204" charset="0"/>
              </a:rPr>
              <a:t>Who do I contact if I have questions?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Email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benefits@harpercollege.edu</a:t>
            </a:r>
            <a:r>
              <a:rPr lang="en-US" dirty="0"/>
              <a:t> </a:t>
            </a:r>
          </a:p>
          <a:p>
            <a:pPr lvl="0" algn="ctr"/>
            <a:endParaRPr lang="en-US" b="1" dirty="0">
              <a:solidFill>
                <a:schemeClr val="lt1"/>
              </a:solidFill>
            </a:endParaRPr>
          </a:p>
          <a:p>
            <a:pPr lvl="0"/>
            <a:r>
              <a:rPr lang="en-US" sz="1600" b="1" dirty="0">
                <a:solidFill>
                  <a:srgbClr val="CCFF66"/>
                </a:solidFill>
                <a:latin typeface="Walter Turncoat" panose="020B0604020202020204" charset="0"/>
                <a:ea typeface="Walter Turncoat" panose="020B0604020202020204" charset="0"/>
              </a:rPr>
              <a:t>Where can I find Harper Benefit plan documents?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HIP Harper Internal Portal </a:t>
            </a:r>
            <a:r>
              <a:rPr lang="en-US" dirty="0">
                <a:solidFill>
                  <a:schemeClr val="lt1"/>
                </a:solidFill>
                <a:hlinkClick r:id="rId5"/>
              </a:rPr>
              <a:t>BENEFITS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C8D12-AD4C-4C40-A0D2-7F2A46083B34}"/>
              </a:ext>
            </a:extLst>
          </p:cNvPr>
          <p:cNvSpPr txBox="1"/>
          <p:nvPr/>
        </p:nvSpPr>
        <p:spPr>
          <a:xfrm>
            <a:off x="381000" y="198655"/>
            <a:ext cx="5486400" cy="40011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Walter Turncoat" panose="020B0604020202020204" charset="0"/>
                <a:ea typeface="Walter Turncoat" panose="020B0604020202020204" charset="0"/>
              </a:rPr>
              <a:t>Frequently Asked Questions……..</a:t>
            </a:r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8309F0D6-C048-4099-9BD4-C1786372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40" y="1733550"/>
            <a:ext cx="2406309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arper Logo Blue with Transparent Background">
            <a:hlinkClick r:id="rId7" tooltip="Harper Logo Web Blue"/>
            <a:extLst>
              <a:ext uri="{FF2B5EF4-FFF2-40B4-BE49-F238E27FC236}">
                <a16:creationId xmlns:a16="http://schemas.microsoft.com/office/drawing/2014/main" id="{20C382DD-68A4-48E2-9E13-455C20A70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73089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ctrTitle" idx="4294967295"/>
          </p:nvPr>
        </p:nvSpPr>
        <p:spPr>
          <a:xfrm>
            <a:off x="0" y="1201738"/>
            <a:ext cx="5457825" cy="11604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>
                <a:solidFill>
                  <a:srgbClr val="CCFF66"/>
                </a:solidFill>
              </a:rPr>
              <a:t>thanks!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subTitle" idx="4294967295"/>
          </p:nvPr>
        </p:nvSpPr>
        <p:spPr>
          <a:xfrm>
            <a:off x="0" y="2376488"/>
            <a:ext cx="7315200" cy="23272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Any questions?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000" dirty="0">
                <a:solidFill>
                  <a:srgbClr val="33CCFF"/>
                </a:solidFill>
                <a:latin typeface="Walter Turncoat" panose="020B0604020202020204" charset="0"/>
                <a:ea typeface="Walter Turncoat" panose="020B0604020202020204" charset="0"/>
              </a:rPr>
              <a:t>Please Ask! 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1200" dirty="0">
              <a:solidFill>
                <a:srgbClr val="33CC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Angela and Jodie </a:t>
            </a:r>
            <a:r>
              <a:rPr lang="en-US" dirty="0"/>
              <a:t>look forward to hearing from you</a:t>
            </a:r>
            <a:endParaRPr lang="en" dirty="0"/>
          </a:p>
          <a:p>
            <a:pPr lvl="0" algn="ctr" rtl="0">
              <a:spcBef>
                <a:spcPts val="0"/>
              </a:spcBef>
              <a:buNone/>
            </a:pPr>
            <a:r>
              <a:rPr lang="en-US" sz="1400" dirty="0">
                <a:hlinkClick r:id="rId3"/>
              </a:rPr>
              <a:t>benefits@harpercollege.edu</a:t>
            </a:r>
            <a:r>
              <a:rPr lang="en-US" sz="1400" dirty="0"/>
              <a:t> </a:t>
            </a:r>
            <a:endParaRPr lang="en" sz="1400" dirty="0"/>
          </a:p>
          <a:p>
            <a:pPr lvl="0" algn="ctr" rtl="0"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4207273" y="603475"/>
            <a:ext cx="687463" cy="691589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9" name="Shape 269"/>
          <p:cNvSpPr/>
          <p:nvPr/>
        </p:nvSpPr>
        <p:spPr>
          <a:xfrm>
            <a:off x="3799401" y="2051575"/>
            <a:ext cx="1442480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Shape 303"/>
          <p:cNvSpPr/>
          <p:nvPr/>
        </p:nvSpPr>
        <p:spPr>
          <a:xfrm>
            <a:off x="6248400" y="2051575"/>
            <a:ext cx="609600" cy="533400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Picture 4" descr="Harper Logo Blue with Transparent Background">
            <a:hlinkClick r:id="rId4" tooltip="Harper Logo Web Blue"/>
            <a:extLst>
              <a:ext uri="{FF2B5EF4-FFF2-40B4-BE49-F238E27FC236}">
                <a16:creationId xmlns:a16="http://schemas.microsoft.com/office/drawing/2014/main" id="{42AE38DF-54A7-4F75-8CBA-823C9A34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8155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598250" y="1012500"/>
            <a:ext cx="4606382" cy="3586121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791005" y="1202932"/>
            <a:ext cx="4220700" cy="269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4294967295"/>
          </p:nvPr>
        </p:nvSpPr>
        <p:spPr>
          <a:xfrm>
            <a:off x="5486400" y="2724150"/>
            <a:ext cx="3352800" cy="129540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lang="en" sz="2400" b="1" dirty="0">
                <a:latin typeface="Walter Turncoat"/>
                <a:ea typeface="Walter Turncoat"/>
                <a:cs typeface="Walter Turncoat"/>
                <a:sym typeface="Walter Turncoat"/>
              </a:rPr>
              <a:t>Welcome to Harper!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600" dirty="0">
                <a:latin typeface="Walter Turncoat"/>
                <a:ea typeface="Walter Turncoat"/>
                <a:cs typeface="Walter Turncoat"/>
                <a:sym typeface="Walter Turncoat"/>
              </a:rPr>
              <a:t>We are glad you are here!</a:t>
            </a:r>
            <a:r>
              <a:rPr lang="en" sz="1600" dirty="0"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2400" dirty="0"/>
          </a:p>
        </p:txBody>
      </p:sp>
      <p:pic>
        <p:nvPicPr>
          <p:cNvPr id="6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9F1BE389-8601-4683-8510-9B42D98F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33" y="478155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D558C9-03C9-A4FC-2D1D-317114926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1252227"/>
            <a:ext cx="4114800" cy="2614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964343"/>
            <a:ext cx="7772400" cy="1140808"/>
          </a:xfrm>
        </p:spPr>
        <p:txBody>
          <a:bodyPr/>
          <a:lstStyle/>
          <a:p>
            <a:r>
              <a:rPr lang="en-US" sz="4000" dirty="0"/>
              <a:t>Your Benefit Effective Date Is: </a:t>
            </a:r>
            <a:r>
              <a:rPr lang="en-US" sz="1800" dirty="0">
                <a:solidFill>
                  <a:srgbClr val="00FFFF"/>
                </a:solidFill>
              </a:rPr>
              <a:t>Based on your Employment type</a:t>
            </a:r>
            <a:br>
              <a:rPr lang="en-US" sz="1600" dirty="0">
                <a:solidFill>
                  <a:srgbClr val="00FFFF"/>
                </a:solidFill>
              </a:rPr>
            </a:br>
            <a:r>
              <a:rPr lang="en-US" sz="1600" dirty="0">
                <a:solidFill>
                  <a:srgbClr val="00FFFF"/>
                </a:solidFill>
              </a:rPr>
              <a:t>Administrators: date of hire</a:t>
            </a:r>
            <a:br>
              <a:rPr lang="en-US" sz="1600" dirty="0">
                <a:solidFill>
                  <a:srgbClr val="00FFFF"/>
                </a:solidFill>
              </a:rPr>
            </a:br>
            <a:r>
              <a:rPr lang="en-US" sz="1600" dirty="0">
                <a:solidFill>
                  <a:srgbClr val="00FFFF"/>
                </a:solidFill>
              </a:rPr>
              <a:t>full time faculty: date of hire</a:t>
            </a:r>
            <a:br>
              <a:rPr lang="en-US" sz="1600" dirty="0">
                <a:solidFill>
                  <a:srgbClr val="00FFFF"/>
                </a:solidFill>
              </a:rPr>
            </a:br>
            <a:r>
              <a:rPr lang="en-US" sz="1600" dirty="0">
                <a:solidFill>
                  <a:srgbClr val="00FFFF"/>
                </a:solidFill>
              </a:rPr>
              <a:t>full time (30+ hours/week) staff: 30</a:t>
            </a:r>
            <a:r>
              <a:rPr lang="en-US" sz="1600" baseline="30000" dirty="0">
                <a:solidFill>
                  <a:srgbClr val="00FFFF"/>
                </a:solidFill>
              </a:rPr>
              <a:t>th</a:t>
            </a:r>
            <a:r>
              <a:rPr lang="en-US" sz="1600" dirty="0">
                <a:solidFill>
                  <a:srgbClr val="00FFFF"/>
                </a:solidFill>
              </a:rPr>
              <a:t> day of employment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181350"/>
            <a:ext cx="7772400" cy="456289"/>
          </a:xfrm>
        </p:spPr>
        <p:txBody>
          <a:bodyPr/>
          <a:lstStyle/>
          <a:p>
            <a:r>
              <a:rPr lang="en-US" dirty="0"/>
              <a:t>Please complete your benefit enrollment within 30 days</a:t>
            </a:r>
          </a:p>
        </p:txBody>
      </p:sp>
      <p:sp>
        <p:nvSpPr>
          <p:cNvPr id="8" name="Shape 65"/>
          <p:cNvSpPr/>
          <p:nvPr/>
        </p:nvSpPr>
        <p:spPr>
          <a:xfrm>
            <a:off x="4249880" y="630378"/>
            <a:ext cx="602256" cy="637792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Shape 310"/>
          <p:cNvSpPr/>
          <p:nvPr/>
        </p:nvSpPr>
        <p:spPr>
          <a:xfrm>
            <a:off x="3733800" y="3867150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9" name="Shape 298"/>
          <p:cNvSpPr/>
          <p:nvPr/>
        </p:nvSpPr>
        <p:spPr>
          <a:xfrm>
            <a:off x="4366738" y="3849622"/>
            <a:ext cx="368540" cy="456288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" name="Shape 309"/>
          <p:cNvSpPr/>
          <p:nvPr/>
        </p:nvSpPr>
        <p:spPr>
          <a:xfrm>
            <a:off x="5048801" y="3864635"/>
            <a:ext cx="417998" cy="404710"/>
          </a:xfrm>
          <a:custGeom>
            <a:avLst/>
            <a:gdLst/>
            <a:ahLst/>
            <a:cxnLst/>
            <a:rect l="0" t="0" r="0" b="0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Shape 296"/>
          <p:cNvSpPr/>
          <p:nvPr/>
        </p:nvSpPr>
        <p:spPr>
          <a:xfrm>
            <a:off x="3048000" y="3867150"/>
            <a:ext cx="457200" cy="380255"/>
          </a:xfrm>
          <a:custGeom>
            <a:avLst/>
            <a:gdLst/>
            <a:ahLst/>
            <a:cxnLst/>
            <a:rect l="0" t="0" r="0" b="0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B944AB9B-C9BB-4CA4-BCE9-37FBCE1A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51517"/>
              </p:ext>
            </p:extLst>
          </p:nvPr>
        </p:nvGraphicFramePr>
        <p:xfrm>
          <a:off x="838200" y="209550"/>
          <a:ext cx="6933257" cy="4577993"/>
        </p:xfrm>
        <a:graphic>
          <a:graphicData uri="http://schemas.openxmlformats.org/drawingml/2006/table">
            <a:tbl>
              <a:tblPr firstRow="1" firstCol="1" bandRow="1">
                <a:tableStyleId>{36D0A91E-6DF9-4681-933C-74577D657674}</a:tableStyleId>
              </a:tblPr>
              <a:tblGrid>
                <a:gridCol w="173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2026 (</a:t>
                      </a:r>
                      <a:r>
                        <a:rPr lang="en-US" sz="1600" b="1" u="none" dirty="0">
                          <a:solidFill>
                            <a:srgbClr val="33CCFF"/>
                          </a:solidFill>
                          <a:effectLst/>
                        </a:rPr>
                        <a:t>24 DEDUCTIONS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) INSURANCE RATES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SELF &amp;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SELF &amp;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SELF, SPOUSE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</a:rPr>
                        <a:t>MEDICAL PLAN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chemeClr val="bg1"/>
                          </a:solidFill>
                          <a:effectLst/>
                        </a:rPr>
                        <a:t>SELF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chemeClr val="bg1"/>
                          </a:solidFill>
                          <a:effectLst/>
                        </a:rPr>
                        <a:t>SPOUSE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chemeClr val="bg1"/>
                          </a:solidFill>
                          <a:effectLst/>
                        </a:rPr>
                        <a:t>CHILDREN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chemeClr val="bg1"/>
                          </a:solidFill>
                          <a:effectLst/>
                        </a:rPr>
                        <a:t>&amp; CHILDREN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PPO WELLNESS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0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$119.94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$238.25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$252.96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$357.36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HMO ILLINOIS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0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0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$80.06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$158.96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$169.14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$238.45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559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HMO BLUE ADVANTAGE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00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$66.16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$131.41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$139.82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$197.12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HDHP </a:t>
                      </a: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9531572"/>
                  </a:ext>
                </a:extLst>
              </a:tr>
              <a:tr h="2100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$107.95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$214.43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$227.66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$321.66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2375860585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869771250"/>
                  </a:ext>
                </a:extLst>
              </a:tr>
              <a:tr h="213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DENTAL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00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$0.00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$15.00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$25.00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$31.25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25838" y="1501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hape 347"/>
          <p:cNvSpPr/>
          <p:nvPr/>
        </p:nvSpPr>
        <p:spPr>
          <a:xfrm>
            <a:off x="7845136" y="285751"/>
            <a:ext cx="613064" cy="457200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Shape 348"/>
          <p:cNvSpPr/>
          <p:nvPr/>
        </p:nvSpPr>
        <p:spPr>
          <a:xfrm>
            <a:off x="228599" y="2642757"/>
            <a:ext cx="529937" cy="614794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62EB6A74-8D70-4744-9FF3-A4A88886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9" y="4857745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52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68559"/>
              </p:ext>
            </p:extLst>
          </p:nvPr>
        </p:nvGraphicFramePr>
        <p:xfrm>
          <a:off x="897357" y="343728"/>
          <a:ext cx="6705600" cy="4361622"/>
        </p:xfrm>
        <a:graphic>
          <a:graphicData uri="http://schemas.openxmlformats.org/drawingml/2006/table">
            <a:tbl>
              <a:tblPr firstRow="1" firstCol="1" bandRow="1">
                <a:tableStyleId>{36D0A91E-6DF9-4681-933C-74577D657674}</a:tableStyleId>
              </a:tblPr>
              <a:tblGrid>
                <a:gridCol w="1679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2026 (</a:t>
                      </a:r>
                      <a:r>
                        <a:rPr lang="en-US" sz="1600" b="1" dirty="0">
                          <a:solidFill>
                            <a:srgbClr val="00B0F0"/>
                          </a:solidFill>
                          <a:effectLst/>
                        </a:rPr>
                        <a:t>20 DEDUCTIONS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) INSURANCE RATES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SELF &amp;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SELF &amp;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SELF, SPOUSE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</a:rPr>
                        <a:t>MEDICAL PLAN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chemeClr val="bg1"/>
                          </a:solidFill>
                          <a:effectLst/>
                        </a:rPr>
                        <a:t>SELF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chemeClr val="bg1"/>
                          </a:solidFill>
                          <a:effectLst/>
                        </a:rPr>
                        <a:t>SPOUSE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chemeClr val="bg1"/>
                          </a:solidFill>
                          <a:effectLst/>
                        </a:rPr>
                        <a:t>CHILDREN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chemeClr val="bg1"/>
                          </a:solidFill>
                          <a:effectLst/>
                        </a:rPr>
                        <a:t>&amp; CHILDREN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PPO WELLNESS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6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$143.93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$285.90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$303.55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$428.83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HMO ILLINOIS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4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$96.07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$190.75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$202.97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$286.13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48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HMO BLUE ADVANTAGE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4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$79.39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$157.69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$167.78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$236.54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HDHP</a:t>
                      </a: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4104965520"/>
                  </a:ext>
                </a:extLst>
              </a:tr>
              <a:tr h="1894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$129.53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$257.31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$273.19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$385.99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1337986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4025446750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DENTAL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94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$0.00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$18.00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$30.00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$37.50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25838" y="140721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hape 318"/>
          <p:cNvSpPr/>
          <p:nvPr/>
        </p:nvSpPr>
        <p:spPr>
          <a:xfrm>
            <a:off x="243081" y="2060449"/>
            <a:ext cx="533400" cy="685801"/>
          </a:xfrm>
          <a:custGeom>
            <a:avLst/>
            <a:gdLst/>
            <a:ahLst/>
            <a:cxnLst/>
            <a:rect l="0" t="0" r="0" b="0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Shape 365"/>
          <p:cNvSpPr/>
          <p:nvPr/>
        </p:nvSpPr>
        <p:spPr>
          <a:xfrm>
            <a:off x="7696200" y="590550"/>
            <a:ext cx="609600" cy="609600"/>
          </a:xfrm>
          <a:custGeom>
            <a:avLst/>
            <a:gdLst/>
            <a:ahLst/>
            <a:cxnLst/>
            <a:rect l="0" t="0" r="0" b="0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88385B82-2FBB-491B-8F4E-BE50BDCE4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441" y="4799772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 dirty="0"/>
              <a:t>1.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Insurance Summaries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102709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Medical / Dental / Flexible Spending / Harper Paid Benefits / Voluntary Plans / Retirement Savings Plans: SURS / 403b / Mandatory Notices</a:t>
            </a:r>
          </a:p>
        </p:txBody>
      </p:sp>
      <p:sp>
        <p:nvSpPr>
          <p:cNvPr id="72" name="Shape 72"/>
          <p:cNvSpPr/>
          <p:nvPr/>
        </p:nvSpPr>
        <p:spPr>
          <a:xfrm>
            <a:off x="3617074" y="256025"/>
            <a:ext cx="1824692" cy="17022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FDFF8802-4C88-493E-8359-9584E150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057400" y="1428750"/>
            <a:ext cx="5410201" cy="3276600"/>
          </a:xfrm>
        </p:spPr>
        <p:txBody>
          <a:bodyPr/>
          <a:lstStyle/>
          <a:p>
            <a:pPr algn="l">
              <a:buNone/>
            </a:pPr>
            <a:r>
              <a:rPr lang="en-US" dirty="0"/>
              <a:t>      Medical Plans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  <a:p>
            <a:pPr marL="457200" lvl="3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PPO Wellness </a:t>
            </a:r>
          </a:p>
          <a:p>
            <a:pPr marL="457200" lvl="2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Blue Edge HDHP/HSA</a:t>
            </a:r>
          </a:p>
          <a:p>
            <a:pPr marL="457200" lvl="2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HMO of Illinois </a:t>
            </a:r>
          </a:p>
          <a:p>
            <a:pPr marL="457200" lvl="2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Blue Advantage HMO</a:t>
            </a:r>
          </a:p>
          <a:p>
            <a:pPr>
              <a:buNone/>
            </a:pPr>
            <a:r>
              <a:rPr lang="en-US" sz="2000" dirty="0"/>
              <a:t> </a:t>
            </a:r>
            <a:endParaRPr lang="en-US" sz="800" dirty="0"/>
          </a:p>
        </p:txBody>
      </p:sp>
      <p:pic>
        <p:nvPicPr>
          <p:cNvPr id="4" name="Picture 2" descr="Image result for Insurance clip art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105150"/>
            <a:ext cx="1172308" cy="12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5201E8-CB82-417B-8374-FAABA5C73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038350"/>
            <a:ext cx="2771775" cy="704850"/>
          </a:xfrm>
          <a:prstGeom prst="rect">
            <a:avLst/>
          </a:prstGeom>
        </p:spPr>
      </p:pic>
      <p:pic>
        <p:nvPicPr>
          <p:cNvPr id="6" name="Picture 4" descr="Harper Logo Blue with Transparent Background">
            <a:hlinkClick r:id="rId5" tooltip="Harper Logo Web Blue"/>
            <a:extLst>
              <a:ext uri="{FF2B5EF4-FFF2-40B4-BE49-F238E27FC236}">
                <a16:creationId xmlns:a16="http://schemas.microsoft.com/office/drawing/2014/main" id="{F9F7BBA9-A356-442E-8553-2BFDB687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5F5D5525-CD40-6917-E0CB-E567A2B16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8155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E5275-0D27-47B5-7114-D9B50A340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353728"/>
            <a:ext cx="7620001" cy="43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EA5702-3A50-F3CF-6D01-9B80C2ADE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98" y="280722"/>
            <a:ext cx="6811834" cy="905213"/>
          </a:xfrm>
          <a:prstGeom prst="rect">
            <a:avLst/>
          </a:prstGeom>
        </p:spPr>
      </p:pic>
      <p:pic>
        <p:nvPicPr>
          <p:cNvPr id="2" name="Picture 4" descr="Harper Logo Blue with Transparent Background">
            <a:hlinkClick r:id="rId4" tooltip="Harper Logo Web Blue"/>
            <a:extLst>
              <a:ext uri="{FF2B5EF4-FFF2-40B4-BE49-F238E27FC236}">
                <a16:creationId xmlns:a16="http://schemas.microsoft.com/office/drawing/2014/main" id="{18FF12E3-54B8-A127-34DB-A5715543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21043"/>
            <a:ext cx="914400" cy="1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E4EF78-3A56-FDE9-E4A1-F0EC1870F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98" y="1223990"/>
            <a:ext cx="6798359" cy="35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7BA66EB68144C9ECFC66340C8CACA" ma:contentTypeVersion="3" ma:contentTypeDescription="Create a new document." ma:contentTypeScope="" ma:versionID="a33155928d7c2984273e7bf7f52b78bc">
  <xsd:schema xmlns:xsd="http://www.w3.org/2001/XMLSchema" xmlns:xs="http://www.w3.org/2001/XMLSchema" xmlns:p="http://schemas.microsoft.com/office/2006/metadata/properties" xmlns:ns2="6a98bd82-8220-40c0-834a-7a01df42b95e" targetNamespace="http://schemas.microsoft.com/office/2006/metadata/properties" ma:root="true" ma:fieldsID="8afbaa3953250b63ee1eb17373ffd761" ns2:_="">
    <xsd:import namespace="6a98bd82-8220-40c0-834a-7a01df42b9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8bd82-8220-40c0-834a-7a01df42b9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4D51E9-DD09-49A8-9A81-887AED8D0B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1A44EC-CC1B-417A-8486-E2F8989F4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98bd82-8220-40c0-834a-7a01df42b9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6573E8-C0B3-4673-884A-21A3511C77E1}">
  <ds:schemaRefs>
    <ds:schemaRef ds:uri="6a98bd82-8220-40c0-834a-7a01df42b95e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</TotalTime>
  <Words>890</Words>
  <Application>Microsoft Office PowerPoint</Application>
  <PresentationFormat>On-screen Show (16:9)</PresentationFormat>
  <Paragraphs>205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 Rounded MT Bold</vt:lpstr>
      <vt:lpstr>Walter Turncoat</vt:lpstr>
      <vt:lpstr>Sniglet</vt:lpstr>
      <vt:lpstr>Calibri</vt:lpstr>
      <vt:lpstr>Courier New</vt:lpstr>
      <vt:lpstr>Arial</vt:lpstr>
      <vt:lpstr>Wingdings</vt:lpstr>
      <vt:lpstr>Times New Roman</vt:lpstr>
      <vt:lpstr>Ursula template</vt:lpstr>
      <vt:lpstr>HARPER COLLEGE 2026 NEW EMPLOYEE BENEFIT ORIENTATION     </vt:lpstr>
      <vt:lpstr>Human Resources/Employee Benefits  contacts benefits@harpercollege.edu  </vt:lpstr>
      <vt:lpstr>Your Benefit Effective Date Is: Based on your Employment type Administrators: date of hire full time faculty: date of hire full time (30+ hours/week) staff: 30th day of employment </vt:lpstr>
      <vt:lpstr>PowerPoint Presentation</vt:lpstr>
      <vt:lpstr>PowerPoint Presentation</vt:lpstr>
      <vt:lpstr>1.  Insurance Summaries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Disability, life and ad&amp;d</vt:lpstr>
      <vt:lpstr>  Voluntary Plans</vt:lpstr>
      <vt:lpstr>PowerPoint Presentation</vt:lpstr>
      <vt:lpstr>PowerPoint Presentation</vt:lpstr>
      <vt:lpstr>PowerPoint Presentation</vt:lpstr>
      <vt:lpstr>PowerPoint Presentation</vt:lpstr>
      <vt:lpstr>Let’s Discuss</vt:lpstr>
      <vt:lpstr>      Mandatory Notices can be found on the HIP &gt; Career &amp; Benefits &gt; Benefits Scroll to the bottom of the benefits page to find the required notifications</vt:lpstr>
      <vt:lpstr>HOW DO I ELECT MY BENEFITS? </vt:lpstr>
      <vt:lpstr>PowerPoint Presentation</vt:lpstr>
      <vt:lpstr>thanks!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HARPER COLLEGE NEW FACULTY BENEFIT ORIENTATION August 18, 2017</dc:title>
  <dc:creator>Jodie Olsen</dc:creator>
  <cp:lastModifiedBy>Jennifer Ruhe</cp:lastModifiedBy>
  <cp:revision>101</cp:revision>
  <cp:lastPrinted>2023-08-14T15:20:30Z</cp:lastPrinted>
  <dcterms:modified xsi:type="dcterms:W3CDTF">2026-01-30T18:39:22Z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0x01010034B7BA66EB68144C9ECFC66340C8CACA</vt:lpwstr>
  </property>
</Properties>
</file>