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4"/>
  </p:sldMasterIdLst>
  <p:notesMasterIdLst>
    <p:notesMasterId r:id="rId45"/>
  </p:notesMasterIdLst>
  <p:handoutMasterIdLst>
    <p:handoutMasterId r:id="rId46"/>
  </p:handoutMasterIdLst>
  <p:sldIdLst>
    <p:sldId id="256" r:id="rId5"/>
    <p:sldId id="284" r:id="rId6"/>
    <p:sldId id="313" r:id="rId7"/>
    <p:sldId id="312" r:id="rId8"/>
    <p:sldId id="311" r:id="rId9"/>
    <p:sldId id="310" r:id="rId10"/>
    <p:sldId id="309" r:id="rId11"/>
    <p:sldId id="308" r:id="rId12"/>
    <p:sldId id="307" r:id="rId13"/>
    <p:sldId id="258" r:id="rId14"/>
    <p:sldId id="278" r:id="rId15"/>
    <p:sldId id="306" r:id="rId16"/>
    <p:sldId id="285" r:id="rId17"/>
    <p:sldId id="292" r:id="rId18"/>
    <p:sldId id="293" r:id="rId19"/>
    <p:sldId id="294" r:id="rId20"/>
    <p:sldId id="295" r:id="rId21"/>
    <p:sldId id="296" r:id="rId22"/>
    <p:sldId id="297" r:id="rId23"/>
    <p:sldId id="298" r:id="rId24"/>
    <p:sldId id="299" r:id="rId25"/>
    <p:sldId id="301" r:id="rId26"/>
    <p:sldId id="302" r:id="rId27"/>
    <p:sldId id="280" r:id="rId28"/>
    <p:sldId id="265" r:id="rId29"/>
    <p:sldId id="303" r:id="rId30"/>
    <p:sldId id="304" r:id="rId31"/>
    <p:sldId id="300" r:id="rId32"/>
    <p:sldId id="305" r:id="rId33"/>
    <p:sldId id="286" r:id="rId34"/>
    <p:sldId id="264" r:id="rId35"/>
    <p:sldId id="261" r:id="rId36"/>
    <p:sldId id="289" r:id="rId37"/>
    <p:sldId id="290" r:id="rId38"/>
    <p:sldId id="291" r:id="rId39"/>
    <p:sldId id="262" r:id="rId40"/>
    <p:sldId id="267" r:id="rId41"/>
    <p:sldId id="268" r:id="rId42"/>
    <p:sldId id="263" r:id="rId43"/>
    <p:sldId id="275" r:id="rId44"/>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5B8A"/>
    <a:srgbClr val="406A9E"/>
    <a:srgbClr val="274469"/>
    <a:srgbClr val="4F81BD"/>
    <a:srgbClr val="2F507B"/>
    <a:srgbClr val="0000FF"/>
    <a:srgbClr val="0001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03883F-0546-EA95-9378-B3F71CA25FD8}" v="6" dt="2020-05-21T13:54:35.3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12"/>
    <p:restoredTop sz="93064" autoAdjust="0"/>
  </p:normalViewPr>
  <p:slideViewPr>
    <p:cSldViewPr>
      <p:cViewPr varScale="1">
        <p:scale>
          <a:sx n="66" d="100"/>
          <a:sy n="66" d="100"/>
        </p:scale>
        <p:origin x="732" y="4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A5F76EAE-66D3-4554-A7D4-223AF10FA511}" type="datetimeFigureOut">
              <a:rPr lang="en-US" smtClean="0"/>
              <a:t>7/16/2020</a:t>
            </a:fld>
            <a:endParaRPr lang="en-US"/>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8CEC2C24-FFD4-4617-9100-11B7095341B7}" type="slidenum">
              <a:rPr lang="en-US" smtClean="0"/>
              <a:t>‹#›</a:t>
            </a:fld>
            <a:endParaRPr lang="en-US"/>
          </a:p>
        </p:txBody>
      </p:sp>
    </p:spTree>
    <p:extLst>
      <p:ext uri="{BB962C8B-B14F-4D97-AF65-F5344CB8AC3E}">
        <p14:creationId xmlns:p14="http://schemas.microsoft.com/office/powerpoint/2010/main" val="3885330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F6A25611-1C34-454D-A80D-CA07A7DB378F}" type="datetimeFigureOut">
              <a:rPr lang="en-US" smtClean="0"/>
              <a:t>7/16/2020</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84C4324F-D795-4979-9CF2-5D2633FAD1F6}" type="slidenum">
              <a:rPr lang="en-US" smtClean="0"/>
              <a:t>‹#›</a:t>
            </a:fld>
            <a:endParaRPr lang="en-US"/>
          </a:p>
        </p:txBody>
      </p:sp>
    </p:spTree>
    <p:extLst>
      <p:ext uri="{BB962C8B-B14F-4D97-AF65-F5344CB8AC3E}">
        <p14:creationId xmlns:p14="http://schemas.microsoft.com/office/powerpoint/2010/main" val="1813017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C4324F-D795-4979-9CF2-5D2633FAD1F6}" type="slidenum">
              <a:rPr lang="en-US" smtClean="0"/>
              <a:t>7</a:t>
            </a:fld>
            <a:endParaRPr lang="en-US"/>
          </a:p>
        </p:txBody>
      </p:sp>
    </p:spTree>
    <p:extLst>
      <p:ext uri="{BB962C8B-B14F-4D97-AF65-F5344CB8AC3E}">
        <p14:creationId xmlns:p14="http://schemas.microsoft.com/office/powerpoint/2010/main" val="2424048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http://www.ulifeline.org/</a:t>
            </a:r>
          </a:p>
          <a:p>
            <a:r>
              <a:rPr lang="en-US" dirty="0"/>
              <a:t>http://www.stress.org/college-students/</a:t>
            </a:r>
          </a:p>
          <a:p>
            <a:r>
              <a:rPr lang="en-US" dirty="0"/>
              <a:t>http://www.mayoclinic.org/healthy-living/stress-management/basics/stress-relief/hlv-20049495</a:t>
            </a:r>
          </a:p>
          <a:p>
            <a:r>
              <a:rPr lang="en-US" dirty="0"/>
              <a:t>http://abcnews.go.com/Health/StressCoping/story?id=4672836</a:t>
            </a:r>
          </a:p>
          <a:p>
            <a:r>
              <a:rPr lang="en-US" dirty="0"/>
              <a:t>http://www.webmd.com/fitness-exercise/features/yoga-for-stress-management</a:t>
            </a:r>
          </a:p>
          <a:p>
            <a:endParaRPr lang="en-US" dirty="0"/>
          </a:p>
        </p:txBody>
      </p:sp>
      <p:sp>
        <p:nvSpPr>
          <p:cNvPr id="4" name="Slide Number Placeholder 3"/>
          <p:cNvSpPr>
            <a:spLocks noGrp="1"/>
          </p:cNvSpPr>
          <p:nvPr>
            <p:ph type="sldNum" sz="quarter" idx="10"/>
          </p:nvPr>
        </p:nvSpPr>
        <p:spPr/>
        <p:txBody>
          <a:bodyPr/>
          <a:lstStyle/>
          <a:p>
            <a:fld id="{84C4324F-D795-4979-9CF2-5D2633FAD1F6}" type="slidenum">
              <a:rPr lang="en-US" smtClean="0"/>
              <a:t>40</a:t>
            </a:fld>
            <a:endParaRPr lang="en-US"/>
          </a:p>
        </p:txBody>
      </p:sp>
    </p:spTree>
    <p:extLst>
      <p:ext uri="{BB962C8B-B14F-4D97-AF65-F5344CB8AC3E}">
        <p14:creationId xmlns:p14="http://schemas.microsoft.com/office/powerpoint/2010/main" val="2307815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B6F6014C-0023-493B-ABC6-50CA053D98CD}" type="datetimeFigureOut">
              <a:rPr lang="en-US" smtClean="0"/>
              <a:t>7/16/2020</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B480D093-E5C0-468B-8DCE-B977D8168B74}" type="slidenum">
              <a:rPr lang="en-US" smtClean="0"/>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F6014C-0023-493B-ABC6-50CA053D98CD}" type="datetimeFigureOut">
              <a:rPr lang="en-US" smtClean="0"/>
              <a:t>7/16/2020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80D093-E5C0-468B-8DCE-B977D8168B7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F6014C-0023-493B-ABC6-50CA053D98CD}" type="datetimeFigureOut">
              <a:rPr lang="en-US" smtClean="0"/>
              <a:t>7/16/2020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80D093-E5C0-468B-8DCE-B977D8168B7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F6014C-0023-493B-ABC6-50CA053D98CD}" type="datetimeFigureOut">
              <a:rPr lang="en-US" smtClean="0"/>
              <a:t>7/16/2020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80D093-E5C0-468B-8DCE-B977D8168B7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F6014C-0023-493B-ABC6-50CA053D98CD}" type="datetimeFigureOut">
              <a:rPr lang="en-US" smtClean="0"/>
              <a:t>7/16/2020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80D093-E5C0-468B-8DCE-B977D8168B7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B6F6014C-0023-493B-ABC6-50CA053D98CD}" type="datetimeFigureOut">
              <a:rPr lang="en-US" smtClean="0"/>
              <a:t>7/16/2020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80D093-E5C0-468B-8DCE-B977D8168B74}" type="slidenum">
              <a:rPr lang="en-US" smtClean="0"/>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F6014C-0023-493B-ABC6-50CA053D98CD}" type="datetimeFigureOut">
              <a:rPr lang="en-US" smtClean="0"/>
              <a:t>7/16/2020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80D093-E5C0-468B-8DCE-B977D8168B7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F6014C-0023-493B-ABC6-50CA053D98CD}" type="datetimeFigureOut">
              <a:rPr lang="en-US" smtClean="0"/>
              <a:t>7/16/2020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80D093-E5C0-468B-8DCE-B977D8168B7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F6014C-0023-493B-ABC6-50CA053D98CD}" type="datetimeFigureOut">
              <a:rPr lang="en-US" smtClean="0"/>
              <a:t>7/16/2020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80D093-E5C0-468B-8DCE-B977D8168B7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6F6014C-0023-493B-ABC6-50CA053D98CD}" type="datetimeFigureOut">
              <a:rPr lang="en-US" smtClean="0"/>
              <a:t>7/16/2020</a:t>
            </a:fld>
            <a:endParaRPr lang="en-US"/>
          </a:p>
        </p:txBody>
      </p:sp>
      <p:sp>
        <p:nvSpPr>
          <p:cNvPr id="7" name="Slide Number Placeholder 6"/>
          <p:cNvSpPr>
            <a:spLocks noGrp="1"/>
          </p:cNvSpPr>
          <p:nvPr>
            <p:ph type="sldNum" sz="quarter" idx="12"/>
          </p:nvPr>
        </p:nvSpPr>
        <p:spPr/>
        <p:txBody>
          <a:bodyPr/>
          <a:lstStyle/>
          <a:p>
            <a:fld id="{B480D093-E5C0-468B-8DCE-B977D8168B74}" type="slidenum">
              <a:rPr lang="en-US" smtClean="0"/>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F6014C-0023-493B-ABC6-50CA053D98CD}" type="datetimeFigureOut">
              <a:rPr lang="en-US" smtClean="0"/>
              <a:t>7/16/2020</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B480D093-E5C0-468B-8DCE-B977D8168B7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shade val="94000"/>
                <a:satMod val="114000"/>
                <a:lumMod val="96000"/>
              </a:schemeClr>
            </a:gs>
            <a:gs pos="0">
              <a:schemeClr val="bg1"/>
            </a:gs>
            <a:gs pos="100000">
              <a:schemeClr val="bg2">
                <a:tint val="89000"/>
                <a:shade val="62000"/>
                <a:satMod val="110000"/>
                <a:lumMod val="72000"/>
              </a:schemeClr>
            </a:gs>
          </a:gsLst>
          <a:lin ang="5400000" scaled="0"/>
          <a:tileRect/>
        </a:gradFill>
        <a:effectLst/>
      </p:bgPr>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B6F6014C-0023-493B-ABC6-50CA053D98CD}" type="datetimeFigureOut">
              <a:rPr lang="en-US" smtClean="0"/>
              <a:t>7/16/2020</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B480D093-E5C0-468B-8DCE-B977D8168B7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hyperlink" Target="https://www.youtube.com/watch?v=WHPEKLQID4U"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24.sv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hyperlink" Target="https://www.youtube.com/watch?v=vLHNbGDHzHE"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hyperlink" Target="https://www.flickr.com/photos/144172264@N04/27605846065/" TargetMode="External"/><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hyperlink" Target="https://www.youtube.com/watch?v=SEfs5TJZ6Nk"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29.jpeg"/><Relationship Id="rId4" Type="http://schemas.openxmlformats.org/officeDocument/2006/relationships/hyperlink" Target="https://www.youtube.com/watch?v=18rbtD26P3g" TargetMode="Externa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hyperlink" Target="https://www.youtube.com/watch?v=wXUxiR6yQ_Q" TargetMode="Externa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hyperlink" Target="https://www.youtube.com/watch?v=lgSbF_xH9LU" TargetMode="Externa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image" Target="../media/image32.jp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2.png"/><Relationship Id="rId4" Type="http://schemas.openxmlformats.org/officeDocument/2006/relationships/image" Target="../media/image33.jpg"/></Relationships>
</file>

<file path=ppt/slides/_rels/slide3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4.jpe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hyperlink" Target="tel:18002738255" TargetMode="External"/><Relationship Id="rId5" Type="http://schemas.openxmlformats.org/officeDocument/2006/relationships/hyperlink" Target="sms:741741" TargetMode="External"/><Relationship Id="rId4" Type="http://schemas.openxmlformats.org/officeDocument/2006/relationships/hyperlink" Target="http://www.ulifeline.org/"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hyperlink" Target="http://www.stress.org/college-students/" TargetMode="External"/><Relationship Id="rId7" Type="http://schemas.openxmlformats.org/officeDocument/2006/relationships/hyperlink" Target="http://www.webmd.com/fitness-exercise/features/yoga-for-stress-management"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abcnews.go.com/Health/StressCoping/story?id=4672836" TargetMode="External"/><Relationship Id="rId5" Type="http://schemas.openxmlformats.org/officeDocument/2006/relationships/hyperlink" Target="http://www.mayoclinic.org/healthy-living/stress-management/basics/stress-relief/hlv-20049495" TargetMode="External"/><Relationship Id="rId4" Type="http://schemas.openxmlformats.org/officeDocument/2006/relationships/hyperlink" Target="http://www.ulifeline.org/"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9117" y="2427221"/>
            <a:ext cx="4413401" cy="701275"/>
          </a:xfrm>
        </p:spPr>
        <p:txBody>
          <a:bodyPr>
            <a:normAutofit fontScale="90000"/>
          </a:bodyPr>
          <a:lstStyle/>
          <a:p>
            <a:r>
              <a:rPr lang="en-US" dirty="0">
                <a:solidFill>
                  <a:srgbClr val="274469"/>
                </a:solidFill>
              </a:rPr>
              <a:t>Stress Management</a:t>
            </a:r>
          </a:p>
        </p:txBody>
      </p:sp>
      <p:sp>
        <p:nvSpPr>
          <p:cNvPr id="4" name="TextBox 1">
            <a:extLst>
              <a:ext uri="{FF2B5EF4-FFF2-40B4-BE49-F238E27FC236}">
                <a16:creationId xmlns:a16="http://schemas.microsoft.com/office/drawing/2014/main" id="{D61A99D1-561C-0B4B-8F8E-2870F1573C98}"/>
              </a:ext>
            </a:extLst>
          </p:cNvPr>
          <p:cNvSpPr txBox="1"/>
          <p:nvPr/>
        </p:nvSpPr>
        <p:spPr>
          <a:xfrm>
            <a:off x="4474941" y="4572000"/>
            <a:ext cx="4072380" cy="923330"/>
          </a:xfrm>
          <a:prstGeom prst="rect">
            <a:avLst/>
          </a:prstGeom>
          <a:noFill/>
        </p:spPr>
        <p:txBody>
          <a:bodyPr wrap="square" rtlCol="0">
            <a:spAutoFit/>
          </a:bodyPr>
          <a:lstStyle/>
          <a:p>
            <a:pPr algn="ctr"/>
            <a:r>
              <a:rPr lang="en-US" dirty="0"/>
              <a:t> Harper College Counselors</a:t>
            </a:r>
          </a:p>
          <a:p>
            <a:pPr algn="ctr"/>
            <a:r>
              <a:rPr lang="en-US" dirty="0"/>
              <a:t>Larry </a:t>
            </a:r>
            <a:r>
              <a:rPr lang="en-US" dirty="0" err="1"/>
              <a:t>Lasko</a:t>
            </a:r>
            <a:endParaRPr lang="en-US" dirty="0"/>
          </a:p>
          <a:p>
            <a:pPr algn="ctr"/>
            <a:r>
              <a:rPr lang="en-US" dirty="0"/>
              <a:t> Anne </a:t>
            </a:r>
            <a:r>
              <a:rPr lang="en-US" dirty="0" err="1"/>
              <a:t>Abasolo</a:t>
            </a:r>
            <a:endParaRPr lang="en-US" dirty="0"/>
          </a:p>
        </p:txBody>
      </p:sp>
      <p:pic>
        <p:nvPicPr>
          <p:cNvPr id="6" name="Recorded Sound 1" descr="Recorded Sound">
            <a:hlinkClick r:id="" action="ppaction://media"/>
            <a:extLst>
              <a:ext uri="{FF2B5EF4-FFF2-40B4-BE49-F238E27FC236}">
                <a16:creationId xmlns:a16="http://schemas.microsoft.com/office/drawing/2014/main" id="{D23642C7-5C3D-AF4A-AFF7-0A7E5B5AAB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237635099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0"/>
          <p:cNvSpPr>
            <a:spLocks noGrp="1"/>
          </p:cNvSpPr>
          <p:nvPr>
            <p:ph type="title"/>
          </p:nvPr>
        </p:nvSpPr>
        <p:spPr>
          <a:xfrm>
            <a:off x="1066800" y="838200"/>
            <a:ext cx="7024744" cy="838200"/>
          </a:xfrm>
        </p:spPr>
        <p:txBody>
          <a:bodyPr/>
          <a:lstStyle/>
          <a:p>
            <a:pPr algn="ctr"/>
            <a:r>
              <a:rPr lang="en-US" dirty="0">
                <a:solidFill>
                  <a:srgbClr val="274469"/>
                </a:solidFill>
              </a:rPr>
              <a:t>Unhealthy Ways of Coping</a:t>
            </a:r>
          </a:p>
        </p:txBody>
      </p:sp>
      <p:pic>
        <p:nvPicPr>
          <p:cNvPr id="3074" name="Picture 10" descr="An image of a man staring at a double cheeseburg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 y="1675302"/>
            <a:ext cx="2702654" cy="198656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10.1" descr="An image of a man appearing very stress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3589" y="2021520"/>
            <a:ext cx="211455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10.2" descr="An image of a silhouette of a person drinking hard liqu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8974" y="1692356"/>
            <a:ext cx="2756544" cy="199390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10.3" descr="An image of a cigarette on a surfac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9771" y="3861425"/>
            <a:ext cx="3130133" cy="23476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4" descr="An image of a man sleeping in a well-lit and untidy roo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28235" y="4224655"/>
            <a:ext cx="3307283" cy="1984370"/>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10" descr="Recorded Sound">
            <a:hlinkClick r:id="" action="ppaction://media"/>
            <a:extLst>
              <a:ext uri="{FF2B5EF4-FFF2-40B4-BE49-F238E27FC236}">
                <a16:creationId xmlns:a16="http://schemas.microsoft.com/office/drawing/2014/main" id="{A411A286-DDA9-C64D-8E2A-85C5BA302ED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394359601"/>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7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1"/>
          <p:cNvSpPr>
            <a:spLocks noGrp="1"/>
          </p:cNvSpPr>
          <p:nvPr>
            <p:ph type="title"/>
          </p:nvPr>
        </p:nvSpPr>
        <p:spPr/>
        <p:txBody>
          <a:bodyPr/>
          <a:lstStyle/>
          <a:p>
            <a:pPr algn="ctr"/>
            <a:r>
              <a:rPr lang="en-US" dirty="0">
                <a:solidFill>
                  <a:srgbClr val="274469"/>
                </a:solidFill>
              </a:rPr>
              <a:t>Healthy Ways of Coping</a:t>
            </a:r>
          </a:p>
        </p:txBody>
      </p:sp>
      <p:sp>
        <p:nvSpPr>
          <p:cNvPr id="3" name="Content Placeholder 11"/>
          <p:cNvSpPr>
            <a:spLocks noGrp="1"/>
          </p:cNvSpPr>
          <p:nvPr>
            <p:ph idx="1"/>
          </p:nvPr>
        </p:nvSpPr>
        <p:spPr/>
        <p:txBody>
          <a:bodyPr>
            <a:normAutofit/>
          </a:bodyPr>
          <a:lstStyle/>
          <a:p>
            <a:pPr marL="68580" indent="0" algn="ctr">
              <a:buNone/>
            </a:pPr>
            <a:r>
              <a:rPr lang="en-US" sz="2400" dirty="0"/>
              <a:t>How will you deal with stress? </a:t>
            </a:r>
          </a:p>
        </p:txBody>
      </p:sp>
      <p:pic>
        <p:nvPicPr>
          <p:cNvPr id="1026" name="Picture 11" descr="An image of a man and a woman both with their hands on their chin appearing to brainstro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895600"/>
            <a:ext cx="4467225" cy="3081149"/>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11" descr="Recorded Sound">
            <a:hlinkClick r:id="" action="ppaction://media"/>
            <a:extLst>
              <a:ext uri="{FF2B5EF4-FFF2-40B4-BE49-F238E27FC236}">
                <a16:creationId xmlns:a16="http://schemas.microsoft.com/office/drawing/2014/main" id="{B5DC85F3-81A2-7B4C-ACC0-33382E3EE0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1368368033"/>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2"/>
          <p:cNvSpPr>
            <a:spLocks noGrp="1"/>
          </p:cNvSpPr>
          <p:nvPr>
            <p:ph type="title"/>
          </p:nvPr>
        </p:nvSpPr>
        <p:spPr>
          <a:xfrm>
            <a:off x="1059628" y="762000"/>
            <a:ext cx="7024744" cy="724936"/>
          </a:xfrm>
        </p:spPr>
        <p:txBody>
          <a:bodyPr/>
          <a:lstStyle/>
          <a:p>
            <a:pPr algn="ctr"/>
            <a:r>
              <a:rPr lang="en-US" dirty="0">
                <a:solidFill>
                  <a:srgbClr val="375B8A"/>
                </a:solidFill>
              </a:rPr>
              <a:t>Stress – what can I do?</a:t>
            </a:r>
          </a:p>
        </p:txBody>
      </p:sp>
      <p:sp>
        <p:nvSpPr>
          <p:cNvPr id="3" name="Content Placeholder 12"/>
          <p:cNvSpPr>
            <a:spLocks noGrp="1"/>
          </p:cNvSpPr>
          <p:nvPr>
            <p:ph idx="1"/>
          </p:nvPr>
        </p:nvSpPr>
        <p:spPr>
          <a:xfrm>
            <a:off x="914400" y="1494819"/>
            <a:ext cx="6906409" cy="4080029"/>
          </a:xfrm>
        </p:spPr>
        <p:txBody>
          <a:bodyPr>
            <a:normAutofit fontScale="92500"/>
          </a:bodyPr>
          <a:lstStyle/>
          <a:p>
            <a:r>
              <a:rPr lang="en-US" sz="1800" dirty="0">
                <a:latin typeface="+mj-lt"/>
                <a:cs typeface="Arial" pitchFamily="34" charset="0"/>
              </a:rPr>
              <a:t>It</a:t>
            </a:r>
            <a:r>
              <a:rPr lang="en-US" sz="1800" dirty="0">
                <a:solidFill>
                  <a:schemeClr val="bg1"/>
                </a:solidFill>
                <a:latin typeface="+mj-lt"/>
                <a:cs typeface="Arial" pitchFamily="34" charset="0"/>
              </a:rPr>
              <a:t> </a:t>
            </a:r>
            <a:r>
              <a:rPr lang="en-US" sz="1800" dirty="0">
                <a:solidFill>
                  <a:schemeClr val="bg1">
                    <a:lumMod val="25000"/>
                  </a:schemeClr>
                </a:solidFill>
                <a:latin typeface="+mj-lt"/>
                <a:cs typeface="Arial" pitchFamily="34" charset="0"/>
              </a:rPr>
              <a:t>may seem that there’s nothing you can do about your stress level. </a:t>
            </a:r>
          </a:p>
          <a:p>
            <a:r>
              <a:rPr lang="en-US" sz="1800" dirty="0">
                <a:solidFill>
                  <a:srgbClr val="274469"/>
                </a:solidFill>
                <a:latin typeface="+mj-lt"/>
                <a:cs typeface="Arial" pitchFamily="34" charset="0"/>
              </a:rPr>
              <a:t>The</a:t>
            </a:r>
            <a:r>
              <a:rPr lang="en-US" sz="1800" dirty="0">
                <a:solidFill>
                  <a:srgbClr val="0000FF"/>
                </a:solidFill>
                <a:latin typeface="+mj-lt"/>
                <a:cs typeface="Arial" pitchFamily="34" charset="0"/>
              </a:rPr>
              <a:t> </a:t>
            </a:r>
            <a:r>
              <a:rPr lang="en-US" sz="1800" b="1" dirty="0">
                <a:solidFill>
                  <a:srgbClr val="274469"/>
                </a:solidFill>
                <a:latin typeface="+mj-lt"/>
                <a:cs typeface="Arial" pitchFamily="34" charset="0"/>
              </a:rPr>
              <a:t>bills</a:t>
            </a:r>
            <a:r>
              <a:rPr lang="en-US" sz="1800" dirty="0">
                <a:solidFill>
                  <a:srgbClr val="274469"/>
                </a:solidFill>
                <a:latin typeface="+mj-lt"/>
                <a:cs typeface="Arial" pitchFamily="34" charset="0"/>
              </a:rPr>
              <a:t> aren’t going to stop coming, </a:t>
            </a:r>
            <a:r>
              <a:rPr lang="en-US" sz="1800" dirty="0">
                <a:solidFill>
                  <a:schemeClr val="bg1">
                    <a:lumMod val="25000"/>
                  </a:schemeClr>
                </a:solidFill>
                <a:latin typeface="+mj-lt"/>
                <a:cs typeface="Arial" pitchFamily="34" charset="0"/>
              </a:rPr>
              <a:t>there will never </a:t>
            </a:r>
            <a:r>
              <a:rPr lang="en-US" sz="1800" dirty="0">
                <a:solidFill>
                  <a:srgbClr val="274469"/>
                </a:solidFill>
                <a:latin typeface="+mj-lt"/>
                <a:cs typeface="Arial" pitchFamily="34" charset="0"/>
              </a:rPr>
              <a:t>be </a:t>
            </a:r>
            <a:r>
              <a:rPr lang="en-US" sz="1800" b="1" dirty="0">
                <a:solidFill>
                  <a:srgbClr val="274469"/>
                </a:solidFill>
                <a:latin typeface="+mj-lt"/>
                <a:cs typeface="Arial" pitchFamily="34" charset="0"/>
              </a:rPr>
              <a:t>more hours in the day </a:t>
            </a:r>
            <a:r>
              <a:rPr lang="en-US" sz="1800" dirty="0">
                <a:solidFill>
                  <a:srgbClr val="274469"/>
                </a:solidFill>
                <a:latin typeface="+mj-lt"/>
                <a:cs typeface="Arial" pitchFamily="34" charset="0"/>
              </a:rPr>
              <a:t>for all your errands, and your classes, career or family </a:t>
            </a:r>
            <a:r>
              <a:rPr lang="en-US" sz="1800" b="1" dirty="0">
                <a:solidFill>
                  <a:srgbClr val="274469"/>
                </a:solidFill>
                <a:latin typeface="+mj-lt"/>
                <a:cs typeface="Arial" pitchFamily="34" charset="0"/>
              </a:rPr>
              <a:t>responsibilities</a:t>
            </a:r>
            <a:r>
              <a:rPr lang="en-US" sz="1800" dirty="0">
                <a:solidFill>
                  <a:srgbClr val="274469"/>
                </a:solidFill>
                <a:latin typeface="+mj-lt"/>
                <a:cs typeface="Arial" pitchFamily="34" charset="0"/>
              </a:rPr>
              <a:t> will always be demanding. </a:t>
            </a:r>
          </a:p>
          <a:p>
            <a:r>
              <a:rPr lang="en-US" sz="1800" dirty="0">
                <a:solidFill>
                  <a:schemeClr val="bg1">
                    <a:lumMod val="25000"/>
                  </a:schemeClr>
                </a:solidFill>
                <a:latin typeface="+mj-lt"/>
              </a:rPr>
              <a:t>But you have a lot more </a:t>
            </a:r>
            <a:r>
              <a:rPr lang="en-US" sz="1800" b="1" dirty="0">
                <a:solidFill>
                  <a:schemeClr val="bg1">
                    <a:lumMod val="25000"/>
                  </a:schemeClr>
                </a:solidFill>
                <a:latin typeface="+mj-lt"/>
              </a:rPr>
              <a:t>control</a:t>
            </a:r>
            <a:r>
              <a:rPr lang="en-US" sz="1800" dirty="0">
                <a:solidFill>
                  <a:schemeClr val="bg1">
                    <a:lumMod val="25000"/>
                  </a:schemeClr>
                </a:solidFill>
                <a:latin typeface="+mj-lt"/>
              </a:rPr>
              <a:t> than you might think. In fact, the simple realization </a:t>
            </a:r>
            <a:r>
              <a:rPr lang="en-US" sz="1800" dirty="0">
                <a:solidFill>
                  <a:srgbClr val="274469"/>
                </a:solidFill>
                <a:latin typeface="+mj-lt"/>
              </a:rPr>
              <a:t>that </a:t>
            </a:r>
            <a:r>
              <a:rPr lang="en-US" sz="1800" b="1" dirty="0">
                <a:solidFill>
                  <a:srgbClr val="274469"/>
                </a:solidFill>
                <a:latin typeface="+mj-lt"/>
              </a:rPr>
              <a:t>you’re in control of your life is the foundation of stress management</a:t>
            </a:r>
            <a:r>
              <a:rPr lang="en-US" sz="1800" dirty="0">
                <a:solidFill>
                  <a:srgbClr val="274469"/>
                </a:solidFill>
                <a:latin typeface="+mj-lt"/>
              </a:rPr>
              <a:t>.</a:t>
            </a:r>
          </a:p>
          <a:p>
            <a:r>
              <a:rPr lang="en-US" sz="1800" dirty="0">
                <a:solidFill>
                  <a:schemeClr val="tx2">
                    <a:lumMod val="75000"/>
                  </a:schemeClr>
                </a:solidFill>
                <a:latin typeface="+mj-lt"/>
              </a:rPr>
              <a:t>Managing stress is all about </a:t>
            </a:r>
            <a:r>
              <a:rPr lang="en-US" sz="1800" dirty="0">
                <a:solidFill>
                  <a:schemeClr val="tx1"/>
                </a:solidFill>
                <a:latin typeface="+mj-lt"/>
              </a:rPr>
              <a:t>taking charge:</a:t>
            </a:r>
            <a:r>
              <a:rPr lang="en-US" sz="1800" dirty="0">
                <a:solidFill>
                  <a:srgbClr val="0000FF"/>
                </a:solidFill>
                <a:latin typeface="+mj-lt"/>
              </a:rPr>
              <a:t> </a:t>
            </a:r>
            <a:r>
              <a:rPr lang="en-US" sz="1800" dirty="0">
                <a:solidFill>
                  <a:srgbClr val="C00000"/>
                </a:solidFill>
                <a:latin typeface="+mj-lt"/>
              </a:rPr>
              <a:t>taking charge of your thoughts, your emotions, your schedule, your environment, and the way you deal with problems. </a:t>
            </a:r>
            <a:r>
              <a:rPr lang="en-US" sz="1800" dirty="0">
                <a:solidFill>
                  <a:srgbClr val="274469"/>
                </a:solidFill>
                <a:latin typeface="+mj-lt"/>
              </a:rPr>
              <a:t>The ultimate goal </a:t>
            </a:r>
            <a:r>
              <a:rPr lang="en-US" sz="1800" dirty="0">
                <a:latin typeface="+mj-lt"/>
              </a:rPr>
              <a:t>is a balanced life, with time for  school and work, relationships, relaxation, and fun – plus the resilience to hold up under pressure and meet challenges head on.</a:t>
            </a:r>
          </a:p>
          <a:p>
            <a:endParaRPr lang="en-US" sz="1800" i="1" dirty="0">
              <a:solidFill>
                <a:srgbClr val="0000FF"/>
              </a:solidFill>
              <a:latin typeface="Calibri" panose="020F0502020204030204" pitchFamily="34" charset="0"/>
            </a:endParaRPr>
          </a:p>
          <a:p>
            <a:endParaRPr lang="en-US" sz="1800" i="1" dirty="0">
              <a:solidFill>
                <a:srgbClr val="FF0000"/>
              </a:solidFill>
              <a:latin typeface="Calibri" panose="020F0502020204030204" pitchFamily="34" charset="0"/>
              <a:cs typeface="Arial" pitchFamily="34" charset="0"/>
            </a:endParaRPr>
          </a:p>
          <a:p>
            <a:endParaRPr lang="en-US" sz="1800" dirty="0"/>
          </a:p>
        </p:txBody>
      </p:sp>
      <p:pic>
        <p:nvPicPr>
          <p:cNvPr id="4" name="Recorded Sound 12" descr="Recorded Sound">
            <a:hlinkClick r:id="" action="ppaction://media"/>
            <a:extLst>
              <a:ext uri="{FF2B5EF4-FFF2-40B4-BE49-F238E27FC236}">
                <a16:creationId xmlns:a16="http://schemas.microsoft.com/office/drawing/2014/main" id="{4746F5BC-7C48-3948-A63E-1308C79C91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3702294612"/>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0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3"/>
          <p:cNvSpPr>
            <a:spLocks noGrp="1"/>
          </p:cNvSpPr>
          <p:nvPr>
            <p:ph type="title"/>
          </p:nvPr>
        </p:nvSpPr>
        <p:spPr>
          <a:xfrm>
            <a:off x="1077300" y="800101"/>
            <a:ext cx="6796144" cy="838200"/>
          </a:xfrm>
        </p:spPr>
        <p:txBody>
          <a:bodyPr>
            <a:normAutofit fontScale="90000"/>
          </a:bodyPr>
          <a:lstStyle/>
          <a:p>
            <a:r>
              <a:rPr lang="en-US" dirty="0">
                <a:solidFill>
                  <a:srgbClr val="274469"/>
                </a:solidFill>
              </a:rPr>
              <a:t>The basics of quick stress relief</a:t>
            </a:r>
          </a:p>
        </p:txBody>
      </p:sp>
      <p:sp>
        <p:nvSpPr>
          <p:cNvPr id="4" name="Content Placeholder 13"/>
          <p:cNvSpPr>
            <a:spLocks noGrp="1"/>
          </p:cNvSpPr>
          <p:nvPr>
            <p:ph sz="quarter" idx="13"/>
          </p:nvPr>
        </p:nvSpPr>
        <p:spPr>
          <a:xfrm>
            <a:off x="1066800" y="1676400"/>
            <a:ext cx="3395472" cy="4648200"/>
          </a:xfrm>
        </p:spPr>
        <p:txBody>
          <a:bodyPr>
            <a:normAutofit fontScale="92500" lnSpcReduction="20000"/>
          </a:bodyPr>
          <a:lstStyle/>
          <a:p>
            <a:endParaRPr lang="en-US" sz="1600" dirty="0">
              <a:solidFill>
                <a:schemeClr val="bg1">
                  <a:lumMod val="50000"/>
                </a:schemeClr>
              </a:solidFill>
            </a:endParaRPr>
          </a:p>
          <a:p>
            <a:r>
              <a:rPr lang="en-US" sz="1900" dirty="0">
                <a:solidFill>
                  <a:srgbClr val="274469"/>
                </a:solidFill>
              </a:rPr>
              <a:t>The speediest way to stomp out stress is by</a:t>
            </a:r>
            <a:r>
              <a:rPr lang="en-US" sz="1900" dirty="0">
                <a:solidFill>
                  <a:schemeClr val="tx1"/>
                </a:solidFill>
              </a:rPr>
              <a:t> </a:t>
            </a:r>
            <a:r>
              <a:rPr lang="en-US" sz="1900" dirty="0">
                <a:solidFill>
                  <a:srgbClr val="C00000"/>
                </a:solidFill>
              </a:rPr>
              <a:t>engaging one or more of your senses</a:t>
            </a:r>
            <a:r>
              <a:rPr lang="en-US" sz="1900" dirty="0">
                <a:solidFill>
                  <a:srgbClr val="274469"/>
                </a:solidFill>
              </a:rPr>
              <a:t>—your sense </a:t>
            </a:r>
            <a:r>
              <a:rPr lang="en-US" sz="1900" dirty="0">
                <a:solidFill>
                  <a:srgbClr val="C00000"/>
                </a:solidFill>
              </a:rPr>
              <a:t>of sight, sound, taste, smell, touch, or movement</a:t>
            </a:r>
            <a:r>
              <a:rPr lang="en-US" sz="1900" dirty="0">
                <a:solidFill>
                  <a:srgbClr val="274469"/>
                </a:solidFill>
              </a:rPr>
              <a:t>—to rapidly calm and energize yourself.</a:t>
            </a:r>
          </a:p>
          <a:p>
            <a:endParaRPr lang="en-US" sz="1600" dirty="0">
              <a:solidFill>
                <a:srgbClr val="003366">
                  <a:lumMod val="50000"/>
                </a:srgbClr>
              </a:solidFill>
            </a:endParaRPr>
          </a:p>
          <a:p>
            <a:pPr marL="68580" indent="0">
              <a:buNone/>
            </a:pPr>
            <a:endParaRPr lang="en-US" sz="1600" dirty="0">
              <a:solidFill>
                <a:srgbClr val="003366">
                  <a:lumMod val="50000"/>
                </a:srgbClr>
              </a:solidFill>
            </a:endParaRPr>
          </a:p>
          <a:p>
            <a:r>
              <a:rPr lang="en-US" sz="1900" dirty="0">
                <a:solidFill>
                  <a:srgbClr val="274469"/>
                </a:solidFill>
              </a:rPr>
              <a:t>The key to practicing quick stress relief is learning </a:t>
            </a:r>
            <a:r>
              <a:rPr lang="en-US" sz="1900" dirty="0">
                <a:solidFill>
                  <a:srgbClr val="C00000"/>
                </a:solidFill>
              </a:rPr>
              <a:t>what kind of sensory input helps your particular nervous system find calm and focus quickly.</a:t>
            </a:r>
          </a:p>
          <a:p>
            <a:endParaRPr lang="en-US" dirty="0"/>
          </a:p>
        </p:txBody>
      </p:sp>
      <p:pic>
        <p:nvPicPr>
          <p:cNvPr id="6" name="Picture 13" descr="An image of a cartoon person with signs pointing to the five senses: taste, hearing, sight, smell and touch."/>
          <p:cNvPicPr>
            <a:picLocks noGrp="1" noChangeAspect="1"/>
          </p:cNvPicPr>
          <p:nvPr>
            <p:ph sz="quarter" idx="14"/>
          </p:nvPr>
        </p:nvPicPr>
        <p:blipFill>
          <a:blip r:embed="rId4"/>
          <a:stretch>
            <a:fillRect/>
          </a:stretch>
        </p:blipFill>
        <p:spPr>
          <a:xfrm>
            <a:off x="4645025" y="2438400"/>
            <a:ext cx="3768572" cy="3200399"/>
          </a:xfrm>
          <a:prstGeom prst="rect">
            <a:avLst/>
          </a:prstGeom>
        </p:spPr>
      </p:pic>
      <p:pic>
        <p:nvPicPr>
          <p:cNvPr id="3" name="Recorded Sound 13" descr="Recorded Sound">
            <a:hlinkClick r:id="" action="ppaction://media"/>
            <a:extLst>
              <a:ext uri="{FF2B5EF4-FFF2-40B4-BE49-F238E27FC236}">
                <a16:creationId xmlns:a16="http://schemas.microsoft.com/office/drawing/2014/main" id="{599E2ADB-2FB8-E741-A5CC-11D91AF69E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4248540585"/>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4"/>
          <p:cNvSpPr>
            <a:spLocks noGrp="1"/>
          </p:cNvSpPr>
          <p:nvPr>
            <p:ph type="title"/>
          </p:nvPr>
        </p:nvSpPr>
        <p:spPr>
          <a:xfrm>
            <a:off x="1043490" y="1027664"/>
            <a:ext cx="7024744" cy="801136"/>
          </a:xfrm>
        </p:spPr>
        <p:txBody>
          <a:bodyPr>
            <a:normAutofit/>
          </a:bodyPr>
          <a:lstStyle/>
          <a:p>
            <a:pPr algn="ctr"/>
            <a:r>
              <a:rPr lang="en-US" sz="3800" dirty="0">
                <a:solidFill>
                  <a:srgbClr val="274469"/>
                </a:solidFill>
              </a:rPr>
              <a:t>How can I manage stress?</a:t>
            </a:r>
          </a:p>
        </p:txBody>
      </p:sp>
      <p:sp>
        <p:nvSpPr>
          <p:cNvPr id="3" name="Content Placeholder 14"/>
          <p:cNvSpPr>
            <a:spLocks noGrp="1"/>
          </p:cNvSpPr>
          <p:nvPr>
            <p:ph sz="quarter" idx="4294967295"/>
          </p:nvPr>
        </p:nvSpPr>
        <p:spPr>
          <a:xfrm>
            <a:off x="1219200" y="2057399"/>
            <a:ext cx="4876800" cy="3886201"/>
          </a:xfrm>
        </p:spPr>
        <p:txBody>
          <a:bodyPr>
            <a:normAutofit/>
          </a:bodyPr>
          <a:lstStyle/>
          <a:p>
            <a:pPr>
              <a:defRPr/>
            </a:pPr>
            <a:r>
              <a:rPr lang="en-US" dirty="0">
                <a:solidFill>
                  <a:srgbClr val="274469"/>
                </a:solidFill>
              </a:rPr>
              <a:t>Coping mechanisms</a:t>
            </a:r>
            <a:br>
              <a:rPr lang="en-US" dirty="0">
                <a:solidFill>
                  <a:schemeClr val="tx1"/>
                </a:solidFill>
              </a:rPr>
            </a:br>
            <a:endParaRPr lang="en-US" dirty="0">
              <a:solidFill>
                <a:schemeClr val="tx1"/>
              </a:solidFill>
            </a:endParaRPr>
          </a:p>
          <a:p>
            <a:pPr>
              <a:defRPr/>
            </a:pPr>
            <a:r>
              <a:rPr lang="en-US" dirty="0">
                <a:solidFill>
                  <a:srgbClr val="C00000"/>
                </a:solidFill>
              </a:rPr>
              <a:t>Everyone is different</a:t>
            </a:r>
            <a:br>
              <a:rPr lang="en-US" b="1" dirty="0">
                <a:solidFill>
                  <a:srgbClr val="4F81BD"/>
                </a:solidFill>
              </a:rPr>
            </a:br>
            <a:endParaRPr lang="en-US" b="1" dirty="0">
              <a:solidFill>
                <a:srgbClr val="4F81BD"/>
              </a:solidFill>
            </a:endParaRPr>
          </a:p>
          <a:p>
            <a:pPr>
              <a:defRPr/>
            </a:pPr>
            <a:r>
              <a:rPr lang="en-US" dirty="0">
                <a:solidFill>
                  <a:srgbClr val="C00000"/>
                </a:solidFill>
              </a:rPr>
              <a:t>No one formula </a:t>
            </a:r>
            <a:br>
              <a:rPr lang="en-US" b="1" dirty="0">
                <a:solidFill>
                  <a:srgbClr val="0000FF"/>
                </a:solidFill>
              </a:rPr>
            </a:br>
            <a:endParaRPr lang="en-US" b="1" dirty="0">
              <a:solidFill>
                <a:srgbClr val="0000FF"/>
              </a:solidFill>
            </a:endParaRPr>
          </a:p>
          <a:p>
            <a:pPr>
              <a:defRPr/>
            </a:pPr>
            <a:r>
              <a:rPr lang="en-US" dirty="0">
                <a:solidFill>
                  <a:srgbClr val="274469"/>
                </a:solidFill>
              </a:rPr>
              <a:t>How do you usually react under stress?</a:t>
            </a:r>
          </a:p>
          <a:p>
            <a:pPr marL="68580" indent="0">
              <a:buNone/>
            </a:pPr>
            <a:endParaRPr lang="en-US" dirty="0"/>
          </a:p>
        </p:txBody>
      </p:sp>
      <p:pic>
        <p:nvPicPr>
          <p:cNvPr id="4" name="Recorded Sound 14" descr="Recorded Sound">
            <a:hlinkClick r:id="" action="ppaction://media"/>
            <a:extLst>
              <a:ext uri="{FF2B5EF4-FFF2-40B4-BE49-F238E27FC236}">
                <a16:creationId xmlns:a16="http://schemas.microsoft.com/office/drawing/2014/main" id="{DDC54FC7-A4B8-454C-9DAA-5996A32289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1284082981"/>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5"/>
          <p:cNvSpPr>
            <a:spLocks noGrp="1"/>
          </p:cNvSpPr>
          <p:nvPr>
            <p:ph type="title"/>
          </p:nvPr>
        </p:nvSpPr>
        <p:spPr/>
        <p:txBody>
          <a:bodyPr>
            <a:noAutofit/>
          </a:bodyPr>
          <a:lstStyle/>
          <a:p>
            <a:pPr algn="ctr"/>
            <a:r>
              <a:rPr lang="en-US" sz="3800" dirty="0">
                <a:solidFill>
                  <a:srgbClr val="274469"/>
                </a:solidFill>
              </a:rPr>
              <a:t>Over-excited stress response</a:t>
            </a:r>
          </a:p>
        </p:txBody>
      </p:sp>
      <p:sp>
        <p:nvSpPr>
          <p:cNvPr id="3" name="Content Placeholder 15"/>
          <p:cNvSpPr>
            <a:spLocks noGrp="1"/>
          </p:cNvSpPr>
          <p:nvPr>
            <p:ph idx="1"/>
          </p:nvPr>
        </p:nvSpPr>
        <p:spPr>
          <a:xfrm>
            <a:off x="1167203" y="2514600"/>
            <a:ext cx="6777317" cy="3508977"/>
          </a:xfrm>
        </p:spPr>
        <p:txBody>
          <a:bodyPr/>
          <a:lstStyle/>
          <a:p>
            <a:r>
              <a:rPr lang="en-US" altLang="en-US" dirty="0">
                <a:solidFill>
                  <a:srgbClr val="274469"/>
                </a:solidFill>
                <a:latin typeface="+mj-lt"/>
              </a:rPr>
              <a:t>If you </a:t>
            </a:r>
            <a:r>
              <a:rPr lang="en-US" altLang="en-US" dirty="0">
                <a:solidFill>
                  <a:srgbClr val="C00000"/>
                </a:solidFill>
                <a:latin typeface="+mj-lt"/>
              </a:rPr>
              <a:t>tend to become angry, agitated,</a:t>
            </a:r>
            <a:r>
              <a:rPr lang="en-US" altLang="en-US" dirty="0">
                <a:solidFill>
                  <a:srgbClr val="4F81BD"/>
                </a:solidFill>
                <a:latin typeface="+mj-lt"/>
              </a:rPr>
              <a:t> </a:t>
            </a:r>
            <a:r>
              <a:rPr lang="en-US" altLang="en-US" dirty="0">
                <a:solidFill>
                  <a:srgbClr val="274469"/>
                </a:solidFill>
                <a:latin typeface="+mj-lt"/>
              </a:rPr>
              <a:t>or keyed up, you will respond best to stress relief activities that quiet you down. </a:t>
            </a:r>
          </a:p>
          <a:p>
            <a:pPr marL="68580" indent="0">
              <a:buNone/>
            </a:pPr>
            <a:endParaRPr lang="en-US" dirty="0"/>
          </a:p>
        </p:txBody>
      </p:sp>
      <p:pic>
        <p:nvPicPr>
          <p:cNvPr id="5" name="Recorded Sound 15" descr="Recorded Sound">
            <a:hlinkClick r:id="" action="ppaction://media"/>
            <a:extLst>
              <a:ext uri="{FF2B5EF4-FFF2-40B4-BE49-F238E27FC236}">
                <a16:creationId xmlns:a16="http://schemas.microsoft.com/office/drawing/2014/main" id="{30D93D11-8340-D64E-A1DF-6A82AC233E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397247931"/>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6"/>
          <p:cNvSpPr>
            <a:spLocks noGrp="1"/>
          </p:cNvSpPr>
          <p:nvPr>
            <p:ph type="title"/>
          </p:nvPr>
        </p:nvSpPr>
        <p:spPr>
          <a:xfrm>
            <a:off x="1043490" y="1027664"/>
            <a:ext cx="7024744" cy="801136"/>
          </a:xfrm>
        </p:spPr>
        <p:txBody>
          <a:bodyPr>
            <a:normAutofit fontScale="90000"/>
          </a:bodyPr>
          <a:lstStyle/>
          <a:p>
            <a:pPr algn="ctr"/>
            <a:r>
              <a:rPr lang="en-US" dirty="0">
                <a:solidFill>
                  <a:srgbClr val="274469"/>
                </a:solidFill>
              </a:rPr>
              <a:t>Under-excited stress response</a:t>
            </a:r>
          </a:p>
        </p:txBody>
      </p:sp>
      <p:sp>
        <p:nvSpPr>
          <p:cNvPr id="3" name="Content Placeholder 16"/>
          <p:cNvSpPr>
            <a:spLocks noGrp="1"/>
          </p:cNvSpPr>
          <p:nvPr>
            <p:ph idx="1"/>
          </p:nvPr>
        </p:nvSpPr>
        <p:spPr/>
        <p:txBody>
          <a:bodyPr/>
          <a:lstStyle/>
          <a:p>
            <a:r>
              <a:rPr lang="en-US" altLang="en-US" dirty="0">
                <a:solidFill>
                  <a:srgbClr val="274469"/>
                </a:solidFill>
                <a:latin typeface="+mj-lt"/>
              </a:rPr>
              <a:t>If you tend to become </a:t>
            </a:r>
            <a:r>
              <a:rPr lang="en-US" altLang="en-US" dirty="0">
                <a:solidFill>
                  <a:srgbClr val="C00000"/>
                </a:solidFill>
                <a:latin typeface="+mj-lt"/>
              </a:rPr>
              <a:t>depressed, withdrawn, or spaced out under stress, </a:t>
            </a:r>
            <a:r>
              <a:rPr lang="en-US" altLang="en-US" dirty="0">
                <a:solidFill>
                  <a:srgbClr val="274469"/>
                </a:solidFill>
                <a:latin typeface="+mj-lt"/>
              </a:rPr>
              <a:t>you will respond best to stress relief activities that are stimulating and that energize your nervous system. </a:t>
            </a:r>
          </a:p>
        </p:txBody>
      </p:sp>
      <p:pic>
        <p:nvPicPr>
          <p:cNvPr id="5" name="Recorded Sound 16" descr="Recorded Sound">
            <a:hlinkClick r:id="" action="ppaction://media"/>
            <a:extLst>
              <a:ext uri="{FF2B5EF4-FFF2-40B4-BE49-F238E27FC236}">
                <a16:creationId xmlns:a16="http://schemas.microsoft.com/office/drawing/2014/main" id="{55CE6923-2CDF-3C41-9D10-D62F40DB2E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1107585477"/>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7"/>
          <p:cNvSpPr>
            <a:spLocks noGrp="1"/>
          </p:cNvSpPr>
          <p:nvPr>
            <p:ph type="title"/>
          </p:nvPr>
        </p:nvSpPr>
        <p:spPr>
          <a:xfrm>
            <a:off x="1071795" y="860540"/>
            <a:ext cx="7024744" cy="609600"/>
          </a:xfrm>
        </p:spPr>
        <p:txBody>
          <a:bodyPr>
            <a:normAutofit fontScale="90000"/>
          </a:bodyPr>
          <a:lstStyle/>
          <a:p>
            <a:r>
              <a:rPr lang="en-US" dirty="0">
                <a:solidFill>
                  <a:srgbClr val="0000FF"/>
                </a:solidFill>
              </a:rPr>
              <a:t>                 	</a:t>
            </a:r>
            <a:r>
              <a:rPr lang="en-US" dirty="0">
                <a:solidFill>
                  <a:srgbClr val="274469"/>
                </a:solidFill>
              </a:rPr>
              <a:t>Sights</a:t>
            </a:r>
            <a:r>
              <a:rPr lang="en-US" dirty="0">
                <a:solidFill>
                  <a:srgbClr val="375B8A"/>
                </a:solidFill>
              </a:rPr>
              <a:t> </a:t>
            </a:r>
            <a:r>
              <a:rPr lang="en-US" dirty="0">
                <a:solidFill>
                  <a:srgbClr val="0000FF"/>
                </a:solidFill>
              </a:rPr>
              <a:t>  </a:t>
            </a:r>
            <a:endParaRPr lang="en-US" dirty="0"/>
          </a:p>
        </p:txBody>
      </p:sp>
      <p:sp>
        <p:nvSpPr>
          <p:cNvPr id="5" name="Content Placeholder 17"/>
          <p:cNvSpPr>
            <a:spLocks noGrp="1"/>
          </p:cNvSpPr>
          <p:nvPr>
            <p:ph sz="quarter" idx="13"/>
          </p:nvPr>
        </p:nvSpPr>
        <p:spPr>
          <a:xfrm>
            <a:off x="914399" y="1470140"/>
            <a:ext cx="3386383" cy="2720860"/>
          </a:xfrm>
        </p:spPr>
        <p:txBody>
          <a:bodyPr>
            <a:normAutofit lnSpcReduction="10000"/>
          </a:bodyPr>
          <a:lstStyle/>
          <a:p>
            <a:pPr>
              <a:defRPr/>
            </a:pPr>
            <a:r>
              <a:rPr lang="en-US" sz="1900" dirty="0">
                <a:solidFill>
                  <a:srgbClr val="274469"/>
                </a:solidFill>
              </a:rPr>
              <a:t>If you’re a visual person, try to manage and relieve stress by surrounding yourself with </a:t>
            </a:r>
            <a:r>
              <a:rPr lang="en-US" sz="1900" dirty="0">
                <a:solidFill>
                  <a:srgbClr val="C00000"/>
                </a:solidFill>
              </a:rPr>
              <a:t>soothing and uplifting images. </a:t>
            </a:r>
          </a:p>
          <a:p>
            <a:pPr>
              <a:defRPr/>
            </a:pPr>
            <a:r>
              <a:rPr lang="en-US" sz="1900" dirty="0">
                <a:solidFill>
                  <a:srgbClr val="274469"/>
                </a:solidFill>
              </a:rPr>
              <a:t>Try closing your eyes and </a:t>
            </a:r>
            <a:r>
              <a:rPr lang="en-US" sz="1900" dirty="0">
                <a:solidFill>
                  <a:srgbClr val="C00000"/>
                </a:solidFill>
              </a:rPr>
              <a:t>imagining the soothing images. </a:t>
            </a:r>
          </a:p>
          <a:p>
            <a:endParaRPr lang="en-US" dirty="0"/>
          </a:p>
        </p:txBody>
      </p:sp>
      <p:sp>
        <p:nvSpPr>
          <p:cNvPr id="6" name="Content Placeholder 17.1"/>
          <p:cNvSpPr>
            <a:spLocks noGrp="1"/>
          </p:cNvSpPr>
          <p:nvPr>
            <p:ph sz="quarter" idx="14"/>
          </p:nvPr>
        </p:nvSpPr>
        <p:spPr>
          <a:xfrm>
            <a:off x="4699646" y="1410068"/>
            <a:ext cx="3529954" cy="5119320"/>
          </a:xfrm>
        </p:spPr>
        <p:txBody>
          <a:bodyPr>
            <a:noAutofit/>
          </a:bodyPr>
          <a:lstStyle/>
          <a:p>
            <a:pPr>
              <a:defRPr/>
            </a:pPr>
            <a:r>
              <a:rPr lang="en-US" sz="1700" dirty="0">
                <a:solidFill>
                  <a:srgbClr val="274469"/>
                </a:solidFill>
              </a:rPr>
              <a:t>Here are a few visual activities that may work as quick stress relievers:</a:t>
            </a:r>
          </a:p>
          <a:p>
            <a:pPr lvl="1">
              <a:buFont typeface="Arial" panose="020B0604020202020204" pitchFamily="34" charset="0"/>
              <a:buChar char="•"/>
              <a:defRPr/>
            </a:pPr>
            <a:r>
              <a:rPr lang="en-US" sz="1600" dirty="0">
                <a:solidFill>
                  <a:srgbClr val="274469"/>
                </a:solidFill>
              </a:rPr>
              <a:t>Look at a cherished photo or a favorite memento.</a:t>
            </a:r>
          </a:p>
          <a:p>
            <a:pPr lvl="1">
              <a:buFont typeface="Arial" panose="020B0604020202020204" pitchFamily="34" charset="0"/>
              <a:buChar char="•"/>
              <a:defRPr/>
            </a:pPr>
            <a:r>
              <a:rPr lang="en-US" sz="1600" dirty="0">
                <a:solidFill>
                  <a:srgbClr val="274469"/>
                </a:solidFill>
              </a:rPr>
              <a:t>Bring the outside indoors; buy a plant or some flowers to enliven your space.</a:t>
            </a:r>
          </a:p>
          <a:p>
            <a:pPr lvl="1">
              <a:buFont typeface="Arial" panose="020B0604020202020204" pitchFamily="34" charset="0"/>
              <a:buChar char="•"/>
              <a:defRPr/>
            </a:pPr>
            <a:r>
              <a:rPr lang="en-US" sz="1600" dirty="0">
                <a:solidFill>
                  <a:srgbClr val="274469"/>
                </a:solidFill>
              </a:rPr>
              <a:t>Enjoy the beauty of nature–a garden, the beach, a park, or your own backyard, sunset.</a:t>
            </a:r>
          </a:p>
          <a:p>
            <a:pPr lvl="1">
              <a:buFont typeface="Arial" panose="020B0604020202020204" pitchFamily="34" charset="0"/>
              <a:buChar char="•"/>
              <a:defRPr/>
            </a:pPr>
            <a:r>
              <a:rPr lang="en-US" sz="1600" dirty="0">
                <a:solidFill>
                  <a:srgbClr val="274469"/>
                </a:solidFill>
              </a:rPr>
              <a:t>Surround yourself with colors that lift your spirits.</a:t>
            </a:r>
          </a:p>
          <a:p>
            <a:pPr lvl="1">
              <a:buFont typeface="Arial" panose="020B0604020202020204" pitchFamily="34" charset="0"/>
              <a:buChar char="•"/>
              <a:defRPr/>
            </a:pPr>
            <a:r>
              <a:rPr lang="en-US" sz="1600" dirty="0">
                <a:solidFill>
                  <a:srgbClr val="274469"/>
                </a:solidFill>
              </a:rPr>
              <a:t>Close your eyes and picture a situation or place that feels peaceful and rejuvenating.</a:t>
            </a:r>
          </a:p>
        </p:txBody>
      </p:sp>
      <p:pic>
        <p:nvPicPr>
          <p:cNvPr id="7" name="Picture 17" descr="An image of a woman surrounded by flow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4852" y="4191000"/>
            <a:ext cx="2551381"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17" descr="Recorded Sound">
            <a:hlinkClick r:id="" action="ppaction://media"/>
            <a:extLst>
              <a:ext uri="{FF2B5EF4-FFF2-40B4-BE49-F238E27FC236}">
                <a16:creationId xmlns:a16="http://schemas.microsoft.com/office/drawing/2014/main" id="{321A674E-50DD-D14F-97B5-16775DF3EF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393104953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0"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8"/>
          <p:cNvSpPr>
            <a:spLocks noGrp="1"/>
          </p:cNvSpPr>
          <p:nvPr>
            <p:ph type="title"/>
          </p:nvPr>
        </p:nvSpPr>
        <p:spPr>
          <a:xfrm>
            <a:off x="1136006" y="713525"/>
            <a:ext cx="7024744" cy="1143000"/>
          </a:xfrm>
        </p:spPr>
        <p:txBody>
          <a:bodyPr/>
          <a:lstStyle/>
          <a:p>
            <a:r>
              <a:rPr lang="en-US" dirty="0">
                <a:solidFill>
                  <a:srgbClr val="274469"/>
                </a:solidFill>
              </a:rPr>
              <a:t>Sound</a:t>
            </a:r>
            <a:r>
              <a:rPr lang="en-US" dirty="0"/>
              <a:t>      </a:t>
            </a:r>
          </a:p>
        </p:txBody>
      </p:sp>
      <p:sp>
        <p:nvSpPr>
          <p:cNvPr id="3" name="Content Placeholder 18"/>
          <p:cNvSpPr>
            <a:spLocks noGrp="1"/>
          </p:cNvSpPr>
          <p:nvPr>
            <p:ph sz="quarter" idx="13"/>
          </p:nvPr>
        </p:nvSpPr>
        <p:spPr>
          <a:xfrm>
            <a:off x="914400" y="1889210"/>
            <a:ext cx="3276600" cy="3493008"/>
          </a:xfrm>
        </p:spPr>
        <p:txBody>
          <a:bodyPr>
            <a:normAutofit/>
          </a:bodyPr>
          <a:lstStyle/>
          <a:p>
            <a:r>
              <a:rPr lang="en-US" sz="1800" dirty="0">
                <a:solidFill>
                  <a:schemeClr val="tx1"/>
                </a:solidFill>
              </a:rPr>
              <a:t>Are you sensitive to sounds and noises? </a:t>
            </a:r>
          </a:p>
          <a:p>
            <a:endParaRPr lang="en-US" sz="1800" dirty="0">
              <a:solidFill>
                <a:schemeClr val="tx1"/>
              </a:solidFill>
            </a:endParaRPr>
          </a:p>
          <a:p>
            <a:r>
              <a:rPr lang="en-US" sz="1800" dirty="0">
                <a:solidFill>
                  <a:schemeClr val="tx1"/>
                </a:solidFill>
              </a:rPr>
              <a:t>Are you a music lover?</a:t>
            </a:r>
          </a:p>
          <a:p>
            <a:endParaRPr lang="en-US" sz="1800" dirty="0">
              <a:solidFill>
                <a:schemeClr val="tx1"/>
              </a:solidFill>
            </a:endParaRPr>
          </a:p>
          <a:p>
            <a:r>
              <a:rPr lang="en-US" sz="1800" dirty="0">
                <a:solidFill>
                  <a:schemeClr val="tx1"/>
                </a:solidFill>
              </a:rPr>
              <a:t>If so, stress-relieving exercises that focus on your auditory sense may work particularly well. </a:t>
            </a:r>
          </a:p>
          <a:p>
            <a:pPr marL="68580" indent="0">
              <a:buNone/>
            </a:pPr>
            <a:endParaRPr lang="en-US" sz="1800" dirty="0"/>
          </a:p>
        </p:txBody>
      </p:sp>
      <p:sp>
        <p:nvSpPr>
          <p:cNvPr id="4" name="Content Placeholder 18"/>
          <p:cNvSpPr>
            <a:spLocks noGrp="1"/>
          </p:cNvSpPr>
          <p:nvPr>
            <p:ph sz="quarter" idx="14"/>
          </p:nvPr>
        </p:nvSpPr>
        <p:spPr>
          <a:xfrm>
            <a:off x="4164724" y="1946519"/>
            <a:ext cx="4369676" cy="3733373"/>
          </a:xfrm>
        </p:spPr>
        <p:txBody>
          <a:bodyPr>
            <a:normAutofit fontScale="92500" lnSpcReduction="10000"/>
          </a:bodyPr>
          <a:lstStyle/>
          <a:p>
            <a:pPr>
              <a:buFont typeface="Arial" panose="020B0604020202020204" pitchFamily="34" charset="0"/>
              <a:buChar char="•"/>
              <a:defRPr/>
            </a:pPr>
            <a:r>
              <a:rPr lang="en-US" sz="1600" dirty="0">
                <a:solidFill>
                  <a:schemeClr val="tx1"/>
                </a:solidFill>
              </a:rPr>
              <a:t>Experiment with the following sounds, noting how quickly your stress levels drop as you listen:</a:t>
            </a:r>
          </a:p>
          <a:p>
            <a:pPr>
              <a:buFont typeface="Arial" panose="020B0604020202020204" pitchFamily="34" charset="0"/>
              <a:buChar char="•"/>
              <a:defRPr/>
            </a:pPr>
            <a:endParaRPr lang="en-US" sz="1600" dirty="0">
              <a:solidFill>
                <a:srgbClr val="C00000"/>
              </a:solidFill>
            </a:endParaRPr>
          </a:p>
          <a:p>
            <a:pPr>
              <a:buFont typeface="Arial" panose="020B0604020202020204" pitchFamily="34" charset="0"/>
              <a:buChar char="•"/>
              <a:defRPr/>
            </a:pPr>
            <a:r>
              <a:rPr lang="en-US" sz="1600" dirty="0">
                <a:solidFill>
                  <a:srgbClr val="C00000"/>
                </a:solidFill>
              </a:rPr>
              <a:t>Sing or hum </a:t>
            </a:r>
            <a:r>
              <a:rPr lang="en-US" sz="1600" dirty="0">
                <a:solidFill>
                  <a:schemeClr val="tx1"/>
                </a:solidFill>
              </a:rPr>
              <a:t>a favorite tune. </a:t>
            </a:r>
          </a:p>
          <a:p>
            <a:pPr>
              <a:buFont typeface="Arial" panose="020B0604020202020204" pitchFamily="34" charset="0"/>
              <a:buChar char="•"/>
              <a:defRPr/>
            </a:pPr>
            <a:r>
              <a:rPr lang="en-US" sz="1600" dirty="0">
                <a:solidFill>
                  <a:schemeClr val="tx1"/>
                </a:solidFill>
              </a:rPr>
              <a:t>Listen to </a:t>
            </a:r>
            <a:r>
              <a:rPr lang="en-US" sz="1600" dirty="0">
                <a:solidFill>
                  <a:srgbClr val="C00000"/>
                </a:solidFill>
              </a:rPr>
              <a:t>uplifting music</a:t>
            </a:r>
            <a:r>
              <a:rPr lang="en-US" sz="1600" dirty="0">
                <a:solidFill>
                  <a:srgbClr val="375B8A"/>
                </a:solidFill>
              </a:rPr>
              <a:t>.</a:t>
            </a:r>
          </a:p>
          <a:p>
            <a:pPr>
              <a:buFont typeface="Arial" panose="020B0604020202020204" pitchFamily="34" charset="0"/>
              <a:buChar char="•"/>
              <a:defRPr/>
            </a:pPr>
            <a:r>
              <a:rPr lang="en-US" sz="1600" dirty="0">
                <a:solidFill>
                  <a:schemeClr val="tx1"/>
                </a:solidFill>
              </a:rPr>
              <a:t>Tune in to the soundtrack of </a:t>
            </a:r>
            <a:r>
              <a:rPr lang="en-US" sz="1600" dirty="0">
                <a:solidFill>
                  <a:srgbClr val="C00000"/>
                </a:solidFill>
              </a:rPr>
              <a:t>nature, crashing waves,</a:t>
            </a:r>
            <a:r>
              <a:rPr lang="en-US" sz="1600" dirty="0"/>
              <a:t> </a:t>
            </a:r>
            <a:r>
              <a:rPr lang="en-US" sz="1600" dirty="0">
                <a:solidFill>
                  <a:schemeClr val="tx1"/>
                </a:solidFill>
              </a:rPr>
              <a:t>the wind rustling the trees, birds singing.</a:t>
            </a:r>
          </a:p>
          <a:p>
            <a:pPr>
              <a:buFont typeface="Arial" panose="020B0604020202020204" pitchFamily="34" charset="0"/>
              <a:buChar char="•"/>
              <a:defRPr/>
            </a:pPr>
            <a:r>
              <a:rPr lang="en-US" sz="1600" dirty="0">
                <a:solidFill>
                  <a:schemeClr val="tx1"/>
                </a:solidFill>
              </a:rPr>
              <a:t>Buy a small fountain, so you can enjoy the </a:t>
            </a:r>
            <a:r>
              <a:rPr lang="en-US" sz="1600" dirty="0">
                <a:solidFill>
                  <a:srgbClr val="C00000"/>
                </a:solidFill>
              </a:rPr>
              <a:t>soothing sound of running water </a:t>
            </a:r>
            <a:r>
              <a:rPr lang="en-US" sz="1600" dirty="0">
                <a:solidFill>
                  <a:schemeClr val="tx1"/>
                </a:solidFill>
              </a:rPr>
              <a:t>in your home or office.</a:t>
            </a:r>
          </a:p>
          <a:p>
            <a:pPr>
              <a:buFont typeface="Arial" panose="020B0604020202020204" pitchFamily="34" charset="0"/>
              <a:buChar char="•"/>
              <a:defRPr/>
            </a:pPr>
            <a:r>
              <a:rPr lang="en-US" sz="1600" dirty="0">
                <a:solidFill>
                  <a:schemeClr val="tx1"/>
                </a:solidFill>
              </a:rPr>
              <a:t>Hang</a:t>
            </a:r>
            <a:r>
              <a:rPr lang="en-US" sz="1600" dirty="0">
                <a:solidFill>
                  <a:srgbClr val="375B8A"/>
                </a:solidFill>
              </a:rPr>
              <a:t> </a:t>
            </a:r>
            <a:r>
              <a:rPr lang="en-US" sz="1600" dirty="0">
                <a:solidFill>
                  <a:srgbClr val="C00000"/>
                </a:solidFill>
              </a:rPr>
              <a:t>wind chimes </a:t>
            </a:r>
            <a:r>
              <a:rPr lang="en-US" sz="1600" dirty="0">
                <a:solidFill>
                  <a:schemeClr val="tx1"/>
                </a:solidFill>
              </a:rPr>
              <a:t>near an open window.</a:t>
            </a:r>
          </a:p>
          <a:p>
            <a:pPr>
              <a:buFont typeface="Arial" panose="020B0604020202020204" pitchFamily="34" charset="0"/>
              <a:buChar char="•"/>
              <a:defRPr/>
            </a:pPr>
            <a:r>
              <a:rPr lang="en-US" sz="1600" dirty="0">
                <a:solidFill>
                  <a:schemeClr val="tx1"/>
                </a:solidFill>
              </a:rPr>
              <a:t>Ocean waves</a:t>
            </a:r>
          </a:p>
          <a:p>
            <a:pPr marL="68580" indent="0">
              <a:buNone/>
              <a:defRPr/>
            </a:pPr>
            <a:endParaRPr lang="en-US" sz="1600" dirty="0">
              <a:hlinkClick r:id="rId4"/>
            </a:endParaRPr>
          </a:p>
        </p:txBody>
      </p:sp>
      <p:pic>
        <p:nvPicPr>
          <p:cNvPr id="5" name="Picture 18" descr="An image of a seashell to an e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808775"/>
            <a:ext cx="1828800"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Hyperlink 18">
            <a:extLst>
              <a:ext uri="{FF2B5EF4-FFF2-40B4-BE49-F238E27FC236}">
                <a16:creationId xmlns:a16="http://schemas.microsoft.com/office/drawing/2014/main" id="{347A6353-A82B-8A4F-8A6F-914A1762BC81}"/>
              </a:ext>
            </a:extLst>
          </p:cNvPr>
          <p:cNvSpPr txBox="1"/>
          <p:nvPr/>
        </p:nvSpPr>
        <p:spPr>
          <a:xfrm>
            <a:off x="1028700" y="5679892"/>
            <a:ext cx="7086600" cy="369332"/>
          </a:xfrm>
          <a:prstGeom prst="rect">
            <a:avLst/>
          </a:prstGeom>
          <a:noFill/>
        </p:spPr>
        <p:txBody>
          <a:bodyPr wrap="square" rtlCol="0">
            <a:spAutoFit/>
          </a:bodyPr>
          <a:lstStyle/>
          <a:p>
            <a:pPr algn="ctr">
              <a:defRPr/>
            </a:pPr>
            <a:r>
              <a:rPr lang="en-US" dirty="0">
                <a:hlinkClick r:id="rId4"/>
              </a:rPr>
              <a:t>Relaxing White Noise</a:t>
            </a:r>
            <a:endParaRPr lang="en-US" dirty="0"/>
          </a:p>
        </p:txBody>
      </p:sp>
      <p:pic>
        <p:nvPicPr>
          <p:cNvPr id="8" name="Recorded Sound 18" descr="Recorded Sound">
            <a:hlinkClick r:id="" action="ppaction://media"/>
            <a:extLst>
              <a:ext uri="{FF2B5EF4-FFF2-40B4-BE49-F238E27FC236}">
                <a16:creationId xmlns:a16="http://schemas.microsoft.com/office/drawing/2014/main" id="{6E39A480-C286-6842-8666-11ACA8B5AD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2966368685"/>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0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9"/>
          <p:cNvSpPr>
            <a:spLocks noGrp="1"/>
          </p:cNvSpPr>
          <p:nvPr>
            <p:ph type="title"/>
          </p:nvPr>
        </p:nvSpPr>
        <p:spPr/>
        <p:txBody>
          <a:bodyPr/>
          <a:lstStyle/>
          <a:p>
            <a:r>
              <a:rPr lang="en-US" dirty="0">
                <a:solidFill>
                  <a:srgbClr val="274469"/>
                </a:solidFill>
              </a:rPr>
              <a:t>Smell &amp; Scents </a:t>
            </a:r>
          </a:p>
        </p:txBody>
      </p:sp>
      <p:sp>
        <p:nvSpPr>
          <p:cNvPr id="3" name="Content Placeholder 19"/>
          <p:cNvSpPr>
            <a:spLocks noGrp="1"/>
          </p:cNvSpPr>
          <p:nvPr>
            <p:ph sz="quarter" idx="13"/>
          </p:nvPr>
        </p:nvSpPr>
        <p:spPr/>
        <p:txBody>
          <a:bodyPr>
            <a:normAutofit/>
          </a:bodyPr>
          <a:lstStyle/>
          <a:p>
            <a:r>
              <a:rPr lang="en-US" sz="1600" dirty="0">
                <a:solidFill>
                  <a:schemeClr val="tx1"/>
                </a:solidFill>
              </a:rPr>
              <a:t>If you tend to </a:t>
            </a:r>
            <a:r>
              <a:rPr lang="en-US" sz="1600" dirty="0">
                <a:solidFill>
                  <a:srgbClr val="C00000"/>
                </a:solidFill>
              </a:rPr>
              <a:t>zone out or freeze </a:t>
            </a:r>
            <a:r>
              <a:rPr lang="en-US" sz="1600" dirty="0">
                <a:solidFill>
                  <a:schemeClr val="tx1"/>
                </a:solidFill>
              </a:rPr>
              <a:t>when stressed, surround yourself with smells that are </a:t>
            </a:r>
            <a:r>
              <a:rPr lang="en-US" sz="1600" dirty="0">
                <a:solidFill>
                  <a:srgbClr val="C00000"/>
                </a:solidFill>
              </a:rPr>
              <a:t>energizing and invigorating. </a:t>
            </a:r>
          </a:p>
          <a:p>
            <a:endParaRPr lang="en-US" sz="1600" dirty="0">
              <a:solidFill>
                <a:srgbClr val="C00000"/>
              </a:solidFill>
            </a:endParaRPr>
          </a:p>
          <a:p>
            <a:r>
              <a:rPr lang="en-US" sz="1600" dirty="0">
                <a:solidFill>
                  <a:schemeClr val="tx1"/>
                </a:solidFill>
              </a:rPr>
              <a:t>If you tend to become </a:t>
            </a:r>
            <a:r>
              <a:rPr lang="en-US" sz="1600" dirty="0">
                <a:solidFill>
                  <a:srgbClr val="C00000"/>
                </a:solidFill>
              </a:rPr>
              <a:t>overly agitated under stress</a:t>
            </a:r>
            <a:r>
              <a:rPr lang="en-US" sz="1600" dirty="0">
                <a:solidFill>
                  <a:srgbClr val="0000FF"/>
                </a:solidFill>
              </a:rPr>
              <a:t>, </a:t>
            </a:r>
            <a:r>
              <a:rPr lang="en-US" sz="1600" dirty="0">
                <a:solidFill>
                  <a:schemeClr val="tx1"/>
                </a:solidFill>
              </a:rPr>
              <a:t>look for scents that are</a:t>
            </a:r>
            <a:r>
              <a:rPr lang="en-US" sz="1600" dirty="0">
                <a:solidFill>
                  <a:srgbClr val="0000FF"/>
                </a:solidFill>
              </a:rPr>
              <a:t> </a:t>
            </a:r>
            <a:r>
              <a:rPr lang="en-US" sz="1600" dirty="0">
                <a:solidFill>
                  <a:srgbClr val="C00000"/>
                </a:solidFill>
              </a:rPr>
              <a:t>comforting and calming.</a:t>
            </a:r>
          </a:p>
          <a:p>
            <a:endParaRPr lang="en-US" sz="1600" dirty="0"/>
          </a:p>
        </p:txBody>
      </p:sp>
      <p:sp>
        <p:nvSpPr>
          <p:cNvPr id="4" name="Content Placeholder 19"/>
          <p:cNvSpPr>
            <a:spLocks noGrp="1"/>
          </p:cNvSpPr>
          <p:nvPr>
            <p:ph sz="quarter" idx="14"/>
          </p:nvPr>
        </p:nvSpPr>
        <p:spPr>
          <a:xfrm>
            <a:off x="4645152" y="2313430"/>
            <a:ext cx="3419856" cy="3858769"/>
          </a:xfrm>
        </p:spPr>
        <p:txBody>
          <a:bodyPr>
            <a:normAutofit/>
          </a:bodyPr>
          <a:lstStyle/>
          <a:p>
            <a:pPr>
              <a:spcBef>
                <a:spcPts val="300"/>
              </a:spcBef>
              <a:spcAft>
                <a:spcPts val="300"/>
              </a:spcAft>
              <a:defRPr/>
            </a:pPr>
            <a:r>
              <a:rPr lang="en-US" sz="1600" dirty="0">
                <a:solidFill>
                  <a:schemeClr val="tx1"/>
                </a:solidFill>
              </a:rPr>
              <a:t>Light a scented candle or burn some incense.</a:t>
            </a:r>
          </a:p>
          <a:p>
            <a:pPr>
              <a:spcBef>
                <a:spcPts val="300"/>
              </a:spcBef>
              <a:spcAft>
                <a:spcPts val="300"/>
              </a:spcAft>
              <a:defRPr/>
            </a:pPr>
            <a:r>
              <a:rPr lang="en-US" sz="1600" dirty="0">
                <a:solidFill>
                  <a:schemeClr val="tx1"/>
                </a:solidFill>
              </a:rPr>
              <a:t>Lie down in sheets scented with lavender.</a:t>
            </a:r>
          </a:p>
          <a:p>
            <a:pPr>
              <a:spcBef>
                <a:spcPts val="300"/>
              </a:spcBef>
              <a:spcAft>
                <a:spcPts val="300"/>
              </a:spcAft>
              <a:defRPr/>
            </a:pPr>
            <a:r>
              <a:rPr lang="en-US" sz="1600" dirty="0">
                <a:solidFill>
                  <a:schemeClr val="tx1"/>
                </a:solidFill>
              </a:rPr>
              <a:t>Smell the roses—or another type of flower.</a:t>
            </a:r>
          </a:p>
          <a:p>
            <a:pPr>
              <a:spcBef>
                <a:spcPts val="300"/>
              </a:spcBef>
              <a:spcAft>
                <a:spcPts val="300"/>
              </a:spcAft>
              <a:defRPr/>
            </a:pPr>
            <a:r>
              <a:rPr lang="en-US" sz="1600" dirty="0">
                <a:solidFill>
                  <a:schemeClr val="tx1"/>
                </a:solidFill>
              </a:rPr>
              <a:t>Enjoy the clean, fresh air in the great outdoors.</a:t>
            </a:r>
          </a:p>
          <a:p>
            <a:pPr>
              <a:spcBef>
                <a:spcPts val="300"/>
              </a:spcBef>
              <a:spcAft>
                <a:spcPts val="300"/>
              </a:spcAft>
              <a:defRPr/>
            </a:pPr>
            <a:r>
              <a:rPr lang="en-US" sz="1600" dirty="0">
                <a:solidFill>
                  <a:schemeClr val="tx1"/>
                </a:solidFill>
              </a:rPr>
              <a:t>Spritz on your favorite perfume or cologne.</a:t>
            </a:r>
          </a:p>
          <a:p>
            <a:pPr>
              <a:defRPr/>
            </a:pPr>
            <a:r>
              <a:rPr lang="en-US" sz="1600" dirty="0">
                <a:solidFill>
                  <a:schemeClr val="tx1"/>
                </a:solidFill>
              </a:rPr>
              <a:t>Women are 2x more sensitive to smell</a:t>
            </a:r>
          </a:p>
          <a:p>
            <a:endParaRPr lang="en-US" sz="1600" dirty="0"/>
          </a:p>
        </p:txBody>
      </p:sp>
      <p:pic>
        <p:nvPicPr>
          <p:cNvPr id="1026" name="Picture 19" descr="There is an image in the upper right-hand corner of the slide of a person holding a red flower up to her nose, presumably sniffing 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685800"/>
            <a:ext cx="2054225" cy="15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Recorded Sound 19" descr="Recorded Sound">
            <a:hlinkClick r:id="" action="ppaction://media"/>
            <a:extLst>
              <a:ext uri="{FF2B5EF4-FFF2-40B4-BE49-F238E27FC236}">
                <a16:creationId xmlns:a16="http://schemas.microsoft.com/office/drawing/2014/main" id="{3EA8D622-51CA-FC41-BAAC-D8244CD611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2150627817"/>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xfrm>
            <a:off x="884370" y="990779"/>
            <a:ext cx="7024744" cy="762000"/>
          </a:xfrm>
        </p:spPr>
        <p:txBody>
          <a:bodyPr anchor="b">
            <a:normAutofit/>
          </a:bodyPr>
          <a:lstStyle/>
          <a:p>
            <a:r>
              <a:rPr lang="en-US" dirty="0">
                <a:solidFill>
                  <a:srgbClr val="274469"/>
                </a:solidFill>
              </a:rPr>
              <a:t>What is stress?</a:t>
            </a:r>
            <a:endParaRPr lang="en-US" dirty="0"/>
          </a:p>
        </p:txBody>
      </p:sp>
      <p:sp>
        <p:nvSpPr>
          <p:cNvPr id="3" name="Content Placeholder 2"/>
          <p:cNvSpPr>
            <a:spLocks noGrp="1"/>
          </p:cNvSpPr>
          <p:nvPr>
            <p:ph sz="quarter" idx="13"/>
          </p:nvPr>
        </p:nvSpPr>
        <p:spPr>
          <a:xfrm>
            <a:off x="884370" y="2286000"/>
            <a:ext cx="5287830" cy="1865489"/>
          </a:xfrm>
        </p:spPr>
        <p:txBody>
          <a:bodyPr>
            <a:normAutofit fontScale="92500" lnSpcReduction="10000"/>
          </a:bodyPr>
          <a:lstStyle/>
          <a:p>
            <a:r>
              <a:rPr lang="en-US" dirty="0">
                <a:solidFill>
                  <a:srgbClr val="274469"/>
                </a:solidFill>
              </a:rPr>
              <a:t>The body’s way of responding to demand.</a:t>
            </a:r>
          </a:p>
          <a:p>
            <a:pPr marL="68580" indent="0">
              <a:buNone/>
            </a:pPr>
            <a:endParaRPr lang="en-US" dirty="0"/>
          </a:p>
          <a:p>
            <a:r>
              <a:rPr lang="en-US" dirty="0">
                <a:solidFill>
                  <a:srgbClr val="274469"/>
                </a:solidFill>
              </a:rPr>
              <a:t>Can be good or bad experiences</a:t>
            </a:r>
          </a:p>
          <a:p>
            <a:pPr marL="68580" indent="0">
              <a:buNone/>
            </a:pPr>
            <a:r>
              <a:rPr lang="en-US" dirty="0">
                <a:solidFill>
                  <a:srgbClr val="274469"/>
                </a:solidFill>
                <a:sym typeface="Wingdings"/>
              </a:rPr>
              <a:t>			</a:t>
            </a:r>
            <a:endParaRPr lang="en-US" dirty="0">
              <a:solidFill>
                <a:srgbClr val="274469"/>
              </a:solidFill>
            </a:endParaRPr>
          </a:p>
          <a:p>
            <a:pPr marL="68580" indent="0">
              <a:buNone/>
            </a:pPr>
            <a:endParaRPr lang="en-US" sz="2800" dirty="0"/>
          </a:p>
          <a:p>
            <a:pPr marL="68580" indent="0">
              <a:buNone/>
            </a:pPr>
            <a:endParaRPr lang="en-US" sz="2800" dirty="0"/>
          </a:p>
          <a:p>
            <a:pPr marL="68580" indent="0">
              <a:buNone/>
            </a:pPr>
            <a:endParaRPr lang="en-US" i="1" dirty="0"/>
          </a:p>
          <a:p>
            <a:endParaRPr lang="en-US" i="1" dirty="0"/>
          </a:p>
          <a:p>
            <a:pPr marL="68580" indent="0">
              <a:buNone/>
            </a:pPr>
            <a:endParaRPr lang="en-US" dirty="0"/>
          </a:p>
        </p:txBody>
      </p:sp>
      <p:pic>
        <p:nvPicPr>
          <p:cNvPr id="17" name="Picture 2" descr="A black-and-white hand squeezing a yellow smiley face stress ball.">
            <a:extLst>
              <a:ext uri="{FF2B5EF4-FFF2-40B4-BE49-F238E27FC236}">
                <a16:creationId xmlns:a16="http://schemas.microsoft.com/office/drawing/2014/main" id="{C34446E6-3AE5-E447-A49D-D055DAF5A3B8}"/>
              </a:ext>
            </a:extLst>
          </p:cNvPr>
          <p:cNvPicPr>
            <a:picLocks noGrp="1" noChangeAspect="1" noChangeArrowheads="1"/>
          </p:cNvPicPr>
          <p:nvPr>
            <p:ph sz="quarter" idx="14"/>
          </p:nvPr>
        </p:nvPicPr>
        <p:blipFill>
          <a:blip r:embed="rId4">
            <a:extLst>
              <a:ext uri="{28A0092B-C50C-407E-A947-70E740481C1C}">
                <a14:useLocalDpi xmlns:a14="http://schemas.microsoft.com/office/drawing/2010/main" val="0"/>
              </a:ext>
            </a:extLst>
          </a:blip>
          <a:srcRect/>
          <a:stretch>
            <a:fillRect/>
          </a:stretch>
        </p:blipFill>
        <p:spPr bwMode="auto">
          <a:xfrm>
            <a:off x="6218422" y="1698619"/>
            <a:ext cx="2041208" cy="304025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2" descr="Recorded Sound">
            <a:hlinkClick r:id="" action="ppaction://media"/>
            <a:extLst>
              <a:ext uri="{FF2B5EF4-FFF2-40B4-BE49-F238E27FC236}">
                <a16:creationId xmlns:a16="http://schemas.microsoft.com/office/drawing/2014/main" id="{999EF8DB-2D36-6249-B8C0-E1DDD35201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3354656409"/>
      </p:ext>
    </p:extLst>
  </p:cSld>
  <p:clrMapOvr>
    <a:masterClrMapping/>
  </p:clrMapOvr>
  <mc:AlternateContent xmlns:mc="http://schemas.openxmlformats.org/markup-compatibility/2006" xmlns:p14="http://schemas.microsoft.com/office/powerpoint/2010/main">
    <mc:Choice Requires="p14">
      <p:transition spd="slow" p14:dur="2500" advClick="0" advTm="1500"/>
    </mc:Choice>
    <mc:Fallback xmlns="">
      <p:transition spd="slow" advClick="0" advTm="1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0"/>
          <p:cNvSpPr>
            <a:spLocks noGrp="1"/>
          </p:cNvSpPr>
          <p:nvPr>
            <p:ph type="title"/>
          </p:nvPr>
        </p:nvSpPr>
        <p:spPr>
          <a:xfrm>
            <a:off x="1042416" y="681989"/>
            <a:ext cx="7024744" cy="1143000"/>
          </a:xfrm>
        </p:spPr>
        <p:txBody>
          <a:bodyPr/>
          <a:lstStyle/>
          <a:p>
            <a:r>
              <a:rPr lang="en-US" dirty="0"/>
              <a:t>      </a:t>
            </a:r>
            <a:r>
              <a:rPr lang="en-US" dirty="0">
                <a:solidFill>
                  <a:srgbClr val="375B8A"/>
                </a:solidFill>
              </a:rPr>
              <a:t> </a:t>
            </a:r>
            <a:r>
              <a:rPr lang="en-US" dirty="0">
                <a:solidFill>
                  <a:srgbClr val="274469"/>
                </a:solidFill>
              </a:rPr>
              <a:t>Taste</a:t>
            </a:r>
            <a:r>
              <a:rPr lang="en-US" dirty="0">
                <a:solidFill>
                  <a:srgbClr val="375B8A"/>
                </a:solidFill>
              </a:rPr>
              <a:t>          </a:t>
            </a:r>
          </a:p>
        </p:txBody>
      </p:sp>
      <p:sp>
        <p:nvSpPr>
          <p:cNvPr id="3" name="Content Placeholder 20"/>
          <p:cNvSpPr>
            <a:spLocks noGrp="1"/>
          </p:cNvSpPr>
          <p:nvPr>
            <p:ph sz="quarter" idx="13"/>
          </p:nvPr>
        </p:nvSpPr>
        <p:spPr>
          <a:xfrm>
            <a:off x="1042416" y="2209800"/>
            <a:ext cx="3419856" cy="3493008"/>
          </a:xfrm>
        </p:spPr>
        <p:txBody>
          <a:bodyPr>
            <a:normAutofit/>
          </a:bodyPr>
          <a:lstStyle/>
          <a:p>
            <a:pPr>
              <a:spcBef>
                <a:spcPts val="300"/>
              </a:spcBef>
              <a:spcAft>
                <a:spcPts val="300"/>
              </a:spcAft>
            </a:pPr>
            <a:r>
              <a:rPr lang="en-US" sz="1600" dirty="0">
                <a:solidFill>
                  <a:schemeClr val="tx1"/>
                </a:solidFill>
              </a:rPr>
              <a:t>Slowly</a:t>
            </a:r>
            <a:r>
              <a:rPr lang="en-US" sz="1600" dirty="0">
                <a:solidFill>
                  <a:schemeClr val="bg1">
                    <a:lumMod val="50000"/>
                  </a:schemeClr>
                </a:solidFill>
              </a:rPr>
              <a:t> </a:t>
            </a:r>
            <a:r>
              <a:rPr lang="en-US" sz="1600" dirty="0">
                <a:solidFill>
                  <a:srgbClr val="C00000"/>
                </a:solidFill>
              </a:rPr>
              <a:t>savoring a favorite treat can be very relaxing</a:t>
            </a:r>
            <a:r>
              <a:rPr lang="en-US" sz="1600" dirty="0">
                <a:solidFill>
                  <a:schemeClr val="bg1">
                    <a:lumMod val="50000"/>
                  </a:schemeClr>
                </a:solidFill>
              </a:rPr>
              <a:t>, </a:t>
            </a:r>
            <a:r>
              <a:rPr lang="en-US" sz="1600" dirty="0">
                <a:solidFill>
                  <a:schemeClr val="tx1"/>
                </a:solidFill>
              </a:rPr>
              <a:t>but mindless eating will only add to your stress and your waistline. </a:t>
            </a:r>
          </a:p>
          <a:p>
            <a:endParaRPr lang="en-US" sz="1600" dirty="0">
              <a:solidFill>
                <a:schemeClr val="tx1"/>
              </a:solidFill>
            </a:endParaRPr>
          </a:p>
          <a:p>
            <a:r>
              <a:rPr lang="en-US" sz="1600" dirty="0">
                <a:solidFill>
                  <a:schemeClr val="tx1"/>
                </a:solidFill>
              </a:rPr>
              <a:t>The key is to indulge your</a:t>
            </a:r>
            <a:r>
              <a:rPr lang="en-US" sz="1600" dirty="0">
                <a:solidFill>
                  <a:schemeClr val="bg1">
                    <a:lumMod val="50000"/>
                  </a:schemeClr>
                </a:solidFill>
              </a:rPr>
              <a:t> </a:t>
            </a:r>
            <a:r>
              <a:rPr lang="en-US" sz="1600" dirty="0">
                <a:solidFill>
                  <a:srgbClr val="C00000"/>
                </a:solidFill>
              </a:rPr>
              <a:t>sense of taste mindfully </a:t>
            </a:r>
            <a:r>
              <a:rPr lang="en-US" sz="1600" dirty="0">
                <a:solidFill>
                  <a:schemeClr val="tx1"/>
                </a:solidFill>
              </a:rPr>
              <a:t>and in moderation. Eat slowly, focusing on the feel of the food in your mouth and the taste on your tongue:</a:t>
            </a:r>
          </a:p>
          <a:p>
            <a:endParaRPr lang="en-US" sz="1600" dirty="0"/>
          </a:p>
        </p:txBody>
      </p:sp>
      <p:sp>
        <p:nvSpPr>
          <p:cNvPr id="4" name="Content Placeholder 20"/>
          <p:cNvSpPr>
            <a:spLocks noGrp="1"/>
          </p:cNvSpPr>
          <p:nvPr>
            <p:ph sz="quarter" idx="14"/>
          </p:nvPr>
        </p:nvSpPr>
        <p:spPr>
          <a:xfrm>
            <a:off x="4645152" y="2313431"/>
            <a:ext cx="3736848" cy="3493008"/>
          </a:xfrm>
        </p:spPr>
        <p:txBody>
          <a:bodyPr>
            <a:normAutofit lnSpcReduction="10000"/>
          </a:bodyPr>
          <a:lstStyle/>
          <a:p>
            <a:pPr>
              <a:spcBef>
                <a:spcPts val="300"/>
              </a:spcBef>
              <a:spcAft>
                <a:spcPts val="300"/>
              </a:spcAft>
              <a:defRPr/>
            </a:pPr>
            <a:r>
              <a:rPr lang="en-US" sz="1600" dirty="0">
                <a:solidFill>
                  <a:srgbClr val="274469"/>
                </a:solidFill>
              </a:rPr>
              <a:t>Chew a piece of sugarless gum.</a:t>
            </a:r>
            <a:br>
              <a:rPr lang="en-US" sz="1600" dirty="0">
                <a:solidFill>
                  <a:srgbClr val="274469"/>
                </a:solidFill>
              </a:rPr>
            </a:br>
            <a:endParaRPr lang="en-US" sz="1600" dirty="0">
              <a:solidFill>
                <a:srgbClr val="274469"/>
              </a:solidFill>
            </a:endParaRPr>
          </a:p>
          <a:p>
            <a:pPr>
              <a:spcBef>
                <a:spcPts val="300"/>
              </a:spcBef>
              <a:spcAft>
                <a:spcPts val="300"/>
              </a:spcAft>
              <a:defRPr/>
            </a:pPr>
            <a:r>
              <a:rPr lang="en-US" sz="1600" dirty="0">
                <a:solidFill>
                  <a:srgbClr val="274469"/>
                </a:solidFill>
              </a:rPr>
              <a:t>Indulge in a small piece of dark chocolate.</a:t>
            </a:r>
            <a:br>
              <a:rPr lang="en-US" sz="1600" dirty="0">
                <a:solidFill>
                  <a:srgbClr val="274469"/>
                </a:solidFill>
              </a:rPr>
            </a:br>
            <a:endParaRPr lang="en-US" sz="1600" dirty="0">
              <a:solidFill>
                <a:srgbClr val="274469"/>
              </a:solidFill>
            </a:endParaRPr>
          </a:p>
          <a:p>
            <a:pPr>
              <a:spcBef>
                <a:spcPts val="300"/>
              </a:spcBef>
              <a:spcAft>
                <a:spcPts val="300"/>
              </a:spcAft>
              <a:defRPr/>
            </a:pPr>
            <a:r>
              <a:rPr lang="en-US" sz="1600" dirty="0">
                <a:solidFill>
                  <a:srgbClr val="274469"/>
                </a:solidFill>
              </a:rPr>
              <a:t>Sip a steaming cup of coffee or tea or a refreshing cold drink.</a:t>
            </a:r>
            <a:br>
              <a:rPr lang="en-US" sz="1600" dirty="0">
                <a:solidFill>
                  <a:srgbClr val="274469"/>
                </a:solidFill>
              </a:rPr>
            </a:br>
            <a:endParaRPr lang="en-US" sz="1600" dirty="0">
              <a:solidFill>
                <a:srgbClr val="274469"/>
              </a:solidFill>
            </a:endParaRPr>
          </a:p>
          <a:p>
            <a:pPr>
              <a:spcBef>
                <a:spcPts val="300"/>
              </a:spcBef>
              <a:spcAft>
                <a:spcPts val="300"/>
              </a:spcAft>
              <a:defRPr/>
            </a:pPr>
            <a:r>
              <a:rPr lang="en-US" sz="1600" dirty="0">
                <a:solidFill>
                  <a:srgbClr val="274469"/>
                </a:solidFill>
              </a:rPr>
              <a:t>Eat a perfectly ripe piece of fruit.</a:t>
            </a:r>
            <a:br>
              <a:rPr lang="en-US" sz="1600" dirty="0">
                <a:solidFill>
                  <a:srgbClr val="274469"/>
                </a:solidFill>
              </a:rPr>
            </a:br>
            <a:endParaRPr lang="en-US" sz="1600" dirty="0">
              <a:solidFill>
                <a:srgbClr val="274469"/>
              </a:solidFill>
            </a:endParaRPr>
          </a:p>
          <a:p>
            <a:pPr>
              <a:spcBef>
                <a:spcPts val="300"/>
              </a:spcBef>
              <a:spcAft>
                <a:spcPts val="300"/>
              </a:spcAft>
              <a:defRPr/>
            </a:pPr>
            <a:r>
              <a:rPr lang="en-US" sz="1600" dirty="0">
                <a:solidFill>
                  <a:srgbClr val="274469"/>
                </a:solidFill>
              </a:rPr>
              <a:t>Enjoy a healthy, crunchy snack (celery, carrots, or trail mix).</a:t>
            </a:r>
          </a:p>
        </p:txBody>
      </p:sp>
      <p:pic>
        <p:nvPicPr>
          <p:cNvPr id="2050" name="Picture 20" descr="This is an image of a young lady smiling with a piece of fruit in front of her. The cantaloupe has several bites as there are teeth marks in the flesh of the fru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533401"/>
            <a:ext cx="2355850" cy="135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Recorded Sound 20" descr="Recorded Sound">
            <a:hlinkClick r:id="" action="ppaction://media"/>
            <a:extLst>
              <a:ext uri="{FF2B5EF4-FFF2-40B4-BE49-F238E27FC236}">
                <a16:creationId xmlns:a16="http://schemas.microsoft.com/office/drawing/2014/main" id="{6A7A459C-4175-D747-9CC8-A7728912BB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3834899271"/>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1"/>
          <p:cNvSpPr>
            <a:spLocks noGrp="1"/>
          </p:cNvSpPr>
          <p:nvPr>
            <p:ph type="title"/>
          </p:nvPr>
        </p:nvSpPr>
        <p:spPr>
          <a:xfrm>
            <a:off x="1042892" y="838200"/>
            <a:ext cx="7024744" cy="730678"/>
          </a:xfrm>
        </p:spPr>
        <p:txBody>
          <a:bodyPr>
            <a:normAutofit/>
          </a:bodyPr>
          <a:lstStyle/>
          <a:p>
            <a:r>
              <a:rPr lang="en-US" sz="3200" dirty="0">
                <a:solidFill>
                  <a:srgbClr val="375B8A"/>
                </a:solidFill>
              </a:rPr>
              <a:t>     </a:t>
            </a:r>
            <a:r>
              <a:rPr lang="en-US" sz="3200" dirty="0">
                <a:solidFill>
                  <a:srgbClr val="274469"/>
                </a:solidFill>
              </a:rPr>
              <a:t>Movement</a:t>
            </a:r>
            <a:r>
              <a:rPr lang="en-US" sz="3200" dirty="0">
                <a:solidFill>
                  <a:srgbClr val="375B8A"/>
                </a:solidFill>
              </a:rPr>
              <a:t>        </a:t>
            </a:r>
          </a:p>
        </p:txBody>
      </p:sp>
      <p:sp>
        <p:nvSpPr>
          <p:cNvPr id="3" name="Content Placeholder 21"/>
          <p:cNvSpPr>
            <a:spLocks noGrp="1"/>
          </p:cNvSpPr>
          <p:nvPr>
            <p:ph sz="quarter" idx="13"/>
          </p:nvPr>
        </p:nvSpPr>
        <p:spPr>
          <a:xfrm>
            <a:off x="1042892" y="1900689"/>
            <a:ext cx="3419856" cy="3493008"/>
          </a:xfrm>
        </p:spPr>
        <p:txBody>
          <a:bodyPr>
            <a:normAutofit/>
          </a:bodyPr>
          <a:lstStyle/>
          <a:p>
            <a:pPr marL="297180" lvl="1">
              <a:spcBef>
                <a:spcPts val="200"/>
              </a:spcBef>
              <a:spcAft>
                <a:spcPts val="200"/>
              </a:spcAft>
            </a:pPr>
            <a:r>
              <a:rPr lang="en-US" sz="1800" dirty="0">
                <a:solidFill>
                  <a:srgbClr val="274469"/>
                </a:solidFill>
              </a:rPr>
              <a:t>If you </a:t>
            </a:r>
            <a:r>
              <a:rPr lang="en-US" sz="1800" dirty="0">
                <a:solidFill>
                  <a:srgbClr val="C00000"/>
                </a:solidFill>
              </a:rPr>
              <a:t>tend to shut down </a:t>
            </a:r>
            <a:r>
              <a:rPr lang="en-US" sz="1800" dirty="0">
                <a:solidFill>
                  <a:srgbClr val="274469"/>
                </a:solidFill>
              </a:rPr>
              <a:t>when you’re under stress, stress-relieving</a:t>
            </a:r>
            <a:r>
              <a:rPr lang="en-US" sz="1800" dirty="0">
                <a:solidFill>
                  <a:schemeClr val="tx1"/>
                </a:solidFill>
              </a:rPr>
              <a:t> </a:t>
            </a:r>
            <a:r>
              <a:rPr lang="en-US" sz="1800" dirty="0">
                <a:solidFill>
                  <a:srgbClr val="C00000"/>
                </a:solidFill>
              </a:rPr>
              <a:t>activities that get you moving</a:t>
            </a:r>
            <a:r>
              <a:rPr lang="en-US" sz="1800" b="1" dirty="0">
                <a:solidFill>
                  <a:schemeClr val="tx1"/>
                </a:solidFill>
              </a:rPr>
              <a:t> </a:t>
            </a:r>
            <a:r>
              <a:rPr lang="en-US" sz="1800" dirty="0">
                <a:solidFill>
                  <a:srgbClr val="274469"/>
                </a:solidFill>
              </a:rPr>
              <a:t>may be particularly helpful.</a:t>
            </a:r>
          </a:p>
          <a:p>
            <a:pPr marL="297180" lvl="1">
              <a:spcBef>
                <a:spcPts val="200"/>
              </a:spcBef>
              <a:spcAft>
                <a:spcPts val="200"/>
              </a:spcAft>
            </a:pPr>
            <a:endParaRPr lang="en-US" sz="1800" dirty="0">
              <a:solidFill>
                <a:schemeClr val="tx1"/>
              </a:solidFill>
            </a:endParaRPr>
          </a:p>
          <a:p>
            <a:endParaRPr lang="en-US" sz="1600" dirty="0"/>
          </a:p>
        </p:txBody>
      </p:sp>
      <p:sp>
        <p:nvSpPr>
          <p:cNvPr id="4" name="Content Placeholder 21.1"/>
          <p:cNvSpPr>
            <a:spLocks noGrp="1"/>
          </p:cNvSpPr>
          <p:nvPr>
            <p:ph sz="quarter" idx="14"/>
          </p:nvPr>
        </p:nvSpPr>
        <p:spPr>
          <a:xfrm>
            <a:off x="4624132" y="1568878"/>
            <a:ext cx="3419856" cy="4146121"/>
          </a:xfrm>
        </p:spPr>
        <p:txBody>
          <a:bodyPr>
            <a:normAutofit lnSpcReduction="10000"/>
          </a:bodyPr>
          <a:lstStyle/>
          <a:p>
            <a:pPr marL="68580" indent="0">
              <a:buNone/>
              <a:defRPr/>
            </a:pPr>
            <a:r>
              <a:rPr lang="en-US" sz="1800" dirty="0">
                <a:solidFill>
                  <a:srgbClr val="274469"/>
                </a:solidFill>
              </a:rPr>
              <a:t>Anything that engages the muscles or gets you up and active can work. Here are a few suggestions:</a:t>
            </a:r>
          </a:p>
          <a:p>
            <a:pPr marL="68580" indent="0">
              <a:buNone/>
              <a:defRPr/>
            </a:pPr>
            <a:endParaRPr lang="en-US" sz="1800" dirty="0">
              <a:solidFill>
                <a:srgbClr val="274469"/>
              </a:solidFill>
            </a:endParaRPr>
          </a:p>
          <a:p>
            <a:pPr>
              <a:spcBef>
                <a:spcPts val="300"/>
              </a:spcBef>
              <a:spcAft>
                <a:spcPts val="300"/>
              </a:spcAft>
              <a:defRPr/>
            </a:pPr>
            <a:r>
              <a:rPr lang="en-US" sz="1700" dirty="0">
                <a:solidFill>
                  <a:srgbClr val="C00000"/>
                </a:solidFill>
              </a:rPr>
              <a:t>Run</a:t>
            </a:r>
            <a:r>
              <a:rPr lang="en-US" sz="1700" dirty="0">
                <a:solidFill>
                  <a:schemeClr val="tx1"/>
                </a:solidFill>
              </a:rPr>
              <a:t> </a:t>
            </a:r>
            <a:r>
              <a:rPr lang="en-US" sz="1700" dirty="0">
                <a:solidFill>
                  <a:srgbClr val="274469"/>
                </a:solidFill>
              </a:rPr>
              <a:t>in place or </a:t>
            </a:r>
            <a:r>
              <a:rPr lang="en-US" sz="1700" dirty="0">
                <a:solidFill>
                  <a:srgbClr val="C00000"/>
                </a:solidFill>
              </a:rPr>
              <a:t>jump</a:t>
            </a:r>
            <a:r>
              <a:rPr lang="en-US" sz="1700" dirty="0">
                <a:solidFill>
                  <a:schemeClr val="tx1"/>
                </a:solidFill>
              </a:rPr>
              <a:t> </a:t>
            </a:r>
            <a:r>
              <a:rPr lang="en-US" sz="1700" dirty="0">
                <a:solidFill>
                  <a:srgbClr val="274469"/>
                </a:solidFill>
              </a:rPr>
              <a:t>up and down.</a:t>
            </a:r>
          </a:p>
          <a:p>
            <a:pPr>
              <a:spcBef>
                <a:spcPts val="300"/>
              </a:spcBef>
              <a:spcAft>
                <a:spcPts val="300"/>
              </a:spcAft>
              <a:defRPr/>
            </a:pPr>
            <a:r>
              <a:rPr lang="en-US" sz="1700" dirty="0">
                <a:solidFill>
                  <a:srgbClr val="C00000"/>
                </a:solidFill>
              </a:rPr>
              <a:t>Dance</a:t>
            </a:r>
            <a:r>
              <a:rPr lang="en-US" sz="1700" dirty="0">
                <a:solidFill>
                  <a:schemeClr val="tx1"/>
                </a:solidFill>
              </a:rPr>
              <a:t> </a:t>
            </a:r>
            <a:r>
              <a:rPr lang="en-US" sz="1700" dirty="0">
                <a:solidFill>
                  <a:srgbClr val="274469"/>
                </a:solidFill>
              </a:rPr>
              <a:t>around.</a:t>
            </a:r>
          </a:p>
          <a:p>
            <a:pPr>
              <a:spcBef>
                <a:spcPts val="300"/>
              </a:spcBef>
              <a:spcAft>
                <a:spcPts val="300"/>
              </a:spcAft>
              <a:defRPr/>
            </a:pPr>
            <a:r>
              <a:rPr lang="en-US" sz="1700" dirty="0">
                <a:solidFill>
                  <a:srgbClr val="C00000"/>
                </a:solidFill>
              </a:rPr>
              <a:t>Stretch</a:t>
            </a:r>
            <a:r>
              <a:rPr lang="en-US" sz="1700" dirty="0">
                <a:solidFill>
                  <a:schemeClr val="tx1"/>
                </a:solidFill>
              </a:rPr>
              <a:t> </a:t>
            </a:r>
            <a:r>
              <a:rPr lang="en-US" sz="1700" dirty="0">
                <a:solidFill>
                  <a:srgbClr val="274469"/>
                </a:solidFill>
              </a:rPr>
              <a:t>or</a:t>
            </a:r>
            <a:r>
              <a:rPr lang="en-US" sz="1700" dirty="0">
                <a:solidFill>
                  <a:schemeClr val="tx1"/>
                </a:solidFill>
              </a:rPr>
              <a:t> </a:t>
            </a:r>
            <a:r>
              <a:rPr lang="en-US" sz="1700" dirty="0">
                <a:solidFill>
                  <a:srgbClr val="C00000"/>
                </a:solidFill>
              </a:rPr>
              <a:t>roll</a:t>
            </a:r>
            <a:r>
              <a:rPr lang="en-US" sz="1700" dirty="0">
                <a:solidFill>
                  <a:schemeClr val="tx1"/>
                </a:solidFill>
              </a:rPr>
              <a:t> </a:t>
            </a:r>
            <a:r>
              <a:rPr lang="en-US" sz="1700" dirty="0">
                <a:solidFill>
                  <a:srgbClr val="274469"/>
                </a:solidFill>
              </a:rPr>
              <a:t>your head in circles.</a:t>
            </a:r>
          </a:p>
          <a:p>
            <a:pPr>
              <a:spcBef>
                <a:spcPts val="300"/>
              </a:spcBef>
              <a:spcAft>
                <a:spcPts val="300"/>
              </a:spcAft>
              <a:defRPr/>
            </a:pPr>
            <a:r>
              <a:rPr lang="en-US" sz="1700" dirty="0">
                <a:solidFill>
                  <a:srgbClr val="274469"/>
                </a:solidFill>
              </a:rPr>
              <a:t>Go for a short </a:t>
            </a:r>
            <a:r>
              <a:rPr lang="en-US" sz="1700" dirty="0">
                <a:solidFill>
                  <a:srgbClr val="C00000"/>
                </a:solidFill>
              </a:rPr>
              <a:t>walk</a:t>
            </a:r>
            <a:r>
              <a:rPr lang="en-US" sz="1700" dirty="0">
                <a:solidFill>
                  <a:schemeClr val="tx1"/>
                </a:solidFill>
              </a:rPr>
              <a:t> </a:t>
            </a:r>
            <a:r>
              <a:rPr lang="en-US" sz="1700" dirty="0">
                <a:solidFill>
                  <a:srgbClr val="274469"/>
                </a:solidFill>
              </a:rPr>
              <a:t>or</a:t>
            </a:r>
            <a:r>
              <a:rPr lang="en-US" sz="1700" dirty="0">
                <a:solidFill>
                  <a:schemeClr val="tx1"/>
                </a:solidFill>
              </a:rPr>
              <a:t> </a:t>
            </a:r>
            <a:r>
              <a:rPr lang="en-US" sz="1700" dirty="0">
                <a:solidFill>
                  <a:srgbClr val="C00000"/>
                </a:solidFill>
              </a:rPr>
              <a:t>exercise.</a:t>
            </a:r>
          </a:p>
          <a:p>
            <a:pPr>
              <a:spcBef>
                <a:spcPts val="300"/>
              </a:spcBef>
              <a:spcAft>
                <a:spcPts val="300"/>
              </a:spcAft>
              <a:defRPr/>
            </a:pPr>
            <a:r>
              <a:rPr lang="en-US" sz="1700" dirty="0">
                <a:solidFill>
                  <a:srgbClr val="C00000"/>
                </a:solidFill>
              </a:rPr>
              <a:t>Squeeze</a:t>
            </a:r>
            <a:r>
              <a:rPr lang="en-US" sz="1700" dirty="0">
                <a:solidFill>
                  <a:schemeClr val="tx1"/>
                </a:solidFill>
              </a:rPr>
              <a:t> </a:t>
            </a:r>
            <a:r>
              <a:rPr lang="en-US" sz="1700" dirty="0">
                <a:solidFill>
                  <a:srgbClr val="274469"/>
                </a:solidFill>
              </a:rPr>
              <a:t>a rubbery stress ball.</a:t>
            </a:r>
          </a:p>
          <a:p>
            <a:pPr marL="68580" indent="0">
              <a:buNone/>
            </a:pPr>
            <a:endParaRPr lang="en-US" sz="1600" dirty="0"/>
          </a:p>
        </p:txBody>
      </p:sp>
      <p:pic>
        <p:nvPicPr>
          <p:cNvPr id="3074" name="Picture 21" descr="There is an image in the lower left-hand corner which is an hand squeezing a soft object that looks like a soccer ball. You can tell the hand is applying pressure because the fingers are leaving a slight indentation indicating the pressure is being appli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733800"/>
            <a:ext cx="2880700" cy="164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Recorded Sound 21" descr="Recorded Sound">
            <a:hlinkClick r:id="" action="ppaction://media"/>
            <a:extLst>
              <a:ext uri="{FF2B5EF4-FFF2-40B4-BE49-F238E27FC236}">
                <a16:creationId xmlns:a16="http://schemas.microsoft.com/office/drawing/2014/main" id="{BF1569D0-DB76-A545-9A4B-0150BC758B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1256312095"/>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2"/>
          <p:cNvSpPr>
            <a:spLocks noGrp="1"/>
          </p:cNvSpPr>
          <p:nvPr>
            <p:ph type="title"/>
          </p:nvPr>
        </p:nvSpPr>
        <p:spPr>
          <a:xfrm>
            <a:off x="1059628" y="914400"/>
            <a:ext cx="7024744" cy="730678"/>
          </a:xfrm>
        </p:spPr>
        <p:txBody>
          <a:bodyPr>
            <a:normAutofit/>
          </a:bodyPr>
          <a:lstStyle/>
          <a:p>
            <a:pPr algn="ctr"/>
            <a:r>
              <a:rPr lang="en-US" sz="3200" dirty="0">
                <a:solidFill>
                  <a:srgbClr val="375B8A"/>
                </a:solidFill>
              </a:rPr>
              <a:t>     </a:t>
            </a:r>
            <a:r>
              <a:rPr lang="en-US" dirty="0">
                <a:solidFill>
                  <a:srgbClr val="274469"/>
                </a:solidFill>
              </a:rPr>
              <a:t>Time Management </a:t>
            </a:r>
            <a:r>
              <a:rPr lang="en-US" dirty="0">
                <a:sym typeface="Wingdings 2"/>
              </a:rPr>
              <a:t></a:t>
            </a:r>
            <a:r>
              <a:rPr lang="en-US" dirty="0">
                <a:solidFill>
                  <a:srgbClr val="375B8A"/>
                </a:solidFill>
              </a:rPr>
              <a:t>     </a:t>
            </a:r>
          </a:p>
        </p:txBody>
      </p:sp>
      <p:sp>
        <p:nvSpPr>
          <p:cNvPr id="3" name="Content Placeholder 22"/>
          <p:cNvSpPr>
            <a:spLocks noGrp="1"/>
          </p:cNvSpPr>
          <p:nvPr>
            <p:ph sz="quarter" idx="13"/>
          </p:nvPr>
        </p:nvSpPr>
        <p:spPr>
          <a:xfrm>
            <a:off x="1042892" y="1900688"/>
            <a:ext cx="6348508" cy="3738111"/>
          </a:xfrm>
        </p:spPr>
        <p:txBody>
          <a:bodyPr>
            <a:normAutofit fontScale="92500" lnSpcReduction="20000"/>
          </a:bodyPr>
          <a:lstStyle/>
          <a:p>
            <a:pPr marL="297180" lvl="1">
              <a:spcBef>
                <a:spcPts val="200"/>
              </a:spcBef>
              <a:spcAft>
                <a:spcPts val="200"/>
              </a:spcAft>
            </a:pPr>
            <a:r>
              <a:rPr lang="en-US" sz="2400" dirty="0">
                <a:solidFill>
                  <a:srgbClr val="274469"/>
                </a:solidFill>
              </a:rPr>
              <a:t>Enhances sense of control </a:t>
            </a:r>
            <a:r>
              <a:rPr lang="en-US" sz="3800" dirty="0">
                <a:solidFill>
                  <a:srgbClr val="274469"/>
                </a:solidFill>
                <a:sym typeface="Wingdings"/>
              </a:rPr>
              <a:t></a:t>
            </a:r>
            <a:endParaRPr lang="en-US" sz="3800" dirty="0">
              <a:solidFill>
                <a:srgbClr val="274469"/>
              </a:solidFill>
            </a:endParaRPr>
          </a:p>
          <a:p>
            <a:pPr marL="22860" lvl="1" indent="0">
              <a:spcBef>
                <a:spcPts val="200"/>
              </a:spcBef>
              <a:spcAft>
                <a:spcPts val="200"/>
              </a:spcAft>
              <a:buNone/>
            </a:pPr>
            <a:endParaRPr lang="en-US" sz="1800" dirty="0">
              <a:solidFill>
                <a:srgbClr val="274469"/>
              </a:solidFill>
            </a:endParaRPr>
          </a:p>
          <a:p>
            <a:pPr marL="297180" lvl="1">
              <a:spcBef>
                <a:spcPts val="200"/>
              </a:spcBef>
              <a:spcAft>
                <a:spcPts val="200"/>
              </a:spcAft>
            </a:pPr>
            <a:r>
              <a:rPr lang="en-US" sz="2400" dirty="0">
                <a:solidFill>
                  <a:srgbClr val="274469"/>
                </a:solidFill>
              </a:rPr>
              <a:t>Buying a planner for daily schedule </a:t>
            </a:r>
            <a:r>
              <a:rPr lang="en-US" sz="3800" dirty="0">
                <a:solidFill>
                  <a:srgbClr val="274469"/>
                </a:solidFill>
                <a:sym typeface="Wingdings"/>
              </a:rPr>
              <a:t></a:t>
            </a:r>
            <a:endParaRPr lang="en-US" sz="3800" dirty="0">
              <a:solidFill>
                <a:srgbClr val="274469"/>
              </a:solidFill>
            </a:endParaRPr>
          </a:p>
          <a:p>
            <a:pPr marL="22860" lvl="1" indent="0">
              <a:spcBef>
                <a:spcPts val="200"/>
              </a:spcBef>
              <a:spcAft>
                <a:spcPts val="200"/>
              </a:spcAft>
              <a:buNone/>
            </a:pPr>
            <a:endParaRPr lang="en-US" sz="2400" dirty="0">
              <a:solidFill>
                <a:srgbClr val="274469"/>
              </a:solidFill>
            </a:endParaRPr>
          </a:p>
          <a:p>
            <a:pPr marL="297180" lvl="1">
              <a:spcBef>
                <a:spcPts val="200"/>
              </a:spcBef>
              <a:spcAft>
                <a:spcPts val="200"/>
              </a:spcAft>
            </a:pPr>
            <a:r>
              <a:rPr lang="en-US" sz="2400" dirty="0">
                <a:solidFill>
                  <a:srgbClr val="274469"/>
                </a:solidFill>
              </a:rPr>
              <a:t>Making a to-do-list </a:t>
            </a:r>
            <a:r>
              <a:rPr lang="en-US" sz="3500" dirty="0">
                <a:solidFill>
                  <a:srgbClr val="274469"/>
                </a:solidFill>
                <a:sym typeface="Wingdings"/>
              </a:rPr>
              <a:t></a:t>
            </a:r>
            <a:endParaRPr lang="en-US" sz="3500" dirty="0">
              <a:solidFill>
                <a:srgbClr val="274469"/>
              </a:solidFill>
            </a:endParaRPr>
          </a:p>
          <a:p>
            <a:pPr marL="22860" lvl="1" indent="0">
              <a:spcBef>
                <a:spcPts val="200"/>
              </a:spcBef>
              <a:spcAft>
                <a:spcPts val="200"/>
              </a:spcAft>
              <a:buNone/>
            </a:pPr>
            <a:endParaRPr lang="en-US" sz="2400" dirty="0">
              <a:solidFill>
                <a:srgbClr val="274469"/>
              </a:solidFill>
            </a:endParaRPr>
          </a:p>
          <a:p>
            <a:pPr marL="297180" lvl="1">
              <a:spcBef>
                <a:spcPts val="200"/>
              </a:spcBef>
              <a:spcAft>
                <a:spcPts val="200"/>
              </a:spcAft>
            </a:pPr>
            <a:r>
              <a:rPr lang="en-US" sz="2400" dirty="0">
                <a:solidFill>
                  <a:srgbClr val="274469"/>
                </a:solidFill>
              </a:rPr>
              <a:t>Setting priorities </a:t>
            </a:r>
            <a:r>
              <a:rPr lang="en-US" sz="3800" dirty="0">
                <a:solidFill>
                  <a:srgbClr val="274469"/>
                </a:solidFill>
                <a:sym typeface="Wingdings"/>
              </a:rPr>
              <a:t></a:t>
            </a:r>
          </a:p>
          <a:p>
            <a:pPr marL="22860" lvl="1" indent="0">
              <a:spcBef>
                <a:spcPts val="200"/>
              </a:spcBef>
              <a:spcAft>
                <a:spcPts val="200"/>
              </a:spcAft>
              <a:buNone/>
            </a:pPr>
            <a:endParaRPr lang="en-US" sz="2400" dirty="0">
              <a:solidFill>
                <a:srgbClr val="274469"/>
              </a:solidFill>
            </a:endParaRPr>
          </a:p>
          <a:p>
            <a:pPr marL="297180" lvl="1">
              <a:spcBef>
                <a:spcPts val="200"/>
              </a:spcBef>
              <a:spcAft>
                <a:spcPts val="200"/>
              </a:spcAft>
            </a:pPr>
            <a:r>
              <a:rPr lang="en-US" sz="2400" dirty="0">
                <a:solidFill>
                  <a:srgbClr val="274469"/>
                </a:solidFill>
              </a:rPr>
              <a:t>Use sticky notes </a:t>
            </a:r>
          </a:p>
          <a:p>
            <a:endParaRPr lang="en-US" sz="1600" dirty="0"/>
          </a:p>
        </p:txBody>
      </p:sp>
      <p:pic>
        <p:nvPicPr>
          <p:cNvPr id="6" name="Graphic 22" descr="Icon of a paper.">
            <a:extLst>
              <a:ext uri="{FF2B5EF4-FFF2-40B4-BE49-F238E27FC236}">
                <a16:creationId xmlns:a16="http://schemas.microsoft.com/office/drawing/2014/main" id="{D6CDAB0E-FA2E-B242-A6F9-F773B4C05BF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81400" y="4953000"/>
            <a:ext cx="457200" cy="457200"/>
          </a:xfrm>
          <a:prstGeom prst="rect">
            <a:avLst/>
          </a:prstGeom>
        </p:spPr>
      </p:pic>
      <p:pic>
        <p:nvPicPr>
          <p:cNvPr id="5" name="Recorded Sound 22" descr="Recorded Sound">
            <a:hlinkClick r:id="" action="ppaction://media"/>
            <a:extLst>
              <a:ext uri="{FF2B5EF4-FFF2-40B4-BE49-F238E27FC236}">
                <a16:creationId xmlns:a16="http://schemas.microsoft.com/office/drawing/2014/main" id="{3517719C-573B-434D-BFED-BF0D241B58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2266809929"/>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3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3"/>
          <p:cNvSpPr>
            <a:spLocks noGrp="1"/>
          </p:cNvSpPr>
          <p:nvPr>
            <p:ph type="title"/>
          </p:nvPr>
        </p:nvSpPr>
        <p:spPr>
          <a:xfrm>
            <a:off x="1042416" y="736092"/>
            <a:ext cx="7024744" cy="1143000"/>
          </a:xfrm>
        </p:spPr>
        <p:txBody>
          <a:bodyPr anchor="b">
            <a:normAutofit/>
          </a:bodyPr>
          <a:lstStyle/>
          <a:p>
            <a:r>
              <a:rPr lang="en-US" dirty="0"/>
              <a:t>     </a:t>
            </a:r>
            <a:r>
              <a:rPr lang="en-US" dirty="0">
                <a:solidFill>
                  <a:srgbClr val="274469"/>
                </a:solidFill>
              </a:rPr>
              <a:t>Yoga</a:t>
            </a:r>
          </a:p>
        </p:txBody>
      </p:sp>
      <p:sp>
        <p:nvSpPr>
          <p:cNvPr id="3" name="Content Placeholder 23"/>
          <p:cNvSpPr>
            <a:spLocks noGrp="1"/>
          </p:cNvSpPr>
          <p:nvPr>
            <p:ph sz="quarter" idx="13"/>
          </p:nvPr>
        </p:nvSpPr>
        <p:spPr>
          <a:xfrm>
            <a:off x="1042416" y="2313432"/>
            <a:ext cx="3419856" cy="3493008"/>
          </a:xfrm>
        </p:spPr>
        <p:txBody>
          <a:bodyPr>
            <a:normAutofit/>
          </a:bodyPr>
          <a:lstStyle/>
          <a:p>
            <a:pPr marL="297180" lvl="1">
              <a:spcBef>
                <a:spcPts val="200"/>
              </a:spcBef>
              <a:spcAft>
                <a:spcPts val="200"/>
              </a:spcAft>
            </a:pPr>
            <a:r>
              <a:rPr lang="en-US" sz="2400" dirty="0">
                <a:solidFill>
                  <a:srgbClr val="274469"/>
                </a:solidFill>
              </a:rPr>
              <a:t>Decreases stress and tension</a:t>
            </a:r>
          </a:p>
          <a:p>
            <a:pPr marL="22860" lvl="1" indent="0">
              <a:spcBef>
                <a:spcPts val="200"/>
              </a:spcBef>
              <a:spcAft>
                <a:spcPts val="200"/>
              </a:spcAft>
              <a:buNone/>
            </a:pPr>
            <a:endParaRPr lang="en-US" sz="2400" dirty="0">
              <a:solidFill>
                <a:srgbClr val="375B8A"/>
              </a:solidFill>
            </a:endParaRPr>
          </a:p>
          <a:p>
            <a:pPr marL="297180" lvl="1">
              <a:spcBef>
                <a:spcPts val="200"/>
              </a:spcBef>
              <a:spcAft>
                <a:spcPts val="200"/>
              </a:spcAft>
            </a:pPr>
            <a:r>
              <a:rPr lang="en-US" sz="2400" dirty="0">
                <a:solidFill>
                  <a:srgbClr val="274469"/>
                </a:solidFill>
              </a:rPr>
              <a:t>Lowers blood pressure</a:t>
            </a:r>
          </a:p>
          <a:p>
            <a:pPr marL="22860" lvl="1" indent="0">
              <a:spcBef>
                <a:spcPts val="200"/>
              </a:spcBef>
              <a:spcAft>
                <a:spcPts val="200"/>
              </a:spcAft>
              <a:buNone/>
            </a:pPr>
            <a:endParaRPr lang="en-US" sz="2400" dirty="0">
              <a:solidFill>
                <a:srgbClr val="375B8A"/>
              </a:solidFill>
            </a:endParaRPr>
          </a:p>
          <a:p>
            <a:pPr marL="297180" lvl="1">
              <a:spcBef>
                <a:spcPts val="200"/>
              </a:spcBef>
              <a:spcAft>
                <a:spcPts val="200"/>
              </a:spcAft>
            </a:pPr>
            <a:r>
              <a:rPr lang="en-US" sz="2400" dirty="0">
                <a:solidFill>
                  <a:srgbClr val="274469"/>
                </a:solidFill>
              </a:rPr>
              <a:t>Emphasis on mind, body and spirit</a:t>
            </a:r>
          </a:p>
          <a:p>
            <a:pPr marL="22860" lvl="1" indent="0">
              <a:spcBef>
                <a:spcPts val="200"/>
              </a:spcBef>
              <a:spcAft>
                <a:spcPts val="200"/>
              </a:spcAft>
              <a:buNone/>
            </a:pPr>
            <a:endParaRPr lang="en-US" sz="2400" dirty="0"/>
          </a:p>
          <a:p>
            <a:pPr marL="68580" indent="0">
              <a:buNone/>
            </a:pPr>
            <a:endParaRPr lang="en-US" dirty="0"/>
          </a:p>
        </p:txBody>
      </p:sp>
      <p:pic>
        <p:nvPicPr>
          <p:cNvPr id="7" name="Picture 23" descr="This is an image of several individuals doing various yoga poses they all have different colored clothes and they’re all stretching to symbolize stretching can be relaxing.">
            <a:extLst>
              <a:ext uri="{FF2B5EF4-FFF2-40B4-BE49-F238E27FC236}">
                <a16:creationId xmlns:a16="http://schemas.microsoft.com/office/drawing/2014/main" id="{DC2206C3-9775-F64B-A650-45557AAD3D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863" r="12274" b="-1"/>
          <a:stretch/>
        </p:blipFill>
        <p:spPr>
          <a:xfrm>
            <a:off x="4645152" y="2057400"/>
            <a:ext cx="3419856" cy="3493008"/>
          </a:xfrm>
          <a:prstGeom prst="rect">
            <a:avLst/>
          </a:prstGeom>
          <a:noFill/>
        </p:spPr>
      </p:pic>
      <p:pic>
        <p:nvPicPr>
          <p:cNvPr id="4" name="Recorded Sound 23" descr="Recorded Sound">
            <a:hlinkClick r:id="" action="ppaction://media"/>
            <a:extLst>
              <a:ext uri="{FF2B5EF4-FFF2-40B4-BE49-F238E27FC236}">
                <a16:creationId xmlns:a16="http://schemas.microsoft.com/office/drawing/2014/main" id="{F0586B2F-3BED-A344-BD6D-420D17D27D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2564992714"/>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4"/>
          <p:cNvSpPr>
            <a:spLocks noGrp="1"/>
          </p:cNvSpPr>
          <p:nvPr>
            <p:ph type="title"/>
          </p:nvPr>
        </p:nvSpPr>
        <p:spPr>
          <a:xfrm>
            <a:off x="762000" y="838200"/>
            <a:ext cx="7696200" cy="1298281"/>
          </a:xfrm>
        </p:spPr>
        <p:txBody>
          <a:bodyPr>
            <a:normAutofit fontScale="90000"/>
          </a:bodyPr>
          <a:lstStyle/>
          <a:p>
            <a:pPr algn="ctr"/>
            <a:r>
              <a:rPr lang="en-US" dirty="0">
                <a:solidFill>
                  <a:srgbClr val="274469"/>
                </a:solidFill>
              </a:rPr>
              <a:t>Simple  two minute </a:t>
            </a:r>
            <a:br>
              <a:rPr lang="en-US" dirty="0">
                <a:solidFill>
                  <a:srgbClr val="274469"/>
                </a:solidFill>
              </a:rPr>
            </a:br>
            <a:r>
              <a:rPr lang="en-US" dirty="0">
                <a:solidFill>
                  <a:srgbClr val="274469"/>
                </a:solidFill>
              </a:rPr>
              <a:t>yoga technique for stress</a:t>
            </a:r>
          </a:p>
        </p:txBody>
      </p:sp>
      <p:sp>
        <p:nvSpPr>
          <p:cNvPr id="3" name="Content Placeholder 24"/>
          <p:cNvSpPr>
            <a:spLocks noGrp="1"/>
          </p:cNvSpPr>
          <p:nvPr>
            <p:ph idx="1"/>
          </p:nvPr>
        </p:nvSpPr>
        <p:spPr>
          <a:xfrm>
            <a:off x="609600" y="2323652"/>
            <a:ext cx="7848600" cy="3508977"/>
          </a:xfrm>
        </p:spPr>
        <p:txBody>
          <a:bodyPr/>
          <a:lstStyle/>
          <a:p>
            <a:r>
              <a:rPr lang="en-US" sz="2200" dirty="0">
                <a:hlinkClick r:id="rId4"/>
              </a:rPr>
              <a:t>Stress Busting Yoga Techniques</a:t>
            </a:r>
            <a:endParaRPr lang="en-US" sz="2200" dirty="0"/>
          </a:p>
          <a:p>
            <a:pPr marL="68580" indent="0">
              <a:buNone/>
            </a:pPr>
            <a:endParaRPr lang="en-US" dirty="0"/>
          </a:p>
        </p:txBody>
      </p:sp>
      <p:pic>
        <p:nvPicPr>
          <p:cNvPr id="4" name="Recorded Sound 24" descr="Recorded Sound">
            <a:hlinkClick r:id="" action="ppaction://media"/>
            <a:extLst>
              <a:ext uri="{FF2B5EF4-FFF2-40B4-BE49-F238E27FC236}">
                <a16:creationId xmlns:a16="http://schemas.microsoft.com/office/drawing/2014/main" id="{8D4605A0-0EB4-FA4C-8A78-2CFFAAE1C3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1921510927"/>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5"/>
          <p:cNvSpPr>
            <a:spLocks noGrp="1"/>
          </p:cNvSpPr>
          <p:nvPr>
            <p:ph type="title"/>
          </p:nvPr>
        </p:nvSpPr>
        <p:spPr/>
        <p:txBody>
          <a:bodyPr/>
          <a:lstStyle/>
          <a:p>
            <a:r>
              <a:rPr lang="en-US" dirty="0">
                <a:solidFill>
                  <a:srgbClr val="274469"/>
                </a:solidFill>
              </a:rPr>
              <a:t>Meditation</a:t>
            </a:r>
          </a:p>
        </p:txBody>
      </p:sp>
      <p:sp>
        <p:nvSpPr>
          <p:cNvPr id="3" name="Content Placeholder 25"/>
          <p:cNvSpPr>
            <a:spLocks noGrp="1"/>
          </p:cNvSpPr>
          <p:nvPr>
            <p:ph idx="1"/>
          </p:nvPr>
        </p:nvSpPr>
        <p:spPr/>
        <p:txBody>
          <a:bodyPr/>
          <a:lstStyle/>
          <a:p>
            <a:r>
              <a:rPr lang="en-US" dirty="0">
                <a:solidFill>
                  <a:srgbClr val="274469"/>
                </a:solidFill>
              </a:rPr>
              <a:t>Breathing techniques</a:t>
            </a:r>
          </a:p>
          <a:p>
            <a:pPr marL="68580" indent="0">
              <a:buNone/>
            </a:pPr>
            <a:endParaRPr lang="en-US" dirty="0"/>
          </a:p>
          <a:p>
            <a:r>
              <a:rPr lang="en-US" dirty="0">
                <a:solidFill>
                  <a:srgbClr val="274469"/>
                </a:solidFill>
              </a:rPr>
              <a:t>Lowers heart rate</a:t>
            </a:r>
          </a:p>
          <a:p>
            <a:pPr marL="68580" indent="0">
              <a:buNone/>
            </a:pPr>
            <a:endParaRPr lang="en-US" dirty="0"/>
          </a:p>
          <a:p>
            <a:r>
              <a:rPr lang="en-US" dirty="0">
                <a:solidFill>
                  <a:srgbClr val="274469"/>
                </a:solidFill>
              </a:rPr>
              <a:t>Focuses on relaxation</a:t>
            </a:r>
          </a:p>
        </p:txBody>
      </p:sp>
      <p:pic>
        <p:nvPicPr>
          <p:cNvPr id="4" name="Picture 25" descr="An image of an individual sitting on the beach with her legs crossed in their arms down at their sides with their hands with the first finger touching the thumb the person is wearing a white outfit no shoes and no sock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0" y="2209800"/>
            <a:ext cx="3121152" cy="3121152"/>
          </a:xfrm>
          <a:prstGeom prst="rect">
            <a:avLst/>
          </a:prstGeom>
        </p:spPr>
      </p:pic>
      <p:pic>
        <p:nvPicPr>
          <p:cNvPr id="5" name="Recorded Sound 25" descr="Recorded Sound">
            <a:hlinkClick r:id="" action="ppaction://media"/>
            <a:extLst>
              <a:ext uri="{FF2B5EF4-FFF2-40B4-BE49-F238E27FC236}">
                <a16:creationId xmlns:a16="http://schemas.microsoft.com/office/drawing/2014/main" id="{48721B86-46E3-0A40-8558-0B8362BDBD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1792410571"/>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6"/>
          <p:cNvSpPr>
            <a:spLocks noGrp="1"/>
          </p:cNvSpPr>
          <p:nvPr>
            <p:ph type="title"/>
          </p:nvPr>
        </p:nvSpPr>
        <p:spPr>
          <a:xfrm>
            <a:off x="1059628" y="838200"/>
            <a:ext cx="7024744" cy="1143000"/>
          </a:xfrm>
        </p:spPr>
        <p:txBody>
          <a:bodyPr/>
          <a:lstStyle/>
          <a:p>
            <a:pPr algn="ctr"/>
            <a:r>
              <a:rPr lang="en-US" dirty="0">
                <a:solidFill>
                  <a:srgbClr val="274469"/>
                </a:solidFill>
              </a:rPr>
              <a:t>Diaphragmatic Breathing</a:t>
            </a:r>
          </a:p>
        </p:txBody>
      </p:sp>
      <p:pic>
        <p:nvPicPr>
          <p:cNvPr id="6" name="Content Placeholder 26" descr="There are two diagrams they are facing each other there it outlines of the human figure done as a portrait the figure on the left-hand side symbolizes and shows what happens when air is inhaled so. Directly in front of the mouth is a blue arrow pointing to the left with the word inhale above it just to the left of the blue arrow is blue lines that start from the mouth go all the way down to the bottom of the lungs and loop back to the mouth showing the air flow in front of the chest area inside the diagram scratch that inside the portrait is a blue arrow pointing down above the words diaphragm lowers outside the dire is a blue arrow pointing to the right above the words body expense the diagram on the right shows what happens when you breathe out just in front of the mouth of the diagram with the word exhale inside the diagram there are blue lines leading from the mouth looping down to where the lungs would be and back out at the bottom of the portrait you see lines that curve up meant to represent the diaphragm just above the diaphragm is a orange arrow pointing up and the words diaphragm rises body contracts and there’s an arrow on the outside of the body pointing to the right showing that your stomach as you breathe out will get smaller">
            <a:extLst>
              <a:ext uri="{FF2B5EF4-FFF2-40B4-BE49-F238E27FC236}">
                <a16:creationId xmlns:a16="http://schemas.microsoft.com/office/drawing/2014/main" id="{B1239416-11C5-B844-94AE-2BC518473810}"/>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676400" y="2058579"/>
            <a:ext cx="5943599" cy="4089196"/>
          </a:xfrm>
        </p:spPr>
      </p:pic>
      <p:pic>
        <p:nvPicPr>
          <p:cNvPr id="4" name="Recorded Sound 26" descr="Recorded Sound">
            <a:hlinkClick r:id="" action="ppaction://media"/>
            <a:extLst>
              <a:ext uri="{FF2B5EF4-FFF2-40B4-BE49-F238E27FC236}">
                <a16:creationId xmlns:a16="http://schemas.microsoft.com/office/drawing/2014/main" id="{FF08C6D5-5463-4648-BE64-65B5BD2472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3513180320"/>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7"/>
          <p:cNvSpPr>
            <a:spLocks noGrp="1"/>
          </p:cNvSpPr>
          <p:nvPr>
            <p:ph type="title"/>
          </p:nvPr>
        </p:nvSpPr>
        <p:spPr/>
        <p:txBody>
          <a:bodyPr>
            <a:normAutofit fontScale="90000"/>
          </a:bodyPr>
          <a:lstStyle/>
          <a:p>
            <a:pPr algn="ctr"/>
            <a:r>
              <a:rPr lang="en-US" dirty="0">
                <a:solidFill>
                  <a:srgbClr val="274469"/>
                </a:solidFill>
              </a:rPr>
              <a:t>Physiological effects of diaphragmatic breathing</a:t>
            </a:r>
          </a:p>
        </p:txBody>
      </p:sp>
      <p:sp>
        <p:nvSpPr>
          <p:cNvPr id="3" name="Content Placeholder 27"/>
          <p:cNvSpPr>
            <a:spLocks noGrp="1"/>
          </p:cNvSpPr>
          <p:nvPr>
            <p:ph idx="1"/>
          </p:nvPr>
        </p:nvSpPr>
        <p:spPr/>
        <p:txBody>
          <a:bodyPr>
            <a:normAutofit fontScale="92500" lnSpcReduction="20000"/>
          </a:bodyPr>
          <a:lstStyle/>
          <a:p>
            <a:r>
              <a:rPr lang="en-US" dirty="0">
                <a:solidFill>
                  <a:srgbClr val="274469"/>
                </a:solidFill>
              </a:rPr>
              <a:t>Increase the amount of oxygen in our lungs, thus our bodies.</a:t>
            </a:r>
          </a:p>
          <a:p>
            <a:pPr marL="68580" indent="0">
              <a:buNone/>
            </a:pPr>
            <a:endParaRPr lang="en-US" dirty="0"/>
          </a:p>
          <a:p>
            <a:r>
              <a:rPr lang="en-US" dirty="0">
                <a:solidFill>
                  <a:srgbClr val="274469"/>
                </a:solidFill>
              </a:rPr>
              <a:t>Heart rate slows</a:t>
            </a:r>
          </a:p>
          <a:p>
            <a:pPr marL="68580" indent="0">
              <a:buNone/>
            </a:pPr>
            <a:endParaRPr lang="en-US" dirty="0"/>
          </a:p>
          <a:p>
            <a:r>
              <a:rPr lang="en-US" dirty="0">
                <a:solidFill>
                  <a:srgbClr val="274469"/>
                </a:solidFill>
              </a:rPr>
              <a:t>Blood pressure drops</a:t>
            </a:r>
          </a:p>
          <a:p>
            <a:pPr marL="68580" indent="0">
              <a:buNone/>
            </a:pPr>
            <a:endParaRPr lang="en-US" dirty="0">
              <a:solidFill>
                <a:srgbClr val="274469"/>
              </a:solidFill>
            </a:endParaRPr>
          </a:p>
          <a:p>
            <a:r>
              <a:rPr lang="en-US" dirty="0">
                <a:solidFill>
                  <a:srgbClr val="274469"/>
                </a:solidFill>
              </a:rPr>
              <a:t>Stimulates the </a:t>
            </a:r>
            <a:r>
              <a:rPr lang="en-US" dirty="0" err="1">
                <a:solidFill>
                  <a:srgbClr val="274469"/>
                </a:solidFill>
              </a:rPr>
              <a:t>vagus</a:t>
            </a:r>
            <a:r>
              <a:rPr lang="en-US" dirty="0">
                <a:solidFill>
                  <a:srgbClr val="274469"/>
                </a:solidFill>
              </a:rPr>
              <a:t> nerve which runs through the diaphragm, the calming nerve that activates the parasympathetic nervous system. </a:t>
            </a:r>
          </a:p>
        </p:txBody>
      </p:sp>
      <p:pic>
        <p:nvPicPr>
          <p:cNvPr id="5" name="Recorded Sound 27" descr="Recorded Sound">
            <a:hlinkClick r:id="" action="ppaction://media"/>
            <a:extLst>
              <a:ext uri="{FF2B5EF4-FFF2-40B4-BE49-F238E27FC236}">
                <a16:creationId xmlns:a16="http://schemas.microsoft.com/office/drawing/2014/main" id="{597DD2B0-2FD9-2D4E-ABCE-AE70C8B3E7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8640" y="5579217"/>
            <a:ext cx="812800" cy="812800"/>
          </a:xfrm>
          <a:prstGeom prst="rect">
            <a:avLst/>
          </a:prstGeom>
          <a:ln>
            <a:solidFill>
              <a:schemeClr val="tx1"/>
            </a:solidFill>
          </a:ln>
        </p:spPr>
      </p:pic>
    </p:spTree>
    <p:extLst>
      <p:ext uri="{BB962C8B-B14F-4D97-AF65-F5344CB8AC3E}">
        <p14:creationId xmlns:p14="http://schemas.microsoft.com/office/powerpoint/2010/main" val="2650605600"/>
      </p:ext>
    </p:extLst>
  </p:cSld>
  <p:clrMapOvr>
    <a:masterClrMapping/>
  </p:clrMapOvr>
  <mc:AlternateContent xmlns:mc="http://schemas.openxmlformats.org/markup-compatibility/2006" xmlns:p14="http://schemas.microsoft.com/office/powerpoint/2010/main">
    <mc:Choice Requires="p14">
      <p:transition spd="slow" p14:dur="2000" advClick="0" advTm="1500">
        <p:randomBar dir="vert"/>
      </p:transition>
    </mc:Choice>
    <mc:Fallback xmlns="">
      <p:transition spd="slow" advClick="0" advTm="15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8"/>
          <p:cNvSpPr>
            <a:spLocks noGrp="1"/>
          </p:cNvSpPr>
          <p:nvPr>
            <p:ph type="title"/>
          </p:nvPr>
        </p:nvSpPr>
        <p:spPr>
          <a:xfrm>
            <a:off x="1043492" y="838200"/>
            <a:ext cx="7024744" cy="801136"/>
          </a:xfrm>
        </p:spPr>
        <p:txBody>
          <a:bodyPr/>
          <a:lstStyle/>
          <a:p>
            <a:pPr algn="ctr"/>
            <a:r>
              <a:rPr lang="en-US" dirty="0">
                <a:solidFill>
                  <a:srgbClr val="274469"/>
                </a:solidFill>
              </a:rPr>
              <a:t>Breathing</a:t>
            </a:r>
            <a:r>
              <a:rPr lang="en-US" dirty="0"/>
              <a:t> </a:t>
            </a:r>
          </a:p>
        </p:txBody>
      </p:sp>
      <p:sp>
        <p:nvSpPr>
          <p:cNvPr id="3" name="Content Placeholder 28"/>
          <p:cNvSpPr>
            <a:spLocks noGrp="1"/>
          </p:cNvSpPr>
          <p:nvPr>
            <p:ph idx="1"/>
          </p:nvPr>
        </p:nvSpPr>
        <p:spPr>
          <a:xfrm>
            <a:off x="1295400" y="1689260"/>
            <a:ext cx="7086600" cy="1676400"/>
          </a:xfrm>
        </p:spPr>
        <p:txBody>
          <a:bodyPr>
            <a:normAutofit fontScale="92500" lnSpcReduction="10000"/>
          </a:bodyPr>
          <a:lstStyle/>
          <a:p>
            <a:pPr>
              <a:spcBef>
                <a:spcPts val="300"/>
              </a:spcBef>
              <a:spcAft>
                <a:spcPts val="300"/>
              </a:spcAft>
            </a:pPr>
            <a:r>
              <a:rPr lang="en-US" sz="2000" dirty="0">
                <a:solidFill>
                  <a:srgbClr val="274469"/>
                </a:solidFill>
              </a:rPr>
              <a:t>When you are stressed be aware of your breathing.</a:t>
            </a:r>
          </a:p>
          <a:p>
            <a:pPr marL="68580" indent="0">
              <a:spcBef>
                <a:spcPts val="300"/>
              </a:spcBef>
              <a:spcAft>
                <a:spcPts val="300"/>
              </a:spcAft>
              <a:buNone/>
            </a:pPr>
            <a:endParaRPr lang="en-US" sz="800" dirty="0">
              <a:solidFill>
                <a:srgbClr val="274469"/>
              </a:solidFill>
            </a:endParaRPr>
          </a:p>
          <a:p>
            <a:pPr>
              <a:spcBef>
                <a:spcPts val="300"/>
              </a:spcBef>
              <a:spcAft>
                <a:spcPts val="300"/>
              </a:spcAft>
            </a:pPr>
            <a:r>
              <a:rPr lang="en-US" sz="2000" dirty="0">
                <a:solidFill>
                  <a:srgbClr val="274469"/>
                </a:solidFill>
              </a:rPr>
              <a:t>Individuals who are stressed usually are taking shallow breaths.</a:t>
            </a:r>
          </a:p>
          <a:p>
            <a:pPr marL="68580" indent="0">
              <a:spcBef>
                <a:spcPts val="300"/>
              </a:spcBef>
              <a:spcAft>
                <a:spcPts val="300"/>
              </a:spcAft>
              <a:buNone/>
            </a:pPr>
            <a:endParaRPr lang="en-US" sz="800" dirty="0">
              <a:solidFill>
                <a:srgbClr val="274469"/>
              </a:solidFill>
            </a:endParaRPr>
          </a:p>
          <a:p>
            <a:pPr>
              <a:spcBef>
                <a:spcPts val="300"/>
              </a:spcBef>
              <a:spcAft>
                <a:spcPts val="300"/>
              </a:spcAft>
            </a:pPr>
            <a:r>
              <a:rPr lang="en-US" sz="2000" dirty="0">
                <a:solidFill>
                  <a:srgbClr val="274469"/>
                </a:solidFill>
              </a:rPr>
              <a:t>To become calm take a few  deep breaths. </a:t>
            </a:r>
          </a:p>
          <a:p>
            <a:endParaRPr lang="en-US" sz="1600" dirty="0">
              <a:solidFill>
                <a:srgbClr val="274469"/>
              </a:solidFill>
            </a:endParaRPr>
          </a:p>
          <a:p>
            <a:pPr marL="68580" indent="0">
              <a:buNone/>
            </a:pPr>
            <a:endParaRPr lang="en-US" sz="1600" dirty="0"/>
          </a:p>
        </p:txBody>
      </p:sp>
      <p:pic>
        <p:nvPicPr>
          <p:cNvPr id="4098" name="Picture 28" descr="In the image, the bottom center of the slide there’s a multicolored spiral at the top of the spiral the colors start out as blue and then fade to yellow and then change to a deep red as you go along the spiral the circles get tighter and tighter inside the very center of the spiral is the word panic. As you follow the spiral from top to bottom, there are various stages you go through starting with at the top part of this book spiral the word say as you become stressed the next stages shortness of breath begins followed by anxiety starts&#10; &#10;Breathing becomes faster than the next stage is breathing muscles higher now you’re going from blue to yellow shortness of breath increases now you’re going from a deep yellow to red anxiety increases breathing becomes more rapid breathing muscles higher even more. Then the last stage, of course, is a panic.&#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644134"/>
            <a:ext cx="3048000"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28" descr="Recorded Sound">
            <a:hlinkClick r:id="" action="ppaction://media"/>
            <a:extLst>
              <a:ext uri="{FF2B5EF4-FFF2-40B4-BE49-F238E27FC236}">
                <a16:creationId xmlns:a16="http://schemas.microsoft.com/office/drawing/2014/main" id="{15ADF05D-0467-EE4E-84E1-747F547326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650534746"/>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9"/>
          <p:cNvSpPr>
            <a:spLocks noGrp="1"/>
          </p:cNvSpPr>
          <p:nvPr>
            <p:ph type="title"/>
          </p:nvPr>
        </p:nvSpPr>
        <p:spPr>
          <a:xfrm>
            <a:off x="1043492" y="914400"/>
            <a:ext cx="7024744" cy="724936"/>
          </a:xfrm>
        </p:spPr>
        <p:txBody>
          <a:bodyPr>
            <a:normAutofit/>
          </a:bodyPr>
          <a:lstStyle/>
          <a:p>
            <a:pPr algn="ctr"/>
            <a:r>
              <a:rPr lang="en-US" dirty="0">
                <a:solidFill>
                  <a:srgbClr val="274469"/>
                </a:solidFill>
              </a:rPr>
              <a:t>Breathing</a:t>
            </a:r>
          </a:p>
        </p:txBody>
      </p:sp>
      <p:sp>
        <p:nvSpPr>
          <p:cNvPr id="3" name="Content Placeholder 29"/>
          <p:cNvSpPr>
            <a:spLocks noGrp="1"/>
          </p:cNvSpPr>
          <p:nvPr>
            <p:ph idx="1"/>
          </p:nvPr>
        </p:nvSpPr>
        <p:spPr>
          <a:xfrm>
            <a:off x="1026559" y="1969911"/>
            <a:ext cx="3299907" cy="3726288"/>
          </a:xfrm>
        </p:spPr>
        <p:txBody>
          <a:bodyPr>
            <a:normAutofit/>
          </a:bodyPr>
          <a:lstStyle/>
          <a:p>
            <a:pPr marL="68580" indent="0" algn="ctr">
              <a:buNone/>
            </a:pPr>
            <a:r>
              <a:rPr lang="en-US" dirty="0">
                <a:solidFill>
                  <a:srgbClr val="274469"/>
                </a:solidFill>
              </a:rPr>
              <a:t>Stress/Anxiety</a:t>
            </a:r>
          </a:p>
          <a:p>
            <a:pPr algn="ctr"/>
            <a:endParaRPr lang="en-US" dirty="0">
              <a:solidFill>
                <a:srgbClr val="274469"/>
              </a:solidFill>
            </a:endParaRPr>
          </a:p>
          <a:p>
            <a:pPr algn="ctr"/>
            <a:endParaRPr lang="en-US" dirty="0">
              <a:solidFill>
                <a:srgbClr val="274469"/>
              </a:solidFill>
            </a:endParaRPr>
          </a:p>
          <a:p>
            <a:pPr algn="ctr"/>
            <a:endParaRPr lang="en-US" dirty="0">
              <a:solidFill>
                <a:srgbClr val="274469"/>
              </a:solidFill>
            </a:endParaRPr>
          </a:p>
          <a:p>
            <a:pPr algn="ctr"/>
            <a:endParaRPr lang="en-US" dirty="0">
              <a:solidFill>
                <a:srgbClr val="274469"/>
              </a:solidFill>
            </a:endParaRPr>
          </a:p>
          <a:p>
            <a:pPr algn="ctr"/>
            <a:endParaRPr lang="en-US" dirty="0">
              <a:solidFill>
                <a:srgbClr val="274469"/>
              </a:solidFill>
            </a:endParaRPr>
          </a:p>
          <a:p>
            <a:pPr marL="68580" indent="0" algn="ctr">
              <a:buNone/>
            </a:pPr>
            <a:r>
              <a:rPr lang="en-US" dirty="0">
                <a:solidFill>
                  <a:srgbClr val="274469"/>
                </a:solidFill>
              </a:rPr>
              <a:t>Shallow Breathing</a:t>
            </a:r>
          </a:p>
        </p:txBody>
      </p:sp>
      <p:sp>
        <p:nvSpPr>
          <p:cNvPr id="5" name="Shape 29" descr="A curved arrow pointing upwards. ">
            <a:extLst>
              <a:ext uri="{FF2B5EF4-FFF2-40B4-BE49-F238E27FC236}">
                <a16:creationId xmlns:a16="http://schemas.microsoft.com/office/drawing/2014/main" id="{7B7249D5-A2FB-FA4C-9A35-62FCA4FFEDF6}"/>
              </a:ext>
            </a:extLst>
          </p:cNvPr>
          <p:cNvSpPr/>
          <p:nvPr/>
        </p:nvSpPr>
        <p:spPr>
          <a:xfrm rot="19184972">
            <a:off x="1030040" y="2694745"/>
            <a:ext cx="1657885" cy="1673071"/>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Shape 29.1" descr="A curved arrow pointing downwards.">
            <a:extLst>
              <a:ext uri="{FF2B5EF4-FFF2-40B4-BE49-F238E27FC236}">
                <a16:creationId xmlns:a16="http://schemas.microsoft.com/office/drawing/2014/main" id="{8B5155A9-F06E-104F-B628-3E2CF52EC84D}"/>
              </a:ext>
            </a:extLst>
          </p:cNvPr>
          <p:cNvSpPr/>
          <p:nvPr/>
        </p:nvSpPr>
        <p:spPr>
          <a:xfrm rot="7629635">
            <a:off x="2592965" y="2655561"/>
            <a:ext cx="1657885" cy="1673071"/>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ontent Placeholder 29.1">
            <a:extLst>
              <a:ext uri="{FF2B5EF4-FFF2-40B4-BE49-F238E27FC236}">
                <a16:creationId xmlns:a16="http://schemas.microsoft.com/office/drawing/2014/main" id="{BE7DD812-8B76-8048-A0A9-F7614B27B86E}"/>
              </a:ext>
            </a:extLst>
          </p:cNvPr>
          <p:cNvSpPr txBox="1">
            <a:spLocks/>
          </p:cNvSpPr>
          <p:nvPr/>
        </p:nvSpPr>
        <p:spPr>
          <a:xfrm>
            <a:off x="4701091" y="1969911"/>
            <a:ext cx="3299907" cy="3508977"/>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a:buFont typeface="Wingdings 2" pitchFamily="18" charset="2"/>
              <a:buNone/>
            </a:pPr>
            <a:r>
              <a:rPr lang="en-US" dirty="0">
                <a:solidFill>
                  <a:srgbClr val="274469"/>
                </a:solidFill>
              </a:rPr>
              <a:t>Calm/Well-being</a:t>
            </a:r>
          </a:p>
          <a:p>
            <a:pPr algn="ctr"/>
            <a:endParaRPr lang="en-US" dirty="0">
              <a:solidFill>
                <a:srgbClr val="274469"/>
              </a:solidFill>
            </a:endParaRPr>
          </a:p>
          <a:p>
            <a:pPr algn="ctr"/>
            <a:endParaRPr lang="en-US" dirty="0">
              <a:solidFill>
                <a:srgbClr val="274469"/>
              </a:solidFill>
            </a:endParaRPr>
          </a:p>
          <a:p>
            <a:pPr algn="ctr"/>
            <a:endParaRPr lang="en-US" dirty="0">
              <a:solidFill>
                <a:srgbClr val="274469"/>
              </a:solidFill>
            </a:endParaRPr>
          </a:p>
          <a:p>
            <a:pPr algn="ctr"/>
            <a:endParaRPr lang="en-US" dirty="0">
              <a:solidFill>
                <a:srgbClr val="274469"/>
              </a:solidFill>
            </a:endParaRPr>
          </a:p>
          <a:p>
            <a:pPr algn="ctr"/>
            <a:endParaRPr lang="en-US" dirty="0">
              <a:solidFill>
                <a:srgbClr val="274469"/>
              </a:solidFill>
            </a:endParaRPr>
          </a:p>
          <a:p>
            <a:pPr marL="68580" indent="0" algn="ctr">
              <a:buFont typeface="Wingdings 2" pitchFamily="18" charset="2"/>
              <a:buNone/>
            </a:pPr>
            <a:r>
              <a:rPr lang="en-US" dirty="0">
                <a:solidFill>
                  <a:srgbClr val="274469"/>
                </a:solidFill>
              </a:rPr>
              <a:t>Deep Breathing</a:t>
            </a:r>
          </a:p>
        </p:txBody>
      </p:sp>
      <p:sp>
        <p:nvSpPr>
          <p:cNvPr id="11" name="Shape 29.2" descr="A curved arrow pointing upwards.">
            <a:extLst>
              <a:ext uri="{FF2B5EF4-FFF2-40B4-BE49-F238E27FC236}">
                <a16:creationId xmlns:a16="http://schemas.microsoft.com/office/drawing/2014/main" id="{1801CF52-FFF8-674C-B05E-76D42D9E50A3}"/>
              </a:ext>
            </a:extLst>
          </p:cNvPr>
          <p:cNvSpPr/>
          <p:nvPr/>
        </p:nvSpPr>
        <p:spPr>
          <a:xfrm rot="19184972">
            <a:off x="4787151" y="2683456"/>
            <a:ext cx="1657885" cy="1673071"/>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Shape 29.3" descr="A curved arrow pointing downwards.">
            <a:extLst>
              <a:ext uri="{FF2B5EF4-FFF2-40B4-BE49-F238E27FC236}">
                <a16:creationId xmlns:a16="http://schemas.microsoft.com/office/drawing/2014/main" id="{87F5F100-AA7D-1648-9797-E25F9744BA7D}"/>
              </a:ext>
            </a:extLst>
          </p:cNvPr>
          <p:cNvSpPr/>
          <p:nvPr/>
        </p:nvSpPr>
        <p:spPr>
          <a:xfrm rot="7629635">
            <a:off x="6379284" y="2694744"/>
            <a:ext cx="1657885" cy="1673071"/>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7" name="Recorded Sound 29" descr="Recorded Sound">
            <a:hlinkClick r:id="" action="ppaction://media"/>
            <a:extLst>
              <a:ext uri="{FF2B5EF4-FFF2-40B4-BE49-F238E27FC236}">
                <a16:creationId xmlns:a16="http://schemas.microsoft.com/office/drawing/2014/main" id="{8DD21D20-93D0-E342-AF23-92D415ACB9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4000166314"/>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8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a:spLocks noGrp="1"/>
          </p:cNvSpPr>
          <p:nvPr>
            <p:ph type="title"/>
          </p:nvPr>
        </p:nvSpPr>
        <p:spPr>
          <a:xfrm>
            <a:off x="884370" y="914400"/>
            <a:ext cx="7024744" cy="762000"/>
          </a:xfrm>
        </p:spPr>
        <p:txBody>
          <a:bodyPr anchor="b">
            <a:normAutofit/>
          </a:bodyPr>
          <a:lstStyle/>
          <a:p>
            <a:r>
              <a:rPr lang="en-US" dirty="0">
                <a:solidFill>
                  <a:srgbClr val="274469"/>
                </a:solidFill>
              </a:rPr>
              <a:t>What causes stress?</a:t>
            </a:r>
            <a:endParaRPr lang="en-US" dirty="0"/>
          </a:p>
        </p:txBody>
      </p:sp>
      <p:sp>
        <p:nvSpPr>
          <p:cNvPr id="3" name="Content Placeholder 3"/>
          <p:cNvSpPr>
            <a:spLocks noGrp="1"/>
          </p:cNvSpPr>
          <p:nvPr>
            <p:ph sz="quarter" idx="13"/>
          </p:nvPr>
        </p:nvSpPr>
        <p:spPr>
          <a:xfrm>
            <a:off x="864614" y="1905000"/>
            <a:ext cx="7620000" cy="3505200"/>
          </a:xfrm>
        </p:spPr>
        <p:txBody>
          <a:bodyPr>
            <a:normAutofit fontScale="92500" lnSpcReduction="10000"/>
          </a:bodyPr>
          <a:lstStyle/>
          <a:p>
            <a:r>
              <a:rPr lang="en-US" sz="2800" dirty="0">
                <a:solidFill>
                  <a:srgbClr val="C00000"/>
                </a:solidFill>
              </a:rPr>
              <a:t>Survival stress</a:t>
            </a:r>
            <a:r>
              <a:rPr lang="en-US" sz="2800" dirty="0"/>
              <a:t>: response to danger</a:t>
            </a:r>
          </a:p>
          <a:p>
            <a:pPr marL="68580" indent="0">
              <a:buNone/>
            </a:pPr>
            <a:endParaRPr lang="en-US" sz="2800" dirty="0"/>
          </a:p>
          <a:p>
            <a:r>
              <a:rPr lang="en-US" sz="2800" dirty="0">
                <a:solidFill>
                  <a:srgbClr val="C00000"/>
                </a:solidFill>
              </a:rPr>
              <a:t>Internal stress</a:t>
            </a:r>
            <a:r>
              <a:rPr lang="en-US" sz="2800" dirty="0"/>
              <a:t>: worrying, emotional</a:t>
            </a:r>
          </a:p>
          <a:p>
            <a:pPr marL="68580" indent="0">
              <a:buNone/>
            </a:pPr>
            <a:endParaRPr lang="en-US" sz="2800" dirty="0"/>
          </a:p>
          <a:p>
            <a:r>
              <a:rPr lang="en-US" sz="2800" dirty="0">
                <a:solidFill>
                  <a:srgbClr val="C00000"/>
                </a:solidFill>
              </a:rPr>
              <a:t>Environmental stress</a:t>
            </a:r>
            <a:r>
              <a:rPr lang="en-US" sz="2800" dirty="0"/>
              <a:t>: noise, crowding, pressure</a:t>
            </a:r>
          </a:p>
          <a:p>
            <a:pPr marL="68580" indent="0">
              <a:buNone/>
            </a:pPr>
            <a:endParaRPr lang="en-US" sz="2800" dirty="0"/>
          </a:p>
          <a:p>
            <a:r>
              <a:rPr lang="en-US" sz="2800" dirty="0">
                <a:solidFill>
                  <a:srgbClr val="C00000"/>
                </a:solidFill>
              </a:rPr>
              <a:t>Fatigue/over-load: </a:t>
            </a:r>
            <a:r>
              <a:rPr lang="en-US" sz="2800" dirty="0"/>
              <a:t>built up over time</a:t>
            </a:r>
          </a:p>
          <a:p>
            <a:endParaRPr lang="en-US" sz="2800" dirty="0"/>
          </a:p>
          <a:p>
            <a:pPr marL="68580" indent="0">
              <a:buNone/>
            </a:pPr>
            <a:endParaRPr lang="en-US" i="1" dirty="0"/>
          </a:p>
          <a:p>
            <a:endParaRPr lang="en-US" i="1" dirty="0"/>
          </a:p>
          <a:p>
            <a:pPr marL="68580" indent="0">
              <a:buNone/>
            </a:pPr>
            <a:endParaRPr lang="en-US" dirty="0"/>
          </a:p>
        </p:txBody>
      </p:sp>
      <p:pic>
        <p:nvPicPr>
          <p:cNvPr id="5" name="Recorded Sound 3" descr="Recorded Sound">
            <a:hlinkClick r:id="" action="ppaction://media"/>
            <a:extLst>
              <a:ext uri="{FF2B5EF4-FFF2-40B4-BE49-F238E27FC236}">
                <a16:creationId xmlns:a16="http://schemas.microsoft.com/office/drawing/2014/main" id="{5E377753-A227-B040-811C-B6A042B2A1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2592249973"/>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7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0"/>
          <p:cNvSpPr>
            <a:spLocks noGrp="1"/>
          </p:cNvSpPr>
          <p:nvPr>
            <p:ph type="title"/>
          </p:nvPr>
        </p:nvSpPr>
        <p:spPr/>
        <p:txBody>
          <a:bodyPr/>
          <a:lstStyle/>
          <a:p>
            <a:pPr algn="ctr"/>
            <a:r>
              <a:rPr lang="en-US" dirty="0">
                <a:solidFill>
                  <a:srgbClr val="274469"/>
                </a:solidFill>
              </a:rPr>
              <a:t>Mindful Breathing </a:t>
            </a:r>
          </a:p>
        </p:txBody>
      </p:sp>
      <p:sp>
        <p:nvSpPr>
          <p:cNvPr id="3" name="Content Placeholder 30"/>
          <p:cNvSpPr>
            <a:spLocks noGrp="1"/>
          </p:cNvSpPr>
          <p:nvPr>
            <p:ph idx="1"/>
          </p:nvPr>
        </p:nvSpPr>
        <p:spPr>
          <a:xfrm>
            <a:off x="1043490" y="2514600"/>
            <a:ext cx="6777317" cy="3508977"/>
          </a:xfrm>
        </p:spPr>
        <p:txBody>
          <a:bodyPr/>
          <a:lstStyle/>
          <a:p>
            <a:r>
              <a:rPr lang="en-US" sz="2000" dirty="0">
                <a:hlinkClick r:id="rId4"/>
              </a:rPr>
              <a:t>3-minute Mindful Breathing Meditation</a:t>
            </a:r>
            <a:endParaRPr lang="en-US" sz="2000" dirty="0"/>
          </a:p>
          <a:p>
            <a:endParaRPr lang="en-US" dirty="0"/>
          </a:p>
          <a:p>
            <a:endParaRPr lang="en-US" dirty="0"/>
          </a:p>
        </p:txBody>
      </p:sp>
      <p:pic>
        <p:nvPicPr>
          <p:cNvPr id="4" name="Recorded Sound 30" descr="Recorded Sound">
            <a:hlinkClick r:id="" action="ppaction://media"/>
            <a:extLst>
              <a:ext uri="{FF2B5EF4-FFF2-40B4-BE49-F238E27FC236}">
                <a16:creationId xmlns:a16="http://schemas.microsoft.com/office/drawing/2014/main" id="{28469824-D196-6048-84C5-46577518B2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1425328864"/>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1"/>
          <p:cNvSpPr>
            <a:spLocks noGrp="1"/>
          </p:cNvSpPr>
          <p:nvPr>
            <p:ph type="title"/>
          </p:nvPr>
        </p:nvSpPr>
        <p:spPr>
          <a:xfrm>
            <a:off x="838200" y="998246"/>
            <a:ext cx="7024744" cy="1143000"/>
          </a:xfrm>
        </p:spPr>
        <p:txBody>
          <a:bodyPr/>
          <a:lstStyle/>
          <a:p>
            <a:r>
              <a:rPr lang="en-US" dirty="0">
                <a:solidFill>
                  <a:srgbClr val="274469"/>
                </a:solidFill>
              </a:rPr>
              <a:t>Mindfulness</a:t>
            </a:r>
          </a:p>
        </p:txBody>
      </p:sp>
      <p:sp>
        <p:nvSpPr>
          <p:cNvPr id="3" name="Content Placeholder 31"/>
          <p:cNvSpPr>
            <a:spLocks noGrp="1"/>
          </p:cNvSpPr>
          <p:nvPr>
            <p:ph idx="1"/>
          </p:nvPr>
        </p:nvSpPr>
        <p:spPr>
          <a:xfrm>
            <a:off x="609601" y="2138618"/>
            <a:ext cx="5562599" cy="3905814"/>
          </a:xfrm>
        </p:spPr>
        <p:txBody>
          <a:bodyPr/>
          <a:lstStyle/>
          <a:p>
            <a:r>
              <a:rPr lang="en-US" sz="2200" dirty="0">
                <a:solidFill>
                  <a:srgbClr val="274469"/>
                </a:solidFill>
              </a:rPr>
              <a:t>Being present with experience</a:t>
            </a:r>
          </a:p>
          <a:p>
            <a:r>
              <a:rPr lang="en-US" sz="2200" dirty="0">
                <a:solidFill>
                  <a:srgbClr val="274469"/>
                </a:solidFill>
              </a:rPr>
              <a:t>Focus on the now</a:t>
            </a:r>
          </a:p>
          <a:p>
            <a:r>
              <a:rPr lang="en-US" sz="2200" dirty="0">
                <a:solidFill>
                  <a:srgbClr val="274469"/>
                </a:solidFill>
              </a:rPr>
              <a:t>Breathing, focusing, and listening techniques</a:t>
            </a:r>
          </a:p>
          <a:p>
            <a:r>
              <a:rPr lang="en-US" sz="2200" dirty="0">
                <a:solidFill>
                  <a:srgbClr val="274469"/>
                </a:solidFill>
              </a:rPr>
              <a:t>Beautiful Piano Music </a:t>
            </a:r>
          </a:p>
          <a:p>
            <a:r>
              <a:rPr lang="en-US" sz="2200" dirty="0"/>
              <a:t> </a:t>
            </a:r>
            <a:r>
              <a:rPr lang="en-US" sz="2200" dirty="0">
                <a:solidFill>
                  <a:srgbClr val="274469"/>
                </a:solidFill>
              </a:rPr>
              <a:t>Stress relief </a:t>
            </a:r>
          </a:p>
          <a:p>
            <a:pPr marL="68580" indent="0">
              <a:buNone/>
            </a:pPr>
            <a:endParaRPr lang="en-US" sz="2200" dirty="0">
              <a:solidFill>
                <a:srgbClr val="274469"/>
              </a:solidFill>
            </a:endParaRPr>
          </a:p>
          <a:p>
            <a:r>
              <a:rPr lang="en-US" sz="1600" dirty="0">
                <a:hlinkClick r:id="rId4"/>
              </a:rPr>
              <a:t>Piano Music</a:t>
            </a:r>
            <a:endParaRPr lang="en-US" sz="1600" dirty="0"/>
          </a:p>
          <a:p>
            <a:endParaRPr lang="en-US" sz="1600" dirty="0"/>
          </a:p>
          <a:p>
            <a:endParaRPr lang="en-US" sz="1600" dirty="0"/>
          </a:p>
        </p:txBody>
      </p:sp>
      <p:pic>
        <p:nvPicPr>
          <p:cNvPr id="4" name="Picture 31" descr="A word cloud with 'mindfulness' being an emphasized wor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1752599"/>
            <a:ext cx="2971798" cy="3009899"/>
          </a:xfrm>
          <a:prstGeom prst="rect">
            <a:avLst/>
          </a:prstGeom>
        </p:spPr>
      </p:pic>
      <p:pic>
        <p:nvPicPr>
          <p:cNvPr id="6" name="Recorded Sound 31" descr="Recorded Sound">
            <a:hlinkClick r:id="" action="ppaction://media"/>
            <a:extLst>
              <a:ext uri="{FF2B5EF4-FFF2-40B4-BE49-F238E27FC236}">
                <a16:creationId xmlns:a16="http://schemas.microsoft.com/office/drawing/2014/main" id="{F82133EF-637F-AC4D-93CB-2A15358B27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3249738548"/>
      </p:ext>
    </p:extLst>
  </p:cSld>
  <p:clrMapOvr>
    <a:masterClrMapping/>
  </p:clrMapOvr>
  <mc:AlternateContent xmlns:mc="http://schemas.openxmlformats.org/markup-compatibility/2006" xmlns:p14="http://schemas.microsoft.com/office/powerpoint/2010/main">
    <mc:Choice Requires="p14">
      <p:transition p14:dur="0" advClick="0" advTm="1500"/>
    </mc:Choice>
    <mc:Fallback xmlns="">
      <p:transition advClick="0" advTm="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2"/>
          <p:cNvSpPr>
            <a:spLocks noGrp="1"/>
          </p:cNvSpPr>
          <p:nvPr>
            <p:ph type="title"/>
          </p:nvPr>
        </p:nvSpPr>
        <p:spPr/>
        <p:txBody>
          <a:bodyPr/>
          <a:lstStyle/>
          <a:p>
            <a:r>
              <a:rPr lang="en-US" dirty="0">
                <a:solidFill>
                  <a:srgbClr val="274469"/>
                </a:solidFill>
              </a:rPr>
              <a:t>Exercise</a:t>
            </a:r>
          </a:p>
        </p:txBody>
      </p:sp>
      <p:sp>
        <p:nvSpPr>
          <p:cNvPr id="3" name="Content Placeholder 32"/>
          <p:cNvSpPr>
            <a:spLocks noGrp="1"/>
          </p:cNvSpPr>
          <p:nvPr>
            <p:ph idx="1"/>
          </p:nvPr>
        </p:nvSpPr>
        <p:spPr/>
        <p:txBody>
          <a:bodyPr/>
          <a:lstStyle/>
          <a:p>
            <a:r>
              <a:rPr lang="en-US" dirty="0">
                <a:solidFill>
                  <a:srgbClr val="274469"/>
                </a:solidFill>
              </a:rPr>
              <a:t>30-60 minutes cardio per day</a:t>
            </a:r>
          </a:p>
          <a:p>
            <a:r>
              <a:rPr lang="en-US" dirty="0">
                <a:solidFill>
                  <a:srgbClr val="274469"/>
                </a:solidFill>
              </a:rPr>
              <a:t>Pumps up endorphins</a:t>
            </a:r>
          </a:p>
          <a:p>
            <a:r>
              <a:rPr lang="en-US" dirty="0">
                <a:solidFill>
                  <a:srgbClr val="274469"/>
                </a:solidFill>
              </a:rPr>
              <a:t>Improves your mood</a:t>
            </a:r>
          </a:p>
        </p:txBody>
      </p:sp>
      <p:pic>
        <p:nvPicPr>
          <p:cNvPr id="2050" name="Picture 32" descr="Image of a woman running on a bea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733800"/>
            <a:ext cx="3609975" cy="2430621"/>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32" descr="Recorded Sound">
            <a:hlinkClick r:id="" action="ppaction://media"/>
            <a:extLst>
              <a:ext uri="{FF2B5EF4-FFF2-40B4-BE49-F238E27FC236}">
                <a16:creationId xmlns:a16="http://schemas.microsoft.com/office/drawing/2014/main" id="{62BF0C55-AACF-C94A-B22A-B3AFE1A4B8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3687269200"/>
      </p:ext>
    </p:extLst>
  </p:cSld>
  <p:clrMapOvr>
    <a:masterClrMapping/>
  </p:clrMapOvr>
  <mc:AlternateContent xmlns:mc="http://schemas.openxmlformats.org/markup-compatibility/2006" xmlns:p14="http://schemas.microsoft.com/office/powerpoint/2010/main">
    <mc:Choice Requires="p14">
      <p:transition spd="slow" p14:dur="1250" advClick="0" advTm="1500"/>
    </mc:Choice>
    <mc:Fallback xmlns="">
      <p:transition spd="slow" advClick="0" advTm="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1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3"/>
          <p:cNvSpPr>
            <a:spLocks noGrp="1"/>
          </p:cNvSpPr>
          <p:nvPr>
            <p:ph type="title"/>
          </p:nvPr>
        </p:nvSpPr>
        <p:spPr>
          <a:xfrm>
            <a:off x="1066800" y="1295400"/>
            <a:ext cx="7017568" cy="1066800"/>
          </a:xfrm>
        </p:spPr>
        <p:txBody>
          <a:bodyPr>
            <a:normAutofit fontScale="90000"/>
          </a:bodyPr>
          <a:lstStyle/>
          <a:p>
            <a:pPr algn="ctr"/>
            <a:br>
              <a:rPr lang="en-US" b="1" dirty="0"/>
            </a:br>
            <a:br>
              <a:rPr lang="en-US" b="1" dirty="0"/>
            </a:br>
            <a:br>
              <a:rPr lang="en-US" b="1" dirty="0"/>
            </a:br>
            <a:br>
              <a:rPr lang="en-US" b="1" dirty="0"/>
            </a:br>
            <a:br>
              <a:rPr lang="en-US" b="1" dirty="0"/>
            </a:br>
            <a:br>
              <a:rPr lang="en-US" b="1" dirty="0"/>
            </a:br>
            <a:br>
              <a:rPr lang="en-US" b="1" dirty="0"/>
            </a:br>
            <a:br>
              <a:rPr lang="en-US" b="1" dirty="0"/>
            </a:br>
            <a:br>
              <a:rPr lang="en-US" dirty="0">
                <a:solidFill>
                  <a:srgbClr val="274469"/>
                </a:solidFill>
              </a:rPr>
            </a:br>
            <a:r>
              <a:rPr lang="en-US" dirty="0">
                <a:solidFill>
                  <a:srgbClr val="274469"/>
                </a:solidFill>
              </a:rPr>
              <a:t>Progressive muscle relaxation exercise</a:t>
            </a:r>
          </a:p>
        </p:txBody>
      </p:sp>
      <p:sp>
        <p:nvSpPr>
          <p:cNvPr id="3" name="Content Placeholder 33"/>
          <p:cNvSpPr>
            <a:spLocks noGrp="1"/>
          </p:cNvSpPr>
          <p:nvPr>
            <p:ph idx="1"/>
          </p:nvPr>
        </p:nvSpPr>
        <p:spPr>
          <a:xfrm>
            <a:off x="820082" y="2971801"/>
            <a:ext cx="7485718" cy="762000"/>
          </a:xfrm>
        </p:spPr>
        <p:txBody>
          <a:bodyPr/>
          <a:lstStyle/>
          <a:p>
            <a:r>
              <a:rPr lang="en-US" sz="2200" dirty="0">
                <a:hlinkClick r:id="rId4"/>
              </a:rPr>
              <a:t>Progressive muscle relaxation exercise</a:t>
            </a:r>
            <a:endParaRPr lang="en-US" sz="2200" dirty="0"/>
          </a:p>
          <a:p>
            <a:pPr marL="68580" indent="0">
              <a:buNone/>
            </a:pPr>
            <a:endParaRPr lang="en-US" dirty="0"/>
          </a:p>
        </p:txBody>
      </p:sp>
      <p:pic>
        <p:nvPicPr>
          <p:cNvPr id="5" name="Recorded Sound 33" descr="Recorded Sound">
            <a:hlinkClick r:id="" action="ppaction://media"/>
            <a:extLst>
              <a:ext uri="{FF2B5EF4-FFF2-40B4-BE49-F238E27FC236}">
                <a16:creationId xmlns:a16="http://schemas.microsoft.com/office/drawing/2014/main" id="{9C2C560D-412A-B943-B94D-0F5634D3CB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3944925711"/>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1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4"/>
          <p:cNvSpPr>
            <a:spLocks noGrp="1"/>
          </p:cNvSpPr>
          <p:nvPr>
            <p:ph type="title"/>
          </p:nvPr>
        </p:nvSpPr>
        <p:spPr>
          <a:xfrm>
            <a:off x="1043493" y="1025371"/>
            <a:ext cx="6917166" cy="1298281"/>
          </a:xfrm>
        </p:spPr>
        <p:txBody>
          <a:bodyPr>
            <a:normAutofit fontScale="90000"/>
          </a:bodyPr>
          <a:lstStyle/>
          <a:p>
            <a:pPr algn="ctr"/>
            <a:r>
              <a:rPr lang="en-US" dirty="0">
                <a:solidFill>
                  <a:srgbClr val="274469"/>
                </a:solidFill>
              </a:rPr>
              <a:t>Guided Visualization: A Way to Relax, Reduce Stress:</a:t>
            </a:r>
            <a:endParaRPr lang="en-US" dirty="0"/>
          </a:p>
        </p:txBody>
      </p:sp>
      <p:sp>
        <p:nvSpPr>
          <p:cNvPr id="3" name="Content Placeholder 34"/>
          <p:cNvSpPr>
            <a:spLocks noGrp="1"/>
          </p:cNvSpPr>
          <p:nvPr>
            <p:ph idx="1"/>
          </p:nvPr>
        </p:nvSpPr>
        <p:spPr>
          <a:xfrm>
            <a:off x="685800" y="2667000"/>
            <a:ext cx="8001000" cy="3508977"/>
          </a:xfrm>
        </p:spPr>
        <p:txBody>
          <a:bodyPr/>
          <a:lstStyle/>
          <a:p>
            <a:r>
              <a:rPr lang="en-US" dirty="0">
                <a:hlinkClick r:id="rId4"/>
              </a:rPr>
              <a:t>Guided Meditation: A Forest Walk</a:t>
            </a:r>
            <a:endParaRPr lang="en-US" dirty="0"/>
          </a:p>
          <a:p>
            <a:endParaRPr lang="en-US" b="1" dirty="0"/>
          </a:p>
          <a:p>
            <a:endParaRPr lang="en-US" dirty="0"/>
          </a:p>
        </p:txBody>
      </p:sp>
      <p:pic>
        <p:nvPicPr>
          <p:cNvPr id="4" name="Recorded Sound 34" descr="Recorded Sound">
            <a:hlinkClick r:id="" action="ppaction://media"/>
            <a:extLst>
              <a:ext uri="{FF2B5EF4-FFF2-40B4-BE49-F238E27FC236}">
                <a16:creationId xmlns:a16="http://schemas.microsoft.com/office/drawing/2014/main" id="{E54B8A5A-9966-B549-B11A-8B55B37B77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4099430563"/>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5"/>
          <p:cNvSpPr>
            <a:spLocks noGrp="1"/>
          </p:cNvSpPr>
          <p:nvPr>
            <p:ph type="title"/>
          </p:nvPr>
        </p:nvSpPr>
        <p:spPr>
          <a:xfrm>
            <a:off x="914400" y="762000"/>
            <a:ext cx="7024744" cy="953536"/>
          </a:xfrm>
        </p:spPr>
        <p:txBody>
          <a:bodyPr>
            <a:noAutofit/>
          </a:bodyPr>
          <a:lstStyle/>
          <a:p>
            <a:pPr algn="ctr"/>
            <a:r>
              <a:rPr lang="en-US" sz="3200" dirty="0">
                <a:solidFill>
                  <a:srgbClr val="274469"/>
                </a:solidFill>
              </a:rPr>
              <a:t>Change stress invoking self-talk</a:t>
            </a:r>
          </a:p>
        </p:txBody>
      </p:sp>
      <p:sp>
        <p:nvSpPr>
          <p:cNvPr id="3" name="Content Placeholder 35"/>
          <p:cNvSpPr>
            <a:spLocks noGrp="1"/>
          </p:cNvSpPr>
          <p:nvPr>
            <p:ph idx="1"/>
          </p:nvPr>
        </p:nvSpPr>
        <p:spPr>
          <a:xfrm>
            <a:off x="1059628" y="1828800"/>
            <a:ext cx="7024744" cy="3886200"/>
          </a:xfrm>
        </p:spPr>
        <p:txBody>
          <a:bodyPr>
            <a:normAutofit/>
          </a:bodyPr>
          <a:lstStyle/>
          <a:p>
            <a:r>
              <a:rPr lang="en-US" sz="2000" dirty="0">
                <a:solidFill>
                  <a:srgbClr val="274469"/>
                </a:solidFill>
              </a:rPr>
              <a:t>Erroneous exaggerated self-talk can increase our anxiety levels and thus create more stress.</a:t>
            </a:r>
          </a:p>
          <a:p>
            <a:pPr marL="68580" indent="0">
              <a:buNone/>
            </a:pPr>
            <a:r>
              <a:rPr lang="en-US" sz="2000" dirty="0">
                <a:solidFill>
                  <a:srgbClr val="274469"/>
                </a:solidFill>
              </a:rPr>
              <a:t> </a:t>
            </a:r>
          </a:p>
          <a:p>
            <a:r>
              <a:rPr lang="en-US" sz="2000" dirty="0">
                <a:solidFill>
                  <a:srgbClr val="274469"/>
                </a:solidFill>
              </a:rPr>
              <a:t>These stress provoking thoughts perpetuate fears and reinforce worrying.</a:t>
            </a:r>
          </a:p>
          <a:p>
            <a:pPr marL="68580" indent="0">
              <a:buNone/>
            </a:pPr>
            <a:endParaRPr lang="en-US" sz="2000" dirty="0">
              <a:solidFill>
                <a:srgbClr val="274469"/>
              </a:solidFill>
            </a:endParaRPr>
          </a:p>
          <a:p>
            <a:r>
              <a:rPr lang="en-US" sz="2000" dirty="0">
                <a:solidFill>
                  <a:srgbClr val="274469"/>
                </a:solidFill>
              </a:rPr>
              <a:t>The following are two basic errors in fearful thinking:</a:t>
            </a:r>
          </a:p>
          <a:p>
            <a:pPr lvl="1"/>
            <a:r>
              <a:rPr lang="en-US" sz="1800" dirty="0"/>
              <a:t>Overestimating a negative outcome</a:t>
            </a:r>
          </a:p>
          <a:p>
            <a:pPr lvl="1"/>
            <a:r>
              <a:rPr lang="en-US" sz="1800" dirty="0"/>
              <a:t>Underestimating your ability to cope. </a:t>
            </a:r>
          </a:p>
          <a:p>
            <a:pPr lvl="1"/>
            <a:endParaRPr lang="en-US" sz="1800" dirty="0"/>
          </a:p>
          <a:p>
            <a:r>
              <a:rPr lang="en-US" sz="2000" dirty="0"/>
              <a:t>Restructuring unhelpful self talk</a:t>
            </a:r>
          </a:p>
          <a:p>
            <a:pPr marL="365760" lvl="1" indent="0">
              <a:buNone/>
            </a:pPr>
            <a:endParaRPr lang="en-US" sz="1800" dirty="0"/>
          </a:p>
          <a:p>
            <a:pPr lvl="1"/>
            <a:endParaRPr lang="en-US" sz="1800" dirty="0"/>
          </a:p>
          <a:p>
            <a:pPr lvl="1"/>
            <a:endParaRPr lang="en-US" sz="1800" dirty="0"/>
          </a:p>
        </p:txBody>
      </p:sp>
      <p:pic>
        <p:nvPicPr>
          <p:cNvPr id="5" name="Recorded Sound 35" descr="Recorded Sound">
            <a:hlinkClick r:id="" action="ppaction://media"/>
            <a:extLst>
              <a:ext uri="{FF2B5EF4-FFF2-40B4-BE49-F238E27FC236}">
                <a16:creationId xmlns:a16="http://schemas.microsoft.com/office/drawing/2014/main" id="{50BBABD7-D35B-7E41-9934-C947445C43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3463472921"/>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4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6"/>
          <p:cNvSpPr>
            <a:spLocks noGrp="1"/>
          </p:cNvSpPr>
          <p:nvPr>
            <p:ph type="title"/>
          </p:nvPr>
        </p:nvSpPr>
        <p:spPr/>
        <p:txBody>
          <a:bodyPr/>
          <a:lstStyle/>
          <a:p>
            <a:r>
              <a:rPr lang="en-US" dirty="0">
                <a:solidFill>
                  <a:srgbClr val="274469"/>
                </a:solidFill>
              </a:rPr>
              <a:t>Sleep and Rest</a:t>
            </a:r>
          </a:p>
        </p:txBody>
      </p:sp>
      <p:sp>
        <p:nvSpPr>
          <p:cNvPr id="3" name="Content Placeholder 36"/>
          <p:cNvSpPr>
            <a:spLocks noGrp="1"/>
          </p:cNvSpPr>
          <p:nvPr>
            <p:ph idx="1"/>
          </p:nvPr>
        </p:nvSpPr>
        <p:spPr>
          <a:xfrm>
            <a:off x="1043493" y="2323652"/>
            <a:ext cx="4366708" cy="3508977"/>
          </a:xfrm>
        </p:spPr>
        <p:txBody>
          <a:bodyPr/>
          <a:lstStyle/>
          <a:p>
            <a:r>
              <a:rPr lang="en-US" dirty="0">
                <a:solidFill>
                  <a:srgbClr val="274469"/>
                </a:solidFill>
              </a:rPr>
              <a:t>Helps to relax</a:t>
            </a:r>
          </a:p>
          <a:p>
            <a:r>
              <a:rPr lang="en-US" dirty="0">
                <a:solidFill>
                  <a:srgbClr val="274469"/>
                </a:solidFill>
              </a:rPr>
              <a:t>Sleep deprivation increases stress</a:t>
            </a:r>
          </a:p>
          <a:p>
            <a:pPr marL="68580" indent="0">
              <a:buNone/>
            </a:pPr>
            <a:endParaRPr lang="en-US" dirty="0"/>
          </a:p>
        </p:txBody>
      </p:sp>
      <p:pic>
        <p:nvPicPr>
          <p:cNvPr id="3077" name="Picture 36" descr="An image of a teenage-aged girl sleep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7469" y="3620537"/>
            <a:ext cx="3781425" cy="213360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36" descr="Recorded Sound">
            <a:hlinkClick r:id="" action="ppaction://media"/>
            <a:extLst>
              <a:ext uri="{FF2B5EF4-FFF2-40B4-BE49-F238E27FC236}">
                <a16:creationId xmlns:a16="http://schemas.microsoft.com/office/drawing/2014/main" id="{9858F8D3-4B21-D243-AA5B-523B826E07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3872900934"/>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7"/>
          <p:cNvSpPr>
            <a:spLocks noGrp="1"/>
          </p:cNvSpPr>
          <p:nvPr>
            <p:ph type="title"/>
          </p:nvPr>
        </p:nvSpPr>
        <p:spPr>
          <a:xfrm>
            <a:off x="1056630" y="901609"/>
            <a:ext cx="7024744" cy="838200"/>
          </a:xfrm>
        </p:spPr>
        <p:txBody>
          <a:bodyPr/>
          <a:lstStyle/>
          <a:p>
            <a:r>
              <a:rPr lang="en-US" dirty="0">
                <a:solidFill>
                  <a:srgbClr val="274469"/>
                </a:solidFill>
              </a:rPr>
              <a:t>Positive Thinking</a:t>
            </a:r>
          </a:p>
        </p:txBody>
      </p:sp>
      <p:sp>
        <p:nvSpPr>
          <p:cNvPr id="3" name="Content Placeholder 37"/>
          <p:cNvSpPr>
            <a:spLocks noGrp="1"/>
          </p:cNvSpPr>
          <p:nvPr>
            <p:ph idx="1"/>
          </p:nvPr>
        </p:nvSpPr>
        <p:spPr>
          <a:xfrm>
            <a:off x="990600" y="1905001"/>
            <a:ext cx="6777317" cy="1219200"/>
          </a:xfrm>
        </p:spPr>
        <p:txBody>
          <a:bodyPr/>
          <a:lstStyle/>
          <a:p>
            <a:r>
              <a:rPr lang="en-US" dirty="0">
                <a:solidFill>
                  <a:srgbClr val="274469"/>
                </a:solidFill>
              </a:rPr>
              <a:t>Expressing gratitude</a:t>
            </a:r>
          </a:p>
          <a:p>
            <a:r>
              <a:rPr lang="en-US" dirty="0">
                <a:solidFill>
                  <a:srgbClr val="274469"/>
                </a:solidFill>
              </a:rPr>
              <a:t>Looking at the bright side</a:t>
            </a:r>
          </a:p>
          <a:p>
            <a:endParaRPr lang="en-US" dirty="0"/>
          </a:p>
        </p:txBody>
      </p:sp>
      <p:pic>
        <p:nvPicPr>
          <p:cNvPr id="4" name="Picture 37" descr="An image of the word 'negative' crossed out on a chalkboard and replaced with colorful 'think' blocks sitting next to a chalked-in 'positiv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933" y="3200400"/>
            <a:ext cx="4692650" cy="3139872"/>
          </a:xfrm>
          <a:prstGeom prst="rect">
            <a:avLst/>
          </a:prstGeom>
        </p:spPr>
      </p:pic>
      <p:pic>
        <p:nvPicPr>
          <p:cNvPr id="5" name="Recorded Sound 37" descr="Recorded Sound">
            <a:hlinkClick r:id="" action="ppaction://media"/>
            <a:extLst>
              <a:ext uri="{FF2B5EF4-FFF2-40B4-BE49-F238E27FC236}">
                <a16:creationId xmlns:a16="http://schemas.microsoft.com/office/drawing/2014/main" id="{97F90245-1F0D-5443-A97F-D375EFF962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8640" y="5576019"/>
            <a:ext cx="812800" cy="812800"/>
          </a:xfrm>
          <a:prstGeom prst="rect">
            <a:avLst/>
          </a:prstGeom>
          <a:ln>
            <a:solidFill>
              <a:schemeClr val="tx1"/>
            </a:solidFill>
          </a:ln>
        </p:spPr>
      </p:pic>
    </p:spTree>
    <p:extLst>
      <p:ext uri="{BB962C8B-B14F-4D97-AF65-F5344CB8AC3E}">
        <p14:creationId xmlns:p14="http://schemas.microsoft.com/office/powerpoint/2010/main" val="534386315"/>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8"/>
          <p:cNvSpPr>
            <a:spLocks noGrp="1"/>
          </p:cNvSpPr>
          <p:nvPr>
            <p:ph type="title"/>
          </p:nvPr>
        </p:nvSpPr>
        <p:spPr>
          <a:xfrm>
            <a:off x="1043490" y="762000"/>
            <a:ext cx="7024744" cy="877336"/>
          </a:xfrm>
        </p:spPr>
        <p:txBody>
          <a:bodyPr/>
          <a:lstStyle/>
          <a:p>
            <a:r>
              <a:rPr lang="en-US" dirty="0">
                <a:solidFill>
                  <a:srgbClr val="274469"/>
                </a:solidFill>
              </a:rPr>
              <a:t>Journals and Writing</a:t>
            </a:r>
          </a:p>
        </p:txBody>
      </p:sp>
      <p:sp>
        <p:nvSpPr>
          <p:cNvPr id="3" name="Content Placeholder 38"/>
          <p:cNvSpPr>
            <a:spLocks noGrp="1"/>
          </p:cNvSpPr>
          <p:nvPr>
            <p:ph idx="1"/>
          </p:nvPr>
        </p:nvSpPr>
        <p:spPr>
          <a:xfrm>
            <a:off x="996194" y="1752600"/>
            <a:ext cx="6319005" cy="3508977"/>
          </a:xfrm>
        </p:spPr>
        <p:txBody>
          <a:bodyPr/>
          <a:lstStyle/>
          <a:p>
            <a:r>
              <a:rPr lang="en-US" sz="2200" dirty="0"/>
              <a:t>Expressing feelings through writing</a:t>
            </a:r>
          </a:p>
          <a:p>
            <a:r>
              <a:rPr lang="en-US" sz="2200" dirty="0"/>
              <a:t>Writing down stressors as they happen</a:t>
            </a:r>
          </a:p>
        </p:txBody>
      </p:sp>
      <p:pic>
        <p:nvPicPr>
          <p:cNvPr id="4" name="Picture 38" descr="An image of a hand holding a pen writing on pap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4644" y="2891495"/>
            <a:ext cx="3413162" cy="3212388"/>
          </a:xfrm>
          <a:prstGeom prst="rect">
            <a:avLst/>
          </a:prstGeom>
        </p:spPr>
      </p:pic>
      <p:pic>
        <p:nvPicPr>
          <p:cNvPr id="5" name="Recorded Sound 38" descr="Recorded Sound">
            <a:hlinkClick r:id="" action="ppaction://media"/>
            <a:extLst>
              <a:ext uri="{FF2B5EF4-FFF2-40B4-BE49-F238E27FC236}">
                <a16:creationId xmlns:a16="http://schemas.microsoft.com/office/drawing/2014/main" id="{D08038AC-CCE5-6245-8FD3-B6705D254D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4234482721"/>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9"/>
          <p:cNvSpPr>
            <a:spLocks noGrp="1"/>
          </p:cNvSpPr>
          <p:nvPr>
            <p:ph type="title"/>
          </p:nvPr>
        </p:nvSpPr>
        <p:spPr>
          <a:xfrm>
            <a:off x="914400" y="710605"/>
            <a:ext cx="7024744" cy="801757"/>
          </a:xfrm>
        </p:spPr>
        <p:txBody>
          <a:bodyPr/>
          <a:lstStyle/>
          <a:p>
            <a:r>
              <a:rPr lang="en-US" dirty="0">
                <a:solidFill>
                  <a:srgbClr val="274469"/>
                </a:solidFill>
              </a:rPr>
              <a:t>Talk To Someone</a:t>
            </a:r>
          </a:p>
        </p:txBody>
      </p:sp>
      <p:sp>
        <p:nvSpPr>
          <p:cNvPr id="3" name="Content Placeholder 39"/>
          <p:cNvSpPr>
            <a:spLocks noGrp="1"/>
          </p:cNvSpPr>
          <p:nvPr>
            <p:ph idx="1"/>
          </p:nvPr>
        </p:nvSpPr>
        <p:spPr>
          <a:xfrm>
            <a:off x="762000" y="1656521"/>
            <a:ext cx="7834823" cy="4591879"/>
          </a:xfrm>
        </p:spPr>
        <p:txBody>
          <a:bodyPr>
            <a:normAutofit/>
          </a:bodyPr>
          <a:lstStyle/>
          <a:p>
            <a:pPr marL="160020">
              <a:lnSpc>
                <a:spcPct val="120000"/>
              </a:lnSpc>
            </a:pPr>
            <a:r>
              <a:rPr lang="en-US" sz="2000" dirty="0"/>
              <a:t>Harper College Counseling Center - </a:t>
            </a:r>
            <a:r>
              <a:rPr lang="en-US" sz="2000" dirty="0">
                <a:solidFill>
                  <a:srgbClr val="C00000"/>
                </a:solidFill>
              </a:rPr>
              <a:t>847-925-6393</a:t>
            </a:r>
          </a:p>
          <a:p>
            <a:pPr marL="160020">
              <a:lnSpc>
                <a:spcPct val="120000"/>
              </a:lnSpc>
            </a:pPr>
            <a:r>
              <a:rPr lang="en-US" sz="2000" dirty="0" err="1">
                <a:hlinkClick r:id="rId4"/>
              </a:rPr>
              <a:t>ULifeline</a:t>
            </a:r>
            <a:r>
              <a:rPr lang="en-US" sz="2000" dirty="0"/>
              <a:t> </a:t>
            </a:r>
            <a:r>
              <a:rPr lang="en-US" sz="1200" dirty="0"/>
              <a:t> - </a:t>
            </a:r>
            <a:r>
              <a:rPr lang="en-US" sz="1600" dirty="0"/>
              <a:t>Your online resource for college mental health</a:t>
            </a:r>
            <a:br>
              <a:rPr lang="en-US" sz="1600" dirty="0"/>
            </a:br>
            <a:endParaRPr lang="en-US" sz="1600" dirty="0"/>
          </a:p>
          <a:p>
            <a:pPr marL="160020">
              <a:lnSpc>
                <a:spcPct val="120000"/>
              </a:lnSpc>
            </a:pPr>
            <a:r>
              <a:rPr lang="en-US" sz="2000" dirty="0"/>
              <a:t>Need help now?</a:t>
            </a:r>
          </a:p>
          <a:p>
            <a:pPr marL="160020">
              <a:lnSpc>
                <a:spcPct val="120000"/>
              </a:lnSpc>
            </a:pPr>
            <a:r>
              <a:rPr lang="en-US" sz="1800" dirty="0"/>
              <a:t>Text "START" to </a:t>
            </a:r>
            <a:r>
              <a:rPr lang="en-US" sz="1800" dirty="0">
                <a:solidFill>
                  <a:srgbClr val="C00000"/>
                </a:solidFill>
                <a:hlinkClick r:id="rId5">
                  <a:extLst>
                    <a:ext uri="{A12FA001-AC4F-418D-AE19-62706E023703}">
                      <ahyp:hlinkClr xmlns:ahyp="http://schemas.microsoft.com/office/drawing/2018/hyperlinkcolor" val="tx"/>
                    </a:ext>
                  </a:extLst>
                </a:hlinkClick>
              </a:rPr>
              <a:t>741-741</a:t>
            </a:r>
            <a:r>
              <a:rPr lang="en-US" sz="1800" dirty="0"/>
              <a:t> or call </a:t>
            </a:r>
            <a:r>
              <a:rPr lang="en-US" sz="1800" dirty="0">
                <a:solidFill>
                  <a:srgbClr val="C00000"/>
                </a:solidFill>
                <a:hlinkClick r:id="rId6">
                  <a:extLst>
                    <a:ext uri="{A12FA001-AC4F-418D-AE19-62706E023703}">
                      <ahyp:hlinkClr xmlns:ahyp="http://schemas.microsoft.com/office/drawing/2018/hyperlinkcolor" val="tx"/>
                    </a:ext>
                  </a:extLst>
                </a:hlinkClick>
              </a:rPr>
              <a:t>1-800-273-TALK (8255)</a:t>
            </a:r>
            <a:r>
              <a:rPr lang="en-US" sz="1800" dirty="0">
                <a:solidFill>
                  <a:srgbClr val="C00000"/>
                </a:solidFill>
              </a:rPr>
              <a:t> </a:t>
            </a:r>
            <a:br>
              <a:rPr lang="en-US" sz="1800" dirty="0">
                <a:solidFill>
                  <a:srgbClr val="C00000"/>
                </a:solidFill>
              </a:rPr>
            </a:br>
            <a:endParaRPr lang="en-US" sz="1800" dirty="0"/>
          </a:p>
          <a:p>
            <a:pPr>
              <a:lnSpc>
                <a:spcPct val="120000"/>
              </a:lnSpc>
              <a:spcBef>
                <a:spcPts val="1200"/>
              </a:spcBef>
            </a:pPr>
            <a:r>
              <a:rPr lang="en-US" sz="2000" dirty="0"/>
              <a:t>Friend, family, boy/girlfriend</a:t>
            </a:r>
          </a:p>
          <a:p>
            <a:pPr>
              <a:lnSpc>
                <a:spcPct val="120000"/>
              </a:lnSpc>
            </a:pPr>
            <a:r>
              <a:rPr lang="en-US" sz="2000" dirty="0"/>
              <a:t>Important to vent and express</a:t>
            </a:r>
          </a:p>
          <a:p>
            <a:pPr marL="68580" indent="0">
              <a:lnSpc>
                <a:spcPct val="120000"/>
              </a:lnSpc>
              <a:buNone/>
            </a:pPr>
            <a:r>
              <a:rPr lang="en-US" sz="2000" dirty="0"/>
              <a:t>    feelings</a:t>
            </a:r>
          </a:p>
        </p:txBody>
      </p:sp>
      <p:pic>
        <p:nvPicPr>
          <p:cNvPr id="4099" name="Picture 39" descr="An image of an adult speaking with a teenager while both are sitt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0590" y="4724401"/>
            <a:ext cx="2929485" cy="1639956"/>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39" descr="Recorded Sound">
            <a:hlinkClick r:id="" action="ppaction://media"/>
            <a:extLst>
              <a:ext uri="{FF2B5EF4-FFF2-40B4-BE49-F238E27FC236}">
                <a16:creationId xmlns:a16="http://schemas.microsoft.com/office/drawing/2014/main" id="{40075CD2-CF73-A74E-AA6E-C06147E6AA1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735893662"/>
      </p:ext>
    </p:extLst>
  </p:cSld>
  <p:clrMapOvr>
    <a:masterClrMapping/>
  </p:clrMapOvr>
  <mc:AlternateContent xmlns:mc="http://schemas.openxmlformats.org/markup-compatibility/2006" xmlns:p14="http://schemas.microsoft.com/office/powerpoint/2010/main">
    <mc:Choice Requires="p14">
      <p:transition p14:dur="0" advClick="0" advTm="1500"/>
    </mc:Choice>
    <mc:Fallback xmlns="">
      <p:transition advClick="0" advTm="1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shade val="94000"/>
                <a:satMod val="114000"/>
                <a:lumMod val="96000"/>
              </a:schemeClr>
            </a:gs>
            <a:gs pos="0">
              <a:schemeClr val="bg1"/>
            </a:gs>
            <a:gs pos="100000">
              <a:schemeClr val="bg2">
                <a:tint val="89000"/>
                <a:shade val="62000"/>
                <a:satMod val="110000"/>
                <a:lumMod val="72000"/>
              </a:schemeClr>
            </a:gs>
          </a:gsLst>
          <a:lin ang="5400000" scaled="0"/>
          <a:tileRect/>
        </a:gradFill>
        <a:effectLst/>
      </p:bgPr>
    </p:bg>
    <p:spTree>
      <p:nvGrpSpPr>
        <p:cNvPr id="1" name=""/>
        <p:cNvGrpSpPr/>
        <p:nvPr/>
      </p:nvGrpSpPr>
      <p:grpSpPr>
        <a:xfrm>
          <a:off x="0" y="0"/>
          <a:ext cx="0" cy="0"/>
          <a:chOff x="0" y="0"/>
          <a:chExt cx="0" cy="0"/>
        </a:xfrm>
      </p:grpSpPr>
      <p:sp>
        <p:nvSpPr>
          <p:cNvPr id="2" name="Title 4"/>
          <p:cNvSpPr>
            <a:spLocks noGrp="1"/>
          </p:cNvSpPr>
          <p:nvPr>
            <p:ph type="title"/>
          </p:nvPr>
        </p:nvSpPr>
        <p:spPr>
          <a:xfrm>
            <a:off x="884370" y="914400"/>
            <a:ext cx="7024744" cy="762000"/>
          </a:xfrm>
        </p:spPr>
        <p:txBody>
          <a:bodyPr anchor="b">
            <a:normAutofit/>
          </a:bodyPr>
          <a:lstStyle/>
          <a:p>
            <a:r>
              <a:rPr lang="en-US" dirty="0">
                <a:solidFill>
                  <a:srgbClr val="274469"/>
                </a:solidFill>
              </a:rPr>
              <a:t>How does stress affect you?</a:t>
            </a:r>
            <a:endParaRPr lang="en-US" dirty="0"/>
          </a:p>
        </p:txBody>
      </p:sp>
      <p:sp>
        <p:nvSpPr>
          <p:cNvPr id="3" name="Content Placeholder 4"/>
          <p:cNvSpPr>
            <a:spLocks noGrp="1"/>
          </p:cNvSpPr>
          <p:nvPr>
            <p:ph sz="quarter" idx="13"/>
          </p:nvPr>
        </p:nvSpPr>
        <p:spPr>
          <a:xfrm>
            <a:off x="875902" y="2057400"/>
            <a:ext cx="3402586" cy="3505200"/>
          </a:xfrm>
        </p:spPr>
        <p:txBody>
          <a:bodyPr>
            <a:normAutofit fontScale="70000" lnSpcReduction="20000"/>
          </a:bodyPr>
          <a:lstStyle/>
          <a:p>
            <a:r>
              <a:rPr lang="en-US" sz="2800" dirty="0"/>
              <a:t>Affects body and mind</a:t>
            </a:r>
          </a:p>
          <a:p>
            <a:pPr marL="68580" indent="0">
              <a:buNone/>
            </a:pPr>
            <a:endParaRPr lang="en-US" sz="2800" dirty="0"/>
          </a:p>
          <a:p>
            <a:r>
              <a:rPr lang="en-US" sz="2800" dirty="0"/>
              <a:t>Sickness</a:t>
            </a:r>
          </a:p>
          <a:p>
            <a:pPr marL="68580" indent="0">
              <a:buNone/>
            </a:pPr>
            <a:endParaRPr lang="en-US" sz="2800" dirty="0"/>
          </a:p>
          <a:p>
            <a:r>
              <a:rPr lang="en-US" sz="2800" dirty="0"/>
              <a:t>Tired</a:t>
            </a:r>
          </a:p>
          <a:p>
            <a:endParaRPr lang="en-US" sz="2800" dirty="0"/>
          </a:p>
          <a:p>
            <a:r>
              <a:rPr lang="en-US" sz="2800" dirty="0"/>
              <a:t>Unable to concentrate</a:t>
            </a:r>
          </a:p>
          <a:p>
            <a:endParaRPr lang="en-US" sz="2800" dirty="0"/>
          </a:p>
          <a:p>
            <a:r>
              <a:rPr lang="en-US" sz="2800" dirty="0"/>
              <a:t>Mental breakdown</a:t>
            </a:r>
          </a:p>
          <a:p>
            <a:pPr marL="68580" indent="0">
              <a:buNone/>
            </a:pPr>
            <a:endParaRPr lang="en-US" i="1" dirty="0"/>
          </a:p>
          <a:p>
            <a:endParaRPr lang="en-US" i="1" dirty="0"/>
          </a:p>
          <a:p>
            <a:pPr marL="68580" indent="0">
              <a:buNone/>
            </a:pPr>
            <a:endParaRPr lang="en-US" dirty="0"/>
          </a:p>
        </p:txBody>
      </p:sp>
      <p:pic>
        <p:nvPicPr>
          <p:cNvPr id="15" name="Picture 4" descr="Image of a woman chewing on a laptop out of frustration.">
            <a:extLst>
              <a:ext uri="{FF2B5EF4-FFF2-40B4-BE49-F238E27FC236}">
                <a16:creationId xmlns:a16="http://schemas.microsoft.com/office/drawing/2014/main" id="{02B445E3-4536-B24D-97C8-593872F8E63C}"/>
              </a:ext>
            </a:extLst>
          </p:cNvPr>
          <p:cNvPicPr>
            <a:picLocks noGrp="1" noChangeAspect="1" noChangeArrowheads="1"/>
          </p:cNvPicPr>
          <p:nvPr>
            <p:ph sz="quarter" idx="14"/>
          </p:nvPr>
        </p:nvPicPr>
        <p:blipFill>
          <a:blip r:embed="rId4">
            <a:extLst>
              <a:ext uri="{28A0092B-C50C-407E-A947-70E740481C1C}">
                <a14:useLocalDpi xmlns:a14="http://schemas.microsoft.com/office/drawing/2010/main" val="0"/>
              </a:ext>
            </a:extLst>
          </a:blip>
          <a:srcRect/>
          <a:stretch>
            <a:fillRect/>
          </a:stretch>
        </p:blipFill>
        <p:spPr bwMode="auto">
          <a:xfrm>
            <a:off x="4654860" y="2286000"/>
            <a:ext cx="3344422" cy="243840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4" descr="Recorded Sound">
            <a:hlinkClick r:id="" action="ppaction://media"/>
            <a:extLst>
              <a:ext uri="{FF2B5EF4-FFF2-40B4-BE49-F238E27FC236}">
                <a16:creationId xmlns:a16="http://schemas.microsoft.com/office/drawing/2014/main" id="{B7B9AEA7-C14F-C945-BC61-B7B2AF06D2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1042471880"/>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1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0"/>
          <p:cNvSpPr>
            <a:spLocks noGrp="1"/>
          </p:cNvSpPr>
          <p:nvPr>
            <p:ph type="title"/>
          </p:nvPr>
        </p:nvSpPr>
        <p:spPr>
          <a:xfrm>
            <a:off x="1043492" y="838200"/>
            <a:ext cx="7024744" cy="877336"/>
          </a:xfrm>
        </p:spPr>
        <p:txBody>
          <a:bodyPr/>
          <a:lstStyle/>
          <a:p>
            <a:r>
              <a:rPr lang="en-US" dirty="0">
                <a:solidFill>
                  <a:srgbClr val="274469"/>
                </a:solidFill>
              </a:rPr>
              <a:t>References</a:t>
            </a:r>
          </a:p>
        </p:txBody>
      </p:sp>
      <p:sp>
        <p:nvSpPr>
          <p:cNvPr id="3" name="Content Placeholder 40"/>
          <p:cNvSpPr>
            <a:spLocks noGrp="1"/>
          </p:cNvSpPr>
          <p:nvPr>
            <p:ph idx="1"/>
          </p:nvPr>
        </p:nvSpPr>
        <p:spPr>
          <a:xfrm>
            <a:off x="838200" y="1715537"/>
            <a:ext cx="7467600" cy="3708776"/>
          </a:xfrm>
        </p:spPr>
        <p:txBody>
          <a:bodyPr>
            <a:normAutofit fontScale="92500"/>
          </a:bodyPr>
          <a:lstStyle/>
          <a:p>
            <a:pPr marL="68580" indent="0">
              <a:buNone/>
            </a:pPr>
            <a:endParaRPr lang="en-US" sz="2100" dirty="0">
              <a:hlinkClick r:id="rId3"/>
            </a:endParaRPr>
          </a:p>
          <a:p>
            <a:r>
              <a:rPr lang="en-US" sz="2100" b="1" u="sng" dirty="0" err="1">
                <a:solidFill>
                  <a:srgbClr val="375B8A"/>
                </a:solidFill>
                <a:hlinkClick r:id="rId4"/>
              </a:rPr>
              <a:t>Ulifeline</a:t>
            </a:r>
            <a:br>
              <a:rPr lang="en-US" sz="2100" dirty="0">
                <a:solidFill>
                  <a:srgbClr val="C00000"/>
                </a:solidFill>
              </a:rPr>
            </a:br>
            <a:endParaRPr lang="en-US" sz="2100" dirty="0">
              <a:solidFill>
                <a:srgbClr val="C00000"/>
              </a:solidFill>
            </a:endParaRPr>
          </a:p>
          <a:p>
            <a:r>
              <a:rPr lang="en-US" sz="2100" b="1" dirty="0">
                <a:solidFill>
                  <a:srgbClr val="375B8A"/>
                </a:solidFill>
                <a:hlinkClick r:id="rId3"/>
              </a:rPr>
              <a:t>The American Institute on Stress: Stress in College Students</a:t>
            </a:r>
            <a:br>
              <a:rPr lang="en-US" sz="2100" dirty="0">
                <a:solidFill>
                  <a:srgbClr val="C00000"/>
                </a:solidFill>
              </a:rPr>
            </a:br>
            <a:endParaRPr lang="en-US" sz="2100" dirty="0">
              <a:solidFill>
                <a:srgbClr val="C00000"/>
              </a:solidFill>
            </a:endParaRPr>
          </a:p>
          <a:p>
            <a:r>
              <a:rPr lang="en-US" sz="2100" b="1" dirty="0">
                <a:solidFill>
                  <a:srgbClr val="375B8A"/>
                </a:solidFill>
                <a:hlinkClick r:id="rId5"/>
              </a:rPr>
              <a:t>The Mayo Clinic: Stress Management</a:t>
            </a:r>
            <a:br>
              <a:rPr lang="en-US" sz="2100" dirty="0">
                <a:solidFill>
                  <a:srgbClr val="C00000"/>
                </a:solidFill>
              </a:rPr>
            </a:br>
            <a:endParaRPr lang="en-US" sz="2100" dirty="0">
              <a:solidFill>
                <a:srgbClr val="C00000"/>
              </a:solidFill>
            </a:endParaRPr>
          </a:p>
          <a:p>
            <a:r>
              <a:rPr lang="en-US" sz="2100" b="1" dirty="0">
                <a:solidFill>
                  <a:srgbClr val="375B8A"/>
                </a:solidFill>
                <a:hlinkClick r:id="rId6"/>
              </a:rPr>
              <a:t>ABC News: Time Management</a:t>
            </a:r>
            <a:br>
              <a:rPr lang="en-US" sz="2100" dirty="0">
                <a:solidFill>
                  <a:srgbClr val="C00000"/>
                </a:solidFill>
              </a:rPr>
            </a:br>
            <a:endParaRPr lang="en-US" sz="2100" dirty="0">
              <a:solidFill>
                <a:srgbClr val="C00000"/>
              </a:solidFill>
            </a:endParaRPr>
          </a:p>
          <a:p>
            <a:r>
              <a:rPr lang="en-US" sz="2100" b="1" u="sng" dirty="0">
                <a:solidFill>
                  <a:srgbClr val="375B8A"/>
                </a:solidFill>
                <a:hlinkClick r:id="rId7"/>
              </a:rPr>
              <a:t>Yoga for Stress Management</a:t>
            </a:r>
            <a:br>
              <a:rPr lang="en-US" sz="2100" dirty="0">
                <a:solidFill>
                  <a:srgbClr val="C00000"/>
                </a:solidFill>
              </a:rPr>
            </a:br>
            <a:endParaRPr lang="en-US" sz="2100" dirty="0">
              <a:solidFill>
                <a:srgbClr val="C00000"/>
              </a:solidFill>
            </a:endParaRPr>
          </a:p>
          <a:p>
            <a:pPr marL="68580" indent="0">
              <a:buNone/>
            </a:pPr>
            <a:endParaRPr lang="en-US" dirty="0"/>
          </a:p>
          <a:p>
            <a:endParaRPr lang="en-US" dirty="0"/>
          </a:p>
        </p:txBody>
      </p:sp>
    </p:spTree>
    <p:extLst>
      <p:ext uri="{BB962C8B-B14F-4D97-AF65-F5344CB8AC3E}">
        <p14:creationId xmlns:p14="http://schemas.microsoft.com/office/powerpoint/2010/main" val="2735969202"/>
      </p:ext>
    </p:extLst>
  </p:cSld>
  <p:clrMapOvr>
    <a:masterClrMapping/>
  </p:clrMapOvr>
  <mc:AlternateContent xmlns:mc="http://schemas.openxmlformats.org/markup-compatibility/2006" xmlns:p14="http://schemas.microsoft.com/office/powerpoint/2010/main">
    <mc:Choice Requires="p14">
      <p:transition p14:dur="0" advClick="0" advTm="1500"/>
    </mc:Choice>
    <mc:Fallback xmlns="">
      <p:transition advClick="0" advTm="15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a:spLocks noGrp="1"/>
          </p:cNvSpPr>
          <p:nvPr>
            <p:ph type="title"/>
          </p:nvPr>
        </p:nvSpPr>
        <p:spPr>
          <a:xfrm>
            <a:off x="884370" y="914400"/>
            <a:ext cx="7024744" cy="762000"/>
          </a:xfrm>
        </p:spPr>
        <p:txBody>
          <a:bodyPr anchor="b">
            <a:normAutofit/>
          </a:bodyPr>
          <a:lstStyle/>
          <a:p>
            <a:r>
              <a:rPr lang="en-US" dirty="0">
                <a:solidFill>
                  <a:srgbClr val="274469"/>
                </a:solidFill>
              </a:rPr>
              <a:t>Stress Facts</a:t>
            </a:r>
            <a:endParaRPr lang="en-US" dirty="0"/>
          </a:p>
        </p:txBody>
      </p:sp>
      <p:sp>
        <p:nvSpPr>
          <p:cNvPr id="3" name="Content Placeholder 5"/>
          <p:cNvSpPr>
            <a:spLocks noGrp="1"/>
          </p:cNvSpPr>
          <p:nvPr>
            <p:ph sz="quarter" idx="13"/>
          </p:nvPr>
        </p:nvSpPr>
        <p:spPr>
          <a:xfrm>
            <a:off x="864614" y="1828800"/>
            <a:ext cx="7024744" cy="2362200"/>
          </a:xfrm>
        </p:spPr>
        <p:txBody>
          <a:bodyPr>
            <a:normAutofit fontScale="77500" lnSpcReduction="20000"/>
          </a:bodyPr>
          <a:lstStyle/>
          <a:p>
            <a:r>
              <a:rPr lang="en-US" sz="2600" dirty="0"/>
              <a:t>1 in 5 Americans experience “extreme stress”.</a:t>
            </a:r>
          </a:p>
          <a:p>
            <a:pPr marL="68580" indent="0">
              <a:buNone/>
            </a:pPr>
            <a:endParaRPr lang="en-US" sz="2600" dirty="0"/>
          </a:p>
          <a:p>
            <a:r>
              <a:rPr lang="en-US" sz="2600" dirty="0"/>
              <a:t>Stress is a normal part of college life.  A certain level of stress is healthy and can be motivating.  When stress goes beyond this level, it can become a problem. </a:t>
            </a:r>
          </a:p>
          <a:p>
            <a:endParaRPr lang="en-US" sz="2600" dirty="0"/>
          </a:p>
          <a:p>
            <a:r>
              <a:rPr lang="en-US" sz="2600" dirty="0"/>
              <a:t>8 out of 10 college students experience stress daily.</a:t>
            </a:r>
          </a:p>
          <a:p>
            <a:endParaRPr lang="en-US" sz="2600" dirty="0"/>
          </a:p>
          <a:p>
            <a:pPr marL="68580" indent="0">
              <a:buNone/>
            </a:pPr>
            <a:endParaRPr lang="en-US" i="1" dirty="0"/>
          </a:p>
          <a:p>
            <a:endParaRPr lang="en-US" i="1" dirty="0"/>
          </a:p>
          <a:p>
            <a:pPr marL="68580" indent="0">
              <a:buNone/>
            </a:pPr>
            <a:endParaRPr lang="en-US" dirty="0"/>
          </a:p>
        </p:txBody>
      </p:sp>
      <p:pic>
        <p:nvPicPr>
          <p:cNvPr id="13" name="Picture 5" descr="Image of a woman appearing frustrated as she is reading.">
            <a:extLst>
              <a:ext uri="{FF2B5EF4-FFF2-40B4-BE49-F238E27FC236}">
                <a16:creationId xmlns:a16="http://schemas.microsoft.com/office/drawing/2014/main" id="{D506DB96-6EFE-CA43-A366-38DAAA15F3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1444" y="4495800"/>
            <a:ext cx="2590800" cy="16791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1" descr="Image of a woman with her face on the desk.">
            <a:extLst>
              <a:ext uri="{FF2B5EF4-FFF2-40B4-BE49-F238E27FC236}">
                <a16:creationId xmlns:a16="http://schemas.microsoft.com/office/drawing/2014/main" id="{AA72A373-10B6-6E4B-AEE1-A8B1A1ACD020}"/>
              </a:ext>
            </a:extLst>
          </p:cNvPr>
          <p:cNvPicPr>
            <a:picLocks noChangeAspect="1"/>
          </p:cNvPicPr>
          <p:nvPr/>
        </p:nvPicPr>
        <p:blipFill>
          <a:blip r:embed="rId5"/>
          <a:stretch>
            <a:fillRect/>
          </a:stretch>
        </p:blipFill>
        <p:spPr>
          <a:xfrm>
            <a:off x="4560711" y="4495800"/>
            <a:ext cx="2066925" cy="1696747"/>
          </a:xfrm>
          <a:prstGeom prst="rect">
            <a:avLst/>
          </a:prstGeom>
        </p:spPr>
      </p:pic>
      <p:pic>
        <p:nvPicPr>
          <p:cNvPr id="5" name="Recorded Sound 5" descr="Recorded Sound">
            <a:hlinkClick r:id="" action="ppaction://media"/>
            <a:extLst>
              <a:ext uri="{FF2B5EF4-FFF2-40B4-BE49-F238E27FC236}">
                <a16:creationId xmlns:a16="http://schemas.microsoft.com/office/drawing/2014/main" id="{C5718A01-55AC-ED43-80A2-B3E4F8E96F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943578880"/>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p:cNvSpPr>
            <a:spLocks noGrp="1"/>
          </p:cNvSpPr>
          <p:nvPr>
            <p:ph type="title"/>
          </p:nvPr>
        </p:nvSpPr>
        <p:spPr>
          <a:xfrm>
            <a:off x="884370" y="914400"/>
            <a:ext cx="7024744" cy="1005840"/>
          </a:xfrm>
        </p:spPr>
        <p:txBody>
          <a:bodyPr anchor="b">
            <a:normAutofit/>
          </a:bodyPr>
          <a:lstStyle/>
          <a:p>
            <a:r>
              <a:rPr lang="en-US" dirty="0">
                <a:solidFill>
                  <a:srgbClr val="274469"/>
                </a:solidFill>
              </a:rPr>
              <a:t>Types of Stress</a:t>
            </a:r>
            <a:endParaRPr lang="en-US" dirty="0"/>
          </a:p>
        </p:txBody>
      </p:sp>
      <p:sp>
        <p:nvSpPr>
          <p:cNvPr id="3" name="Content Placeholder 6"/>
          <p:cNvSpPr>
            <a:spLocks noGrp="1"/>
          </p:cNvSpPr>
          <p:nvPr>
            <p:ph sz="quarter" idx="13"/>
          </p:nvPr>
        </p:nvSpPr>
        <p:spPr>
          <a:xfrm>
            <a:off x="813816" y="2211651"/>
            <a:ext cx="3657600" cy="3139852"/>
          </a:xfrm>
        </p:spPr>
        <p:txBody>
          <a:bodyPr>
            <a:normAutofit fontScale="85000" lnSpcReduction="20000"/>
          </a:bodyPr>
          <a:lstStyle/>
          <a:p>
            <a:pPr marL="68580" indent="0">
              <a:buNone/>
            </a:pPr>
            <a:r>
              <a:rPr lang="en-US" sz="3800" b="1" i="1" u="sng" dirty="0">
                <a:solidFill>
                  <a:srgbClr val="4F81BD"/>
                </a:solidFill>
              </a:rPr>
              <a:t>Eustress </a:t>
            </a:r>
            <a:r>
              <a:rPr lang="en-US" sz="3800" b="1" i="1" u="sng" dirty="0">
                <a:solidFill>
                  <a:srgbClr val="4F81BD"/>
                </a:solidFill>
                <a:sym typeface="Wingdings"/>
              </a:rPr>
              <a:t></a:t>
            </a:r>
            <a:endParaRPr lang="en-US" sz="3800" b="1" i="1" u="sng" dirty="0">
              <a:solidFill>
                <a:srgbClr val="4F81BD"/>
              </a:solidFill>
            </a:endParaRPr>
          </a:p>
          <a:p>
            <a:pPr marL="68580" indent="0">
              <a:buNone/>
            </a:pPr>
            <a:endParaRPr lang="en-US" sz="2600" dirty="0"/>
          </a:p>
          <a:p>
            <a:r>
              <a:rPr lang="en-US" sz="2600" dirty="0"/>
              <a:t>Good stress</a:t>
            </a:r>
          </a:p>
          <a:p>
            <a:pPr marL="68580" indent="0">
              <a:buNone/>
            </a:pPr>
            <a:endParaRPr lang="en-US" sz="2600" dirty="0"/>
          </a:p>
          <a:p>
            <a:r>
              <a:rPr lang="en-US" sz="2600" dirty="0"/>
              <a:t>Some good stress is necessary</a:t>
            </a:r>
          </a:p>
          <a:p>
            <a:endParaRPr lang="en-US" sz="2600" dirty="0"/>
          </a:p>
          <a:p>
            <a:r>
              <a:rPr lang="en-US" sz="2600" dirty="0"/>
              <a:t>Motivates you to keep working</a:t>
            </a:r>
          </a:p>
          <a:p>
            <a:pPr marL="68580" indent="0">
              <a:buNone/>
            </a:pPr>
            <a:endParaRPr lang="en-US" sz="2600" dirty="0"/>
          </a:p>
          <a:p>
            <a:pPr marL="68580" indent="0">
              <a:buNone/>
            </a:pPr>
            <a:endParaRPr lang="en-US" i="1" dirty="0"/>
          </a:p>
          <a:p>
            <a:endParaRPr lang="en-US" i="1" dirty="0"/>
          </a:p>
          <a:p>
            <a:endParaRPr lang="en-US" dirty="0"/>
          </a:p>
        </p:txBody>
      </p:sp>
      <p:sp>
        <p:nvSpPr>
          <p:cNvPr id="10" name="Content Placeholder 6.1">
            <a:extLst>
              <a:ext uri="{FF2B5EF4-FFF2-40B4-BE49-F238E27FC236}">
                <a16:creationId xmlns:a16="http://schemas.microsoft.com/office/drawing/2014/main" id="{68D5929C-C837-9B4D-AF7C-9CF033749749}"/>
              </a:ext>
            </a:extLst>
          </p:cNvPr>
          <p:cNvSpPr txBox="1">
            <a:spLocks/>
          </p:cNvSpPr>
          <p:nvPr/>
        </p:nvSpPr>
        <p:spPr>
          <a:xfrm>
            <a:off x="4690533" y="2211651"/>
            <a:ext cx="3843867" cy="2969949"/>
          </a:xfrm>
          <a:prstGeom prst="rect">
            <a:avLst/>
          </a:prstGeom>
        </p:spPr>
        <p:txBody>
          <a:bodyPr vert="horz" lIns="91440" tIns="45720" rIns="91440" bIns="45720" rtlCol="0">
            <a:normAutofit fontScale="85000"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buNone/>
            </a:pPr>
            <a:r>
              <a:rPr lang="en-US" sz="3800" b="1" i="1" u="sng" dirty="0">
                <a:solidFill>
                  <a:srgbClr val="C00000"/>
                </a:solidFill>
              </a:rPr>
              <a:t>Distress</a:t>
            </a:r>
            <a:r>
              <a:rPr lang="en-US" sz="3800" b="1" i="1" u="sng" dirty="0">
                <a:solidFill>
                  <a:srgbClr val="C00000"/>
                </a:solidFill>
                <a:sym typeface="Wingdings"/>
              </a:rPr>
              <a:t></a:t>
            </a:r>
            <a:endParaRPr lang="en-US" sz="3800" b="1" i="1" u="sng" dirty="0">
              <a:solidFill>
                <a:srgbClr val="C00000"/>
              </a:solidFill>
            </a:endParaRPr>
          </a:p>
          <a:p>
            <a:pPr marL="68580" indent="0">
              <a:buNone/>
            </a:pPr>
            <a:endParaRPr lang="en-US" sz="2800" dirty="0"/>
          </a:p>
          <a:p>
            <a:r>
              <a:rPr lang="en-US" sz="2800" dirty="0"/>
              <a:t>Bad stress</a:t>
            </a:r>
          </a:p>
          <a:p>
            <a:pPr marL="68580" indent="0">
              <a:buNone/>
            </a:pPr>
            <a:endParaRPr lang="en-US" sz="2800" dirty="0"/>
          </a:p>
          <a:p>
            <a:r>
              <a:rPr lang="en-US" sz="2800" dirty="0"/>
              <a:t>Too much to bear</a:t>
            </a:r>
          </a:p>
          <a:p>
            <a:pPr marL="68580" indent="0">
              <a:buNone/>
            </a:pPr>
            <a:endParaRPr lang="en-US" sz="2800" dirty="0"/>
          </a:p>
          <a:p>
            <a:r>
              <a:rPr lang="en-US" sz="2800" dirty="0"/>
              <a:t>Builds tension, no relief</a:t>
            </a:r>
          </a:p>
          <a:p>
            <a:pPr marL="68580" indent="0">
              <a:buFont typeface="Wingdings 2" pitchFamily="18" charset="2"/>
              <a:buNone/>
            </a:pPr>
            <a:endParaRPr lang="en-US" sz="2900" i="1" dirty="0"/>
          </a:p>
          <a:p>
            <a:endParaRPr lang="en-US" sz="2900" i="1" dirty="0"/>
          </a:p>
          <a:p>
            <a:endParaRPr lang="en-US" dirty="0"/>
          </a:p>
        </p:txBody>
      </p:sp>
      <p:pic>
        <p:nvPicPr>
          <p:cNvPr id="4" name="Recorded Sound 6" descr="Recorded Sound">
            <a:hlinkClick r:id="" action="ppaction://media"/>
            <a:extLst>
              <a:ext uri="{FF2B5EF4-FFF2-40B4-BE49-F238E27FC236}">
                <a16:creationId xmlns:a16="http://schemas.microsoft.com/office/drawing/2014/main" id="{8230B89C-52B4-2646-A4E7-623CF1CBF5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18990324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a:spLocks noGrp="1"/>
          </p:cNvSpPr>
          <p:nvPr>
            <p:ph type="title"/>
          </p:nvPr>
        </p:nvSpPr>
        <p:spPr>
          <a:xfrm>
            <a:off x="884370" y="914400"/>
            <a:ext cx="7024744" cy="1005840"/>
          </a:xfrm>
        </p:spPr>
        <p:txBody>
          <a:bodyPr anchor="b">
            <a:normAutofit/>
          </a:bodyPr>
          <a:lstStyle/>
          <a:p>
            <a:r>
              <a:rPr lang="en-US" dirty="0">
                <a:solidFill>
                  <a:srgbClr val="274469"/>
                </a:solidFill>
              </a:rPr>
              <a:t>Psychological Affects </a:t>
            </a:r>
            <a:r>
              <a:rPr lang="en-US" dirty="0">
                <a:solidFill>
                  <a:srgbClr val="274469"/>
                </a:solidFill>
                <a:sym typeface="Wingdings"/>
              </a:rPr>
              <a:t></a:t>
            </a:r>
            <a:r>
              <a:rPr lang="en-US" dirty="0"/>
              <a:t> </a:t>
            </a:r>
          </a:p>
        </p:txBody>
      </p:sp>
      <p:sp>
        <p:nvSpPr>
          <p:cNvPr id="3" name="Content Placeholder 7"/>
          <p:cNvSpPr>
            <a:spLocks noGrp="1"/>
          </p:cNvSpPr>
          <p:nvPr>
            <p:ph sz="quarter" idx="13"/>
          </p:nvPr>
        </p:nvSpPr>
        <p:spPr>
          <a:xfrm>
            <a:off x="856148" y="2313432"/>
            <a:ext cx="5392252" cy="2868168"/>
          </a:xfrm>
        </p:spPr>
        <p:txBody>
          <a:bodyPr>
            <a:normAutofit/>
          </a:bodyPr>
          <a:lstStyle/>
          <a:p>
            <a:r>
              <a:rPr lang="en-US" dirty="0"/>
              <a:t>Feeling hostile, angry, irritable</a:t>
            </a:r>
          </a:p>
          <a:p>
            <a:r>
              <a:rPr lang="en-US" dirty="0"/>
              <a:t>Feeling anxious, anxiety attacks</a:t>
            </a:r>
          </a:p>
          <a:p>
            <a:r>
              <a:rPr lang="en-US" dirty="0"/>
              <a:t>Depression or sadness</a:t>
            </a:r>
          </a:p>
          <a:p>
            <a:r>
              <a:rPr lang="en-US" dirty="0"/>
              <a:t>Complete withdrawal</a:t>
            </a:r>
          </a:p>
          <a:p>
            <a:r>
              <a:rPr lang="en-US" dirty="0"/>
              <a:t>Low self-esteem</a:t>
            </a:r>
          </a:p>
          <a:p>
            <a:r>
              <a:rPr lang="en-US" dirty="0"/>
              <a:t>Frustration and moodiness</a:t>
            </a:r>
          </a:p>
          <a:p>
            <a:pPr marL="68580" indent="0">
              <a:buNone/>
            </a:pPr>
            <a:endParaRPr lang="en-US" i="1" dirty="0"/>
          </a:p>
          <a:p>
            <a:endParaRPr lang="en-US" i="1" dirty="0"/>
          </a:p>
          <a:p>
            <a:endParaRPr lang="en-US" dirty="0"/>
          </a:p>
        </p:txBody>
      </p:sp>
      <p:pic>
        <p:nvPicPr>
          <p:cNvPr id="9" name="Picture 7" descr="A x-ray of a human skull showing the brain in orange.">
            <a:extLst>
              <a:ext uri="{FF2B5EF4-FFF2-40B4-BE49-F238E27FC236}">
                <a16:creationId xmlns:a16="http://schemas.microsoft.com/office/drawing/2014/main" id="{D3B2C258-BB65-7540-A715-36BC7119E7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3395950"/>
            <a:ext cx="2590800" cy="2809301"/>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7" descr="Recorded Sound">
            <a:hlinkClick r:id="" action="ppaction://media"/>
            <a:extLst>
              <a:ext uri="{FF2B5EF4-FFF2-40B4-BE49-F238E27FC236}">
                <a16:creationId xmlns:a16="http://schemas.microsoft.com/office/drawing/2014/main" id="{5C68C9D5-9F81-BA46-96CB-7ABEFAE5D4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399036414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p:cNvSpPr>
            <a:spLocks noGrp="1"/>
          </p:cNvSpPr>
          <p:nvPr>
            <p:ph type="title"/>
          </p:nvPr>
        </p:nvSpPr>
        <p:spPr>
          <a:xfrm>
            <a:off x="949900" y="1051560"/>
            <a:ext cx="7024744" cy="1005840"/>
          </a:xfrm>
        </p:spPr>
        <p:txBody>
          <a:bodyPr anchor="b">
            <a:normAutofit/>
          </a:bodyPr>
          <a:lstStyle/>
          <a:p>
            <a:r>
              <a:rPr lang="en-US" dirty="0">
                <a:solidFill>
                  <a:srgbClr val="274469"/>
                </a:solidFill>
              </a:rPr>
              <a:t>Physical Affects </a:t>
            </a:r>
            <a:r>
              <a:rPr lang="en-US" dirty="0">
                <a:solidFill>
                  <a:srgbClr val="274469"/>
                </a:solidFill>
                <a:sym typeface="Wingdings"/>
              </a:rPr>
              <a:t></a:t>
            </a:r>
            <a:r>
              <a:rPr lang="en-US" dirty="0"/>
              <a:t> </a:t>
            </a:r>
          </a:p>
        </p:txBody>
      </p:sp>
      <p:sp>
        <p:nvSpPr>
          <p:cNvPr id="3" name="Content Placeholder 8"/>
          <p:cNvSpPr>
            <a:spLocks noGrp="1"/>
          </p:cNvSpPr>
          <p:nvPr>
            <p:ph sz="quarter" idx="13"/>
          </p:nvPr>
        </p:nvSpPr>
        <p:spPr>
          <a:xfrm>
            <a:off x="856149" y="2313432"/>
            <a:ext cx="4596384" cy="3493008"/>
          </a:xfrm>
        </p:spPr>
        <p:txBody>
          <a:bodyPr>
            <a:normAutofit/>
          </a:bodyPr>
          <a:lstStyle/>
          <a:p>
            <a:r>
              <a:rPr lang="en-US" dirty="0"/>
              <a:t>Upset stomach, indigestion</a:t>
            </a:r>
          </a:p>
          <a:p>
            <a:r>
              <a:rPr lang="en-US" dirty="0"/>
              <a:t>Headache</a:t>
            </a:r>
          </a:p>
          <a:p>
            <a:r>
              <a:rPr lang="en-US" dirty="0"/>
              <a:t>Backache</a:t>
            </a:r>
          </a:p>
          <a:p>
            <a:r>
              <a:rPr lang="en-US" dirty="0"/>
              <a:t>Inability to sleep</a:t>
            </a:r>
          </a:p>
          <a:p>
            <a:r>
              <a:rPr lang="en-US" dirty="0"/>
              <a:t>Raised heart rate and blood pressure</a:t>
            </a:r>
          </a:p>
          <a:p>
            <a:pPr marL="68580" indent="0">
              <a:buNone/>
            </a:pPr>
            <a:endParaRPr lang="en-US" i="1" dirty="0"/>
          </a:p>
          <a:p>
            <a:endParaRPr lang="en-US" i="1" dirty="0"/>
          </a:p>
          <a:p>
            <a:endParaRPr lang="en-US" dirty="0"/>
          </a:p>
        </p:txBody>
      </p:sp>
      <p:pic>
        <p:nvPicPr>
          <p:cNvPr id="8" name="Picture 8" descr="On the right-hand side of the slide, there’s a graphic of a heart red in color and through the middle of the heart going from left to right is a white light with squiggly lines representing the pulse of the heart, so the line on the left-hand side starts out straight then veers sharply up direction and then falling and then falling down which formulates a zigzag pattern tilted on its side.">
            <a:extLst>
              <a:ext uri="{FF2B5EF4-FFF2-40B4-BE49-F238E27FC236}">
                <a16:creationId xmlns:a16="http://schemas.microsoft.com/office/drawing/2014/main" id="{26B4D3EE-B1AD-9642-A3D0-AA2A759726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452534" y="2313432"/>
            <a:ext cx="2853585" cy="2639568"/>
          </a:xfrm>
          <a:prstGeom prst="rect">
            <a:avLst/>
          </a:prstGeom>
          <a:solidFill>
            <a:srgbClr val="FFFFFF"/>
          </a:solidFill>
        </p:spPr>
      </p:pic>
      <p:pic>
        <p:nvPicPr>
          <p:cNvPr id="5" name="Recorded Sound 8" descr="Recorded Sound">
            <a:hlinkClick r:id="" action="ppaction://media"/>
            <a:extLst>
              <a:ext uri="{FF2B5EF4-FFF2-40B4-BE49-F238E27FC236}">
                <a16:creationId xmlns:a16="http://schemas.microsoft.com/office/drawing/2014/main" id="{B8C4DD82-ABE7-8844-8AF3-32D10BB6B2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1640541040"/>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p:cNvSpPr>
            <a:spLocks noGrp="1"/>
          </p:cNvSpPr>
          <p:nvPr>
            <p:ph type="title"/>
          </p:nvPr>
        </p:nvSpPr>
        <p:spPr>
          <a:xfrm>
            <a:off x="1059628" y="904445"/>
            <a:ext cx="7024744" cy="724936"/>
          </a:xfrm>
        </p:spPr>
        <p:txBody>
          <a:bodyPr/>
          <a:lstStyle/>
          <a:p>
            <a:r>
              <a:rPr lang="en-US" dirty="0">
                <a:solidFill>
                  <a:srgbClr val="375B8A"/>
                </a:solidFill>
              </a:rPr>
              <a:t>Stress Triggers</a:t>
            </a:r>
          </a:p>
        </p:txBody>
      </p:sp>
      <p:sp>
        <p:nvSpPr>
          <p:cNvPr id="3" name="Content Placeholder 9"/>
          <p:cNvSpPr>
            <a:spLocks noGrp="1"/>
          </p:cNvSpPr>
          <p:nvPr>
            <p:ph idx="1"/>
          </p:nvPr>
        </p:nvSpPr>
        <p:spPr>
          <a:xfrm>
            <a:off x="914400" y="1828800"/>
            <a:ext cx="6906409" cy="1400781"/>
          </a:xfrm>
        </p:spPr>
        <p:txBody>
          <a:bodyPr>
            <a:normAutofit/>
          </a:bodyPr>
          <a:lstStyle/>
          <a:p>
            <a:r>
              <a:rPr lang="en-US" dirty="0">
                <a:latin typeface="+mj-lt"/>
                <a:cs typeface="Arial" pitchFamily="34" charset="0"/>
              </a:rPr>
              <a:t>Keep Track of what is stressful</a:t>
            </a:r>
            <a:endParaRPr lang="en-US" dirty="0">
              <a:solidFill>
                <a:schemeClr val="bg1">
                  <a:lumMod val="25000"/>
                </a:schemeClr>
              </a:solidFill>
              <a:latin typeface="+mj-lt"/>
              <a:cs typeface="Arial" pitchFamily="34" charset="0"/>
            </a:endParaRPr>
          </a:p>
          <a:p>
            <a:r>
              <a:rPr lang="en-US" dirty="0">
                <a:solidFill>
                  <a:srgbClr val="274469"/>
                </a:solidFill>
                <a:latin typeface="+mj-lt"/>
                <a:cs typeface="Arial" pitchFamily="34" charset="0"/>
              </a:rPr>
              <a:t>Create strategies to deal with them</a:t>
            </a:r>
          </a:p>
          <a:p>
            <a:pPr marL="68580" indent="0">
              <a:buNone/>
            </a:pPr>
            <a:endParaRPr lang="en-US" sz="1800" i="1" dirty="0">
              <a:solidFill>
                <a:srgbClr val="0000FF"/>
              </a:solidFill>
              <a:latin typeface="Calibri" panose="020F0502020204030204" pitchFamily="34" charset="0"/>
            </a:endParaRPr>
          </a:p>
          <a:p>
            <a:endParaRPr lang="en-US" sz="1800" i="1" dirty="0">
              <a:solidFill>
                <a:srgbClr val="FF0000"/>
              </a:solidFill>
              <a:latin typeface="Calibri" panose="020F0502020204030204" pitchFamily="34" charset="0"/>
              <a:cs typeface="Arial" pitchFamily="34" charset="0"/>
            </a:endParaRPr>
          </a:p>
          <a:p>
            <a:endParaRPr lang="en-US" sz="1800" dirty="0"/>
          </a:p>
        </p:txBody>
      </p:sp>
      <p:pic>
        <p:nvPicPr>
          <p:cNvPr id="4" name="Picture 9" descr="An image showing a sequence of events: a screen showing cancelled flights; an image of a woman resting her head on her hand; a pink sign with &quot;no time!&quot;; a woman being surrounded by objects.">
            <a:extLst>
              <a:ext uri="{FF2B5EF4-FFF2-40B4-BE49-F238E27FC236}">
                <a16:creationId xmlns:a16="http://schemas.microsoft.com/office/drawing/2014/main" id="{4DD05DB9-DAB2-6C42-9455-8CE50CB725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1089" y="3124200"/>
            <a:ext cx="4876800" cy="2369344"/>
          </a:xfrm>
          <a:prstGeom prst="rect">
            <a:avLst/>
          </a:prstGeom>
        </p:spPr>
      </p:pic>
      <p:pic>
        <p:nvPicPr>
          <p:cNvPr id="5" name="Picture 9.1" descr="An image showing a table with multiple kinds of food and drinks.">
            <a:extLst>
              <a:ext uri="{FF2B5EF4-FFF2-40B4-BE49-F238E27FC236}">
                <a16:creationId xmlns:a16="http://schemas.microsoft.com/office/drawing/2014/main" id="{1E0E3AB9-15C2-7B4C-A4E9-3E2648E4799E}"/>
              </a:ext>
            </a:extLst>
          </p:cNvPr>
          <p:cNvPicPr>
            <a:picLocks noChangeAspect="1"/>
          </p:cNvPicPr>
          <p:nvPr/>
        </p:nvPicPr>
        <p:blipFill>
          <a:blip r:embed="rId5"/>
          <a:stretch>
            <a:fillRect/>
          </a:stretch>
        </p:blipFill>
        <p:spPr>
          <a:xfrm>
            <a:off x="5816600" y="3121378"/>
            <a:ext cx="2133600" cy="2369344"/>
          </a:xfrm>
          <a:prstGeom prst="rect">
            <a:avLst/>
          </a:prstGeom>
        </p:spPr>
      </p:pic>
      <p:pic>
        <p:nvPicPr>
          <p:cNvPr id="6" name="Recorded Sound 9" descr="Recorded Sound">
            <a:hlinkClick r:id="" action="ppaction://media"/>
            <a:extLst>
              <a:ext uri="{FF2B5EF4-FFF2-40B4-BE49-F238E27FC236}">
                <a16:creationId xmlns:a16="http://schemas.microsoft.com/office/drawing/2014/main" id="{F4CF86FC-38C1-E44C-905A-B984EEF660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8640" y="5577840"/>
            <a:ext cx="812800" cy="812800"/>
          </a:xfrm>
          <a:prstGeom prst="rect">
            <a:avLst/>
          </a:prstGeom>
          <a:ln>
            <a:solidFill>
              <a:schemeClr val="tx1"/>
            </a:solidFill>
          </a:ln>
        </p:spPr>
      </p:pic>
    </p:spTree>
    <p:extLst>
      <p:ext uri="{BB962C8B-B14F-4D97-AF65-F5344CB8AC3E}">
        <p14:creationId xmlns:p14="http://schemas.microsoft.com/office/powerpoint/2010/main" val="3124505839"/>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D16A0B8165CFE46B9448CDC7F9D378D" ma:contentTypeVersion="32" ma:contentTypeDescription="Create a new document." ma:contentTypeScope="" ma:versionID="f5145a3b422c1515cb6f28a344c9783c">
  <xsd:schema xmlns:xsd="http://www.w3.org/2001/XMLSchema" xmlns:xs="http://www.w3.org/2001/XMLSchema" xmlns:p="http://schemas.microsoft.com/office/2006/metadata/properties" xmlns:ns2="dc035343-1032-40a2-b198-0ec863ce7be7" xmlns:ns3="ca7802bc-65c6-4000-a06a-bfd0d515dca3" targetNamespace="http://schemas.microsoft.com/office/2006/metadata/properties" ma:root="true" ma:fieldsID="86db9b2f8db940b2c0617c58dd6eebb1" ns2:_="" ns3:_="">
    <xsd:import namespace="dc035343-1032-40a2-b198-0ec863ce7be7"/>
    <xsd:import namespace="ca7802bc-65c6-4000-a06a-bfd0d515dca3"/>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035343-1032-40a2-b198-0ec863ce7be7"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Leaders" ma:index="22" nillable="true" ma:displayName="Invited Leaders" ma:internalName="Invited_Leaders">
      <xsd:simpleType>
        <xsd:restriction base="dms:Note">
          <xsd:maxLength value="255"/>
        </xsd:restriction>
      </xsd:simpleType>
    </xsd:element>
    <xsd:element name="Invited_Members" ma:index="23" nillable="true" ma:displayName="Invited Members" ma:internalName="Invited_Member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Leaders_Only_SectionGroup" ma:index="25" nillable="true" ma:displayName="Has Leaders Only SectionGroup" ma:internalName="Has_Leaders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DateTaken" ma:index="30" nillable="true" ma:displayName="MediaServiceDateTaken" ma:hidden="true" ma:internalName="MediaServiceDateTaken" ma:readOnly="true">
      <xsd:simpleType>
        <xsd:restriction base="dms:Text"/>
      </xsd:simpleType>
    </xsd:element>
    <xsd:element name="MediaServiceAutoTags" ma:index="31" nillable="true" ma:displayName="Tags" ma:internalName="MediaServiceAutoTags" ma:readOnly="true">
      <xsd:simpleType>
        <xsd:restriction base="dms:Text"/>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ServiceLocation" ma:index="34" nillable="true" ma:displayName="Location" ma:internalName="MediaServiceLocation" ma:readOnly="true">
      <xsd:simpleType>
        <xsd:restriction base="dms:Text"/>
      </xsd:simpleType>
    </xsd:element>
    <xsd:element name="MediaServiceAutoKeyPoints" ma:index="35" nillable="true" ma:displayName="MediaServiceAutoKeyPoints" ma:hidden="true" ma:internalName="MediaServiceAutoKeyPoints" ma:readOnly="true">
      <xsd:simpleType>
        <xsd:restriction base="dms:Note"/>
      </xsd:simpleType>
    </xsd:element>
    <xsd:element name="MediaServiceKeyPoints" ma:index="36" nillable="true" ma:displayName="KeyPoints" ma:internalName="MediaServiceKeyPoints" ma:readOnly="true">
      <xsd:simpleType>
        <xsd:restriction base="dms:Note">
          <xsd:maxLength value="255"/>
        </xsd:restriction>
      </xsd:simpleType>
    </xsd:element>
    <xsd:element name="MediaServiceOCR" ma:index="3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7802bc-65c6-4000-a06a-bfd0d515dca3" elementFormDefault="qualified">
    <xsd:import namespace="http://schemas.microsoft.com/office/2006/documentManagement/types"/>
    <xsd:import namespace="http://schemas.microsoft.com/office/infopath/2007/PartnerControls"/>
    <xsd:element name="SharedWithUsers" ma:index="3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efaultSectionNames xmlns="dc035343-1032-40a2-b198-0ec863ce7be7" xsi:nil="true"/>
    <FolderType xmlns="dc035343-1032-40a2-b198-0ec863ce7be7" xsi:nil="true"/>
    <Leaders xmlns="dc035343-1032-40a2-b198-0ec863ce7be7">
      <UserInfo>
        <DisplayName/>
        <AccountId xsi:nil="true"/>
        <AccountType/>
      </UserInfo>
    </Leaders>
    <Templates xmlns="dc035343-1032-40a2-b198-0ec863ce7be7" xsi:nil="true"/>
    <Math_Settings xmlns="dc035343-1032-40a2-b198-0ec863ce7be7" xsi:nil="true"/>
    <LMS_Mappings xmlns="dc035343-1032-40a2-b198-0ec863ce7be7" xsi:nil="true"/>
    <Owner xmlns="dc035343-1032-40a2-b198-0ec863ce7be7">
      <UserInfo>
        <DisplayName/>
        <AccountId xsi:nil="true"/>
        <AccountType/>
      </UserInfo>
    </Owner>
    <Distribution_Groups xmlns="dc035343-1032-40a2-b198-0ec863ce7be7" xsi:nil="true"/>
    <Member_Groups xmlns="dc035343-1032-40a2-b198-0ec863ce7be7">
      <UserInfo>
        <DisplayName/>
        <AccountId xsi:nil="true"/>
        <AccountType/>
      </UserInfo>
    </Member_Groups>
    <Is_Collaboration_Space_Locked xmlns="dc035343-1032-40a2-b198-0ec863ce7be7" xsi:nil="true"/>
    <AppVersion xmlns="dc035343-1032-40a2-b198-0ec863ce7be7" xsi:nil="true"/>
    <TeamsChannelId xmlns="dc035343-1032-40a2-b198-0ec863ce7be7" xsi:nil="true"/>
    <Invited_Leaders xmlns="dc035343-1032-40a2-b198-0ec863ce7be7" xsi:nil="true"/>
    <NotebookType xmlns="dc035343-1032-40a2-b198-0ec863ce7be7" xsi:nil="true"/>
    <Members xmlns="dc035343-1032-40a2-b198-0ec863ce7be7">
      <UserInfo>
        <DisplayName/>
        <AccountId xsi:nil="true"/>
        <AccountType/>
      </UserInfo>
    </Members>
    <Has_Leaders_Only_SectionGroup xmlns="dc035343-1032-40a2-b198-0ec863ce7be7" xsi:nil="true"/>
    <Invited_Members xmlns="dc035343-1032-40a2-b198-0ec863ce7be7" xsi:nil="true"/>
    <IsNotebookLocked xmlns="dc035343-1032-40a2-b198-0ec863ce7be7" xsi:nil="true"/>
    <CultureName xmlns="dc035343-1032-40a2-b198-0ec863ce7be7" xsi:nil="true"/>
    <Self_Registration_Enabled xmlns="dc035343-1032-40a2-b198-0ec863ce7be7" xsi:nil="true"/>
    <SharedWithUsers xmlns="ca7802bc-65c6-4000-a06a-bfd0d515dca3">
      <UserInfo>
        <DisplayName>Michael Chomiczewski</DisplayName>
        <AccountId>109</AccountId>
        <AccountType/>
      </UserInfo>
    </SharedWithUsers>
  </documentManagement>
</p:properties>
</file>

<file path=customXml/itemProps1.xml><?xml version="1.0" encoding="utf-8"?>
<ds:datastoreItem xmlns:ds="http://schemas.openxmlformats.org/officeDocument/2006/customXml" ds:itemID="{9F6515E3-6C4C-456E-97A8-826612AC0EBF}">
  <ds:schemaRefs>
    <ds:schemaRef ds:uri="http://schemas.microsoft.com/sharepoint/v3/contenttype/forms"/>
  </ds:schemaRefs>
</ds:datastoreItem>
</file>

<file path=customXml/itemProps2.xml><?xml version="1.0" encoding="utf-8"?>
<ds:datastoreItem xmlns:ds="http://schemas.openxmlformats.org/officeDocument/2006/customXml" ds:itemID="{D1EFAA17-3312-41CD-8516-325F6E9517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035343-1032-40a2-b198-0ec863ce7be7"/>
    <ds:schemaRef ds:uri="ca7802bc-65c6-4000-a06a-bfd0d515dc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7B2C76-E50F-417F-8C80-0654B70E5692}">
  <ds:schemaRefs>
    <ds:schemaRef ds:uri="http://schemas.microsoft.com/office/2006/metadata/properties"/>
    <ds:schemaRef ds:uri="http://schemas.microsoft.com/office/infopath/2007/PartnerControls"/>
    <ds:schemaRef ds:uri="dc035343-1032-40a2-b198-0ec863ce7be7"/>
    <ds:schemaRef ds:uri="ca7802bc-65c6-4000-a06a-bfd0d515dca3"/>
  </ds:schemaRefs>
</ds:datastoreItem>
</file>

<file path=docProps/app.xml><?xml version="1.0" encoding="utf-8"?>
<Properties xmlns="http://schemas.openxmlformats.org/officeDocument/2006/extended-properties" xmlns:vt="http://schemas.openxmlformats.org/officeDocument/2006/docPropsVTypes">
  <TotalTime>2887</TotalTime>
  <Words>1323</Words>
  <Application>Microsoft Office PowerPoint</Application>
  <PresentationFormat>On-screen Show (4:3)</PresentationFormat>
  <Paragraphs>268</Paragraphs>
  <Slides>40</Slides>
  <Notes>2</Notes>
  <HiddenSlides>0</HiddenSlides>
  <MMClips>39</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Austin</vt:lpstr>
      <vt:lpstr>Stress Management</vt:lpstr>
      <vt:lpstr>What is stress?</vt:lpstr>
      <vt:lpstr>What causes stress?</vt:lpstr>
      <vt:lpstr>How does stress affect you?</vt:lpstr>
      <vt:lpstr>Stress Facts</vt:lpstr>
      <vt:lpstr>Types of Stress</vt:lpstr>
      <vt:lpstr>Psychological Affects  </vt:lpstr>
      <vt:lpstr>Physical Affects  </vt:lpstr>
      <vt:lpstr>Stress Triggers</vt:lpstr>
      <vt:lpstr>Unhealthy Ways of Coping</vt:lpstr>
      <vt:lpstr>Healthy Ways of Coping</vt:lpstr>
      <vt:lpstr>Stress – what can I do?</vt:lpstr>
      <vt:lpstr>The basics of quick stress relief</vt:lpstr>
      <vt:lpstr>How can I manage stress?</vt:lpstr>
      <vt:lpstr>Over-excited stress response</vt:lpstr>
      <vt:lpstr>Under-excited stress response</vt:lpstr>
      <vt:lpstr>                  Sights   </vt:lpstr>
      <vt:lpstr>Sound      </vt:lpstr>
      <vt:lpstr>Smell &amp; Scents </vt:lpstr>
      <vt:lpstr>       Taste          </vt:lpstr>
      <vt:lpstr>     Movement        </vt:lpstr>
      <vt:lpstr>     Time Management      </vt:lpstr>
      <vt:lpstr>     Yoga</vt:lpstr>
      <vt:lpstr>Simple  two minute  yoga technique for stress</vt:lpstr>
      <vt:lpstr>Meditation</vt:lpstr>
      <vt:lpstr>Diaphragmatic Breathing</vt:lpstr>
      <vt:lpstr>Physiological effects of diaphragmatic breathing</vt:lpstr>
      <vt:lpstr>Breathing </vt:lpstr>
      <vt:lpstr>Breathing</vt:lpstr>
      <vt:lpstr>Mindful Breathing </vt:lpstr>
      <vt:lpstr>Mindfulness</vt:lpstr>
      <vt:lpstr>Exercise</vt:lpstr>
      <vt:lpstr>         Progressive muscle relaxation exercise</vt:lpstr>
      <vt:lpstr>Guided Visualization: A Way to Relax, Reduce Stress:</vt:lpstr>
      <vt:lpstr>Change stress invoking self-talk</vt:lpstr>
      <vt:lpstr>Sleep and Rest</vt:lpstr>
      <vt:lpstr>Positive Thinking</vt:lpstr>
      <vt:lpstr>Journals and Writing</vt:lpstr>
      <vt:lpstr>Talk To Someone</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Stress Management</dc:title>
  <dc:creator>Anne Abasolo;llasko@harpercollege.edu;ruhren@harpercollege.edu;eross@harpercollege.edu</dc:creator>
  <cp:keywords>a1</cp:keywords>
  <cp:lastModifiedBy>a1</cp:lastModifiedBy>
  <cp:revision>157</cp:revision>
  <dcterms:created xsi:type="dcterms:W3CDTF">2020-04-23T16:00:29Z</dcterms:created>
  <dcterms:modified xsi:type="dcterms:W3CDTF">2020-07-16T19:22:49Z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0x0101004D16A0B8165CFE46B9448CDC7F9D378D</vt:lpwstr>
  </property>
</Properties>
</file>