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2" autoAdjust="0"/>
    <p:restoredTop sz="94660"/>
  </p:normalViewPr>
  <p:slideViewPr>
    <p:cSldViewPr>
      <p:cViewPr varScale="1">
        <p:scale>
          <a:sx n="96" d="100"/>
          <a:sy n="96" d="100"/>
        </p:scale>
        <p:origin x="-110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02187-0CC9-4147-A50A-A5405E4D8816}" type="datetimeFigureOut">
              <a:rPr lang="en-US" smtClean="0"/>
              <a:t>12/15/2017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4033F-9DCF-4D47-9750-F396F4DB75C3}" type="slidenum">
              <a:rPr lang="en-US" smtClean="0"/>
              <a:t>‹#›</a:t>
            </a:fld>
            <a:endParaRPr lang="en-US"/>
          </a:p>
        </p:txBody>
      </p:sp>
    </p:spTree>
    <p:extLst>
      <p:ext uri="{BB962C8B-B14F-4D97-AF65-F5344CB8AC3E}">
        <p14:creationId xmlns:p14="http://schemas.microsoft.com/office/powerpoint/2010/main" val="981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a:t>
            </a:fld>
            <a:endParaRPr lang="en-US"/>
          </a:p>
        </p:txBody>
      </p:sp>
    </p:spTree>
    <p:extLst>
      <p:ext uri="{BB962C8B-B14F-4D97-AF65-F5344CB8AC3E}">
        <p14:creationId xmlns:p14="http://schemas.microsoft.com/office/powerpoint/2010/main" val="15310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10</a:t>
            </a:fld>
            <a:endParaRPr lang="en-US"/>
          </a:p>
        </p:txBody>
      </p:sp>
    </p:spTree>
    <p:extLst>
      <p:ext uri="{BB962C8B-B14F-4D97-AF65-F5344CB8AC3E}">
        <p14:creationId xmlns:p14="http://schemas.microsoft.com/office/powerpoint/2010/main" val="360072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11</a:t>
            </a:fld>
            <a:endParaRPr lang="en-US"/>
          </a:p>
        </p:txBody>
      </p:sp>
    </p:spTree>
    <p:extLst>
      <p:ext uri="{BB962C8B-B14F-4D97-AF65-F5344CB8AC3E}">
        <p14:creationId xmlns:p14="http://schemas.microsoft.com/office/powerpoint/2010/main" val="104707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12</a:t>
            </a:fld>
            <a:endParaRPr lang="en-US"/>
          </a:p>
        </p:txBody>
      </p:sp>
    </p:spTree>
    <p:extLst>
      <p:ext uri="{BB962C8B-B14F-4D97-AF65-F5344CB8AC3E}">
        <p14:creationId xmlns:p14="http://schemas.microsoft.com/office/powerpoint/2010/main" val="6059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13</a:t>
            </a:fld>
            <a:endParaRPr lang="en-US"/>
          </a:p>
        </p:txBody>
      </p:sp>
    </p:spTree>
    <p:extLst>
      <p:ext uri="{BB962C8B-B14F-4D97-AF65-F5344CB8AC3E}">
        <p14:creationId xmlns:p14="http://schemas.microsoft.com/office/powerpoint/2010/main" val="115833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14</a:t>
            </a:fld>
            <a:endParaRPr lang="en-US"/>
          </a:p>
        </p:txBody>
      </p:sp>
    </p:spTree>
    <p:extLst>
      <p:ext uri="{BB962C8B-B14F-4D97-AF65-F5344CB8AC3E}">
        <p14:creationId xmlns:p14="http://schemas.microsoft.com/office/powerpoint/2010/main" val="107338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15</a:t>
            </a:fld>
            <a:endParaRPr lang="en-US"/>
          </a:p>
        </p:txBody>
      </p:sp>
    </p:spTree>
    <p:extLst>
      <p:ext uri="{BB962C8B-B14F-4D97-AF65-F5344CB8AC3E}">
        <p14:creationId xmlns:p14="http://schemas.microsoft.com/office/powerpoint/2010/main" val="1257066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16</a:t>
            </a:fld>
            <a:endParaRPr lang="en-US"/>
          </a:p>
        </p:txBody>
      </p:sp>
    </p:spTree>
    <p:extLst>
      <p:ext uri="{BB962C8B-B14F-4D97-AF65-F5344CB8AC3E}">
        <p14:creationId xmlns:p14="http://schemas.microsoft.com/office/powerpoint/2010/main" val="10347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17</a:t>
            </a:fld>
            <a:endParaRPr lang="en-US"/>
          </a:p>
        </p:txBody>
      </p:sp>
    </p:spTree>
    <p:extLst>
      <p:ext uri="{BB962C8B-B14F-4D97-AF65-F5344CB8AC3E}">
        <p14:creationId xmlns:p14="http://schemas.microsoft.com/office/powerpoint/2010/main" val="120866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18</a:t>
            </a:fld>
            <a:endParaRPr lang="en-US"/>
          </a:p>
        </p:txBody>
      </p:sp>
    </p:spTree>
    <p:extLst>
      <p:ext uri="{BB962C8B-B14F-4D97-AF65-F5344CB8AC3E}">
        <p14:creationId xmlns:p14="http://schemas.microsoft.com/office/powerpoint/2010/main" val="21649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19</a:t>
            </a:fld>
            <a:endParaRPr lang="en-US"/>
          </a:p>
        </p:txBody>
      </p:sp>
    </p:spTree>
    <p:extLst>
      <p:ext uri="{BB962C8B-B14F-4D97-AF65-F5344CB8AC3E}">
        <p14:creationId xmlns:p14="http://schemas.microsoft.com/office/powerpoint/2010/main" val="213167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2</a:t>
            </a:fld>
            <a:endParaRPr lang="en-US"/>
          </a:p>
        </p:txBody>
      </p:sp>
    </p:spTree>
    <p:extLst>
      <p:ext uri="{BB962C8B-B14F-4D97-AF65-F5344CB8AC3E}">
        <p14:creationId xmlns:p14="http://schemas.microsoft.com/office/powerpoint/2010/main" val="168385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20</a:t>
            </a:fld>
            <a:endParaRPr lang="en-US"/>
          </a:p>
        </p:txBody>
      </p:sp>
    </p:spTree>
    <p:extLst>
      <p:ext uri="{BB962C8B-B14F-4D97-AF65-F5344CB8AC3E}">
        <p14:creationId xmlns:p14="http://schemas.microsoft.com/office/powerpoint/2010/main" val="4269961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21</a:t>
            </a:fld>
            <a:endParaRPr lang="en-US"/>
          </a:p>
        </p:txBody>
      </p:sp>
    </p:spTree>
    <p:extLst>
      <p:ext uri="{BB962C8B-B14F-4D97-AF65-F5344CB8AC3E}">
        <p14:creationId xmlns:p14="http://schemas.microsoft.com/office/powerpoint/2010/main" val="128727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22</a:t>
            </a:fld>
            <a:endParaRPr lang="en-US"/>
          </a:p>
        </p:txBody>
      </p:sp>
    </p:spTree>
    <p:extLst>
      <p:ext uri="{BB962C8B-B14F-4D97-AF65-F5344CB8AC3E}">
        <p14:creationId xmlns:p14="http://schemas.microsoft.com/office/powerpoint/2010/main" val="28960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3</a:t>
            </a:fld>
            <a:endParaRPr lang="en-US"/>
          </a:p>
        </p:txBody>
      </p:sp>
    </p:spTree>
    <p:extLst>
      <p:ext uri="{BB962C8B-B14F-4D97-AF65-F5344CB8AC3E}">
        <p14:creationId xmlns:p14="http://schemas.microsoft.com/office/powerpoint/2010/main" val="105914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4</a:t>
            </a:fld>
            <a:endParaRPr lang="en-US"/>
          </a:p>
        </p:txBody>
      </p:sp>
    </p:spTree>
    <p:extLst>
      <p:ext uri="{BB962C8B-B14F-4D97-AF65-F5344CB8AC3E}">
        <p14:creationId xmlns:p14="http://schemas.microsoft.com/office/powerpoint/2010/main" val="121331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5</a:t>
            </a:fld>
            <a:endParaRPr lang="en-US"/>
          </a:p>
        </p:txBody>
      </p:sp>
    </p:spTree>
    <p:extLst>
      <p:ext uri="{BB962C8B-B14F-4D97-AF65-F5344CB8AC3E}">
        <p14:creationId xmlns:p14="http://schemas.microsoft.com/office/powerpoint/2010/main" val="50203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6</a:t>
            </a:fld>
            <a:endParaRPr lang="en-US"/>
          </a:p>
        </p:txBody>
      </p:sp>
    </p:spTree>
    <p:extLst>
      <p:ext uri="{BB962C8B-B14F-4D97-AF65-F5344CB8AC3E}">
        <p14:creationId xmlns:p14="http://schemas.microsoft.com/office/powerpoint/2010/main" val="1537070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7</a:t>
            </a:fld>
            <a:endParaRPr lang="en-US"/>
          </a:p>
        </p:txBody>
      </p:sp>
    </p:spTree>
    <p:extLst>
      <p:ext uri="{BB962C8B-B14F-4D97-AF65-F5344CB8AC3E}">
        <p14:creationId xmlns:p14="http://schemas.microsoft.com/office/powerpoint/2010/main" val="130850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8</a:t>
            </a:fld>
            <a:endParaRPr lang="en-US"/>
          </a:p>
        </p:txBody>
      </p:sp>
    </p:spTree>
    <p:extLst>
      <p:ext uri="{BB962C8B-B14F-4D97-AF65-F5344CB8AC3E}">
        <p14:creationId xmlns:p14="http://schemas.microsoft.com/office/powerpoint/2010/main" val="185623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4033F-9DCF-4D47-9750-F396F4DB75C3}" type="slidenum">
              <a:rPr lang="en-US" smtClean="0"/>
              <a:t>9</a:t>
            </a:fld>
            <a:endParaRPr lang="en-US"/>
          </a:p>
        </p:txBody>
      </p:sp>
    </p:spTree>
    <p:extLst>
      <p:ext uri="{BB962C8B-B14F-4D97-AF65-F5344CB8AC3E}">
        <p14:creationId xmlns:p14="http://schemas.microsoft.com/office/powerpoint/2010/main" val="130894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E35C3A0-4BBE-4F15-A2D1-43B3059D0868}" type="datetimeFigureOut">
              <a:rPr lang="en-US" smtClean="0"/>
              <a:t>12/15/2017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1C613F0-478A-44C4-AEEB-7CF767C8CA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5C3A0-4BBE-4F15-A2D1-43B3059D0868}"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5C3A0-4BBE-4F15-A2D1-43B3059D0868}"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5C3A0-4BBE-4F15-A2D1-43B3059D0868}"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35C3A0-4BBE-4F15-A2D1-43B3059D0868}"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5C3A0-4BBE-4F15-A2D1-43B3059D0868}"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E35C3A0-4BBE-4F15-A2D1-43B3059D0868}" type="datetimeFigureOut">
              <a:rPr lang="en-US" smtClean="0"/>
              <a:t>12/15/2017</a:t>
            </a:fld>
            <a:endParaRPr lang="en-US"/>
          </a:p>
        </p:txBody>
      </p:sp>
      <p:sp>
        <p:nvSpPr>
          <p:cNvPr id="27" name="Slide Number Placeholder 26"/>
          <p:cNvSpPr>
            <a:spLocks noGrp="1"/>
          </p:cNvSpPr>
          <p:nvPr>
            <p:ph type="sldNum" sz="quarter" idx="11"/>
          </p:nvPr>
        </p:nvSpPr>
        <p:spPr/>
        <p:txBody>
          <a:bodyPr rtlCol="0"/>
          <a:lstStyle/>
          <a:p>
            <a:fld id="{A1C613F0-478A-44C4-AEEB-7CF767C8CAAA}"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E35C3A0-4BBE-4F15-A2D1-43B3059D0868}" type="datetimeFigureOut">
              <a:rPr lang="en-US" smtClean="0"/>
              <a:t>12/15/2017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1C613F0-478A-44C4-AEEB-7CF767C8CA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5C3A0-4BBE-4F15-A2D1-43B3059D0868}" type="datetimeFigureOut">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5C3A0-4BBE-4F15-A2D1-43B3059D0868}"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35C3A0-4BBE-4F15-A2D1-43B3059D0868}"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613F0-478A-44C4-AEEB-7CF767C8CA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E35C3A0-4BBE-4F15-A2D1-43B3059D0868}" type="datetimeFigureOut">
              <a:rPr lang="en-US" smtClean="0"/>
              <a:t>12/15/2017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1C613F0-478A-44C4-AEEB-7CF767C8CA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harperhawks.net/" TargetMode="External"/><Relationship Id="rId5" Type="http://schemas.openxmlformats.org/officeDocument/2006/relationships/hyperlink" Target="http://goforward.harpercollege.edu/services/involvement/clubs.php"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hyperlink" Target="http://goforward.harpercollege.edu/academics/academic_support/tutoring/index.php" TargetMode="External"/><Relationship Id="rId3" Type="http://schemas.openxmlformats.org/officeDocument/2006/relationships/hyperlink" Target="http://goforward.harpercollege.edu/services/careercenter/index.php" TargetMode="External"/><Relationship Id="rId7" Type="http://schemas.openxmlformats.org/officeDocument/2006/relationships/hyperlink" Target="http://goforward.harpercollege.edu/services/advising/index.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dept.harpercollege.edu/library/" TargetMode="External"/><Relationship Id="rId5" Type="http://schemas.openxmlformats.org/officeDocument/2006/relationships/hyperlink" Target="http://goforward.harpercollege.edu/services/techsupport/computerlabs.php" TargetMode="External"/><Relationship Id="rId10" Type="http://schemas.openxmlformats.org/officeDocument/2006/relationships/hyperlink" Target="http://goforward.harpercollege.edu/academics/academic_support/success/index.php" TargetMode="External"/><Relationship Id="rId4" Type="http://schemas.openxmlformats.org/officeDocument/2006/relationships/hyperlink" Target="http://goforward.harpercollege.edu/services/advising/cnso/index.php" TargetMode="External"/><Relationship Id="rId9" Type="http://schemas.openxmlformats.org/officeDocument/2006/relationships/hyperlink" Target="http://goforward.harpercollege.edu/academics/academic_support/writing/index.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goforward.harpercollege.edu/services/hps/index.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goforward.harpercollege.edu/services/ads/index.php" TargetMode="External"/><Relationship Id="rId4" Type="http://schemas.openxmlformats.org/officeDocument/2006/relationships/hyperlink" Target="http://goforward.harpercollege.edu/services/psy/index.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3BeyUy_QyO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tabustracker.com/bustime/home.jsp" TargetMode="External"/><Relationship Id="rId7" Type="http://schemas.openxmlformats.org/officeDocument/2006/relationships/hyperlink" Target="http://www.transitchicago.com/traintrack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etrarail.com/" TargetMode="External"/><Relationship Id="rId5" Type="http://schemas.openxmlformats.org/officeDocument/2006/relationships/hyperlink" Target="http://www.pacebus.com/sub/schedules/route_detail.asp?RouteNo=696" TargetMode="External"/><Relationship Id="rId4" Type="http://schemas.openxmlformats.org/officeDocument/2006/relationships/hyperlink" Target="http://www.pacebus.com/default.as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udyinthestates.dhs.gov/stude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tudyinthestates.dhs.gov/maintaining-stat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goforward.harpercollege.edu/start/parent/index.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izumika@harpercollege.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harpercolleg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gameworks.com/"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sixflags.com/greatamerica" TargetMode="External"/><Relationship Id="rId4" Type="http://schemas.openxmlformats.org/officeDocument/2006/relationships/hyperlink" Target="http://www.simon.com/mall/woodfield-mall"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mitsuw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evel257.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avypier.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Harper College</a:t>
            </a:r>
            <a:endParaRPr lang="en-US" dirty="0"/>
          </a:p>
        </p:txBody>
      </p:sp>
      <p:sp>
        <p:nvSpPr>
          <p:cNvPr id="3" name="Subtitle 2"/>
          <p:cNvSpPr>
            <a:spLocks noGrp="1"/>
          </p:cNvSpPr>
          <p:nvPr>
            <p:ph type="subTitle" idx="1"/>
          </p:nvPr>
        </p:nvSpPr>
        <p:spPr>
          <a:xfrm>
            <a:off x="457200" y="3899938"/>
            <a:ext cx="4953000" cy="1053062"/>
          </a:xfrm>
        </p:spPr>
        <p:txBody>
          <a:bodyPr/>
          <a:lstStyle/>
          <a:p>
            <a:r>
              <a:rPr lang="en-US" dirty="0" smtClean="0">
                <a:solidFill>
                  <a:schemeClr val="accent2">
                    <a:lumMod val="75000"/>
                  </a:schemeClr>
                </a:solidFill>
              </a:rPr>
              <a:t>International Student </a:t>
            </a:r>
            <a:r>
              <a:rPr lang="en-US" dirty="0" smtClean="0"/>
              <a:t/>
            </a:r>
            <a:br>
              <a:rPr lang="en-US" dirty="0" smtClean="0"/>
            </a:br>
            <a:r>
              <a:rPr lang="en-US" dirty="0" smtClean="0"/>
              <a:t>Pre-Departure Orientation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0916">
            <a:off x="3840719" y="675429"/>
            <a:ext cx="4876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1017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classroom</a:t>
            </a:r>
            <a:endParaRPr lang="en-US" dirty="0"/>
          </a:p>
        </p:txBody>
      </p:sp>
      <p:sp>
        <p:nvSpPr>
          <p:cNvPr id="3" name="Content Placeholder 2"/>
          <p:cNvSpPr>
            <a:spLocks noGrp="1"/>
          </p:cNvSpPr>
          <p:nvPr>
            <p:ph idx="1"/>
          </p:nvPr>
        </p:nvSpPr>
        <p:spPr/>
        <p:txBody>
          <a:bodyPr>
            <a:normAutofit/>
          </a:bodyPr>
          <a:lstStyle/>
          <a:p>
            <a:pPr marL="109728" indent="0" algn="ctr">
              <a:buNone/>
            </a:pPr>
            <a:r>
              <a:rPr lang="en-US" sz="1800" dirty="0" smtClean="0"/>
              <a:t>Here at Harper College, there are many ways to stay involved to help you become a part of the community!</a:t>
            </a:r>
          </a:p>
          <a:p>
            <a:pPr marL="109728" indent="0">
              <a:buNone/>
            </a:pP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0"/>
            <a:ext cx="304165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4190999"/>
            <a:ext cx="2554287"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3048000"/>
            <a:ext cx="7086600" cy="369332"/>
          </a:xfrm>
          <a:prstGeom prst="rect">
            <a:avLst/>
          </a:prstGeom>
          <a:noFill/>
        </p:spPr>
        <p:txBody>
          <a:bodyPr wrap="square" rtlCol="0">
            <a:spAutoFit/>
          </a:bodyPr>
          <a:lstStyle/>
          <a:p>
            <a:r>
              <a:rPr lang="en-US" dirty="0" smtClean="0"/>
              <a:t>Harper’s </a:t>
            </a:r>
            <a:r>
              <a:rPr lang="en-US" dirty="0" smtClean="0">
                <a:hlinkClick r:id="rId5"/>
              </a:rPr>
              <a:t>Office of Student Involvement  </a:t>
            </a:r>
            <a:r>
              <a:rPr lang="en-US" dirty="0" smtClean="0"/>
              <a:t>offers </a:t>
            </a:r>
            <a:r>
              <a:rPr lang="en-US" b="1" dirty="0" smtClean="0"/>
              <a:t>over 50 clubs</a:t>
            </a:r>
            <a:r>
              <a:rPr lang="en-US" dirty="0" smtClean="0"/>
              <a:t>!</a:t>
            </a:r>
            <a:endParaRPr lang="en-US" dirty="0"/>
          </a:p>
        </p:txBody>
      </p:sp>
      <p:sp>
        <p:nvSpPr>
          <p:cNvPr id="5" name="TextBox 4"/>
          <p:cNvSpPr txBox="1"/>
          <p:nvPr/>
        </p:nvSpPr>
        <p:spPr>
          <a:xfrm>
            <a:off x="914400" y="3657600"/>
            <a:ext cx="7772400" cy="584775"/>
          </a:xfrm>
          <a:prstGeom prst="rect">
            <a:avLst/>
          </a:prstGeom>
          <a:noFill/>
        </p:spPr>
        <p:txBody>
          <a:bodyPr wrap="square" rtlCol="0">
            <a:spAutoFit/>
          </a:bodyPr>
          <a:lstStyle/>
          <a:p>
            <a:r>
              <a:rPr lang="en-US" dirty="0" smtClean="0">
                <a:hlinkClick r:id="rId6"/>
              </a:rPr>
              <a:t>Like sports?  </a:t>
            </a:r>
            <a:r>
              <a:rPr lang="en-US" dirty="0" smtClean="0"/>
              <a:t>Harper offers a variety of sports – </a:t>
            </a:r>
            <a:r>
              <a:rPr lang="en-US" sz="1400" dirty="0" smtClean="0"/>
              <a:t>both intercollegiate and intermural!</a:t>
            </a:r>
            <a:endParaRPr lang="en-US" sz="1400" dirty="0"/>
          </a:p>
        </p:txBody>
      </p:sp>
    </p:spTree>
    <p:extLst>
      <p:ext uri="{BB962C8B-B14F-4D97-AF65-F5344CB8AC3E}">
        <p14:creationId xmlns:p14="http://schemas.microsoft.com/office/powerpoint/2010/main" val="269656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Support</a:t>
            </a:r>
            <a:endParaRPr lang="en-US" dirty="0"/>
          </a:p>
        </p:txBody>
      </p:sp>
      <p:sp>
        <p:nvSpPr>
          <p:cNvPr id="4" name="Rectangle 3"/>
          <p:cNvSpPr/>
          <p:nvPr/>
        </p:nvSpPr>
        <p:spPr>
          <a:xfrm>
            <a:off x="762000" y="2209800"/>
            <a:ext cx="739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0" y="2230395"/>
            <a:ext cx="7391400" cy="1103376"/>
          </a:xfrm>
        </p:spPr>
        <p:txBody>
          <a:bodyPr>
            <a:normAutofit/>
          </a:bodyPr>
          <a:lstStyle/>
          <a:p>
            <a:pPr marL="109728" indent="0">
              <a:buNone/>
            </a:pPr>
            <a:r>
              <a:rPr lang="en-US" sz="1600" dirty="0" smtClean="0">
                <a:solidFill>
                  <a:schemeClr val="bg1"/>
                </a:solidFill>
              </a:rPr>
              <a:t>Throughout your time at Harper College, you have many support services that are available to you to be successful.</a:t>
            </a:r>
            <a:endParaRPr lang="en-US" sz="1600" dirty="0">
              <a:solidFill>
                <a:schemeClr val="bg1"/>
              </a:solidFill>
            </a:endParaRPr>
          </a:p>
        </p:txBody>
      </p:sp>
      <p:sp>
        <p:nvSpPr>
          <p:cNvPr id="5" name="TextBox 4"/>
          <p:cNvSpPr txBox="1"/>
          <p:nvPr/>
        </p:nvSpPr>
        <p:spPr>
          <a:xfrm>
            <a:off x="776416" y="3200400"/>
            <a:ext cx="7376984"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hlinkClick r:id="rId3"/>
              </a:rPr>
              <a:t>Career Development Center</a:t>
            </a:r>
            <a:endParaRPr lang="en-US" dirty="0" smtClean="0"/>
          </a:p>
          <a:p>
            <a:pPr marL="285750" indent="-285750">
              <a:buFont typeface="Arial" panose="020B0604020202020204" pitchFamily="34" charset="0"/>
              <a:buChar char="•"/>
            </a:pPr>
            <a:r>
              <a:rPr lang="en-US" dirty="0" smtClean="0">
                <a:hlinkClick r:id="rId4"/>
              </a:rPr>
              <a:t>Center for New Students</a:t>
            </a:r>
            <a:endParaRPr lang="en-US" dirty="0" smtClean="0"/>
          </a:p>
          <a:p>
            <a:pPr marL="285750" indent="-285750">
              <a:buFont typeface="Arial" panose="020B0604020202020204" pitchFamily="34" charset="0"/>
              <a:buChar char="•"/>
            </a:pPr>
            <a:r>
              <a:rPr lang="en-US" dirty="0" smtClean="0">
                <a:hlinkClick r:id="rId5"/>
              </a:rPr>
              <a:t>Computer Labs</a:t>
            </a:r>
            <a:endParaRPr lang="en-US" dirty="0" smtClean="0"/>
          </a:p>
          <a:p>
            <a:pPr marL="285750" indent="-285750">
              <a:buFont typeface="Arial" panose="020B0604020202020204" pitchFamily="34" charset="0"/>
              <a:buChar char="•"/>
            </a:pPr>
            <a:r>
              <a:rPr lang="en-US" dirty="0" smtClean="0">
                <a:hlinkClick r:id="rId6"/>
              </a:rPr>
              <a:t>Harper College Library</a:t>
            </a:r>
            <a:endParaRPr lang="en-US" dirty="0" smtClean="0"/>
          </a:p>
          <a:p>
            <a:pPr marL="285750" indent="-285750">
              <a:buFont typeface="Arial" panose="020B0604020202020204" pitchFamily="34" charset="0"/>
              <a:buChar char="•"/>
            </a:pPr>
            <a:r>
              <a:rPr lang="en-US" dirty="0" smtClean="0">
                <a:hlinkClick r:id="rId7"/>
              </a:rPr>
              <a:t>Academic Advising and Counseling Services</a:t>
            </a:r>
            <a:endParaRPr lang="en-US" dirty="0" smtClean="0"/>
          </a:p>
          <a:p>
            <a:pPr marL="285750" indent="-285750">
              <a:buFont typeface="Arial" panose="020B0604020202020204" pitchFamily="34" charset="0"/>
              <a:buChar char="•"/>
            </a:pPr>
            <a:r>
              <a:rPr lang="en-US" dirty="0" smtClean="0">
                <a:hlinkClick r:id="rId8"/>
              </a:rPr>
              <a:t>Tutoring Services</a:t>
            </a:r>
            <a:endParaRPr lang="en-US" dirty="0" smtClean="0"/>
          </a:p>
          <a:p>
            <a:pPr marL="285750" indent="-285750">
              <a:buFont typeface="Arial" panose="020B0604020202020204" pitchFamily="34" charset="0"/>
              <a:buChar char="•"/>
            </a:pPr>
            <a:r>
              <a:rPr lang="en-US" dirty="0" smtClean="0">
                <a:hlinkClick r:id="rId9"/>
              </a:rPr>
              <a:t>Writing Center</a:t>
            </a:r>
            <a:endParaRPr lang="en-US" dirty="0" smtClean="0"/>
          </a:p>
          <a:p>
            <a:pPr marL="285750" indent="-285750">
              <a:buFont typeface="Arial" panose="020B0604020202020204" pitchFamily="34" charset="0"/>
              <a:buChar char="•"/>
            </a:pPr>
            <a:r>
              <a:rPr lang="en-US" dirty="0" smtClean="0">
                <a:hlinkClick r:id="rId10"/>
              </a:rPr>
              <a:t>Success Services for Students</a:t>
            </a:r>
            <a:endParaRPr lang="en-US" dirty="0"/>
          </a:p>
        </p:txBody>
      </p:sp>
    </p:spTree>
    <p:extLst>
      <p:ext uri="{BB962C8B-B14F-4D97-AF65-F5344CB8AC3E}">
        <p14:creationId xmlns:p14="http://schemas.microsoft.com/office/powerpoint/2010/main" val="382379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Student Services</a:t>
            </a:r>
            <a:endParaRPr lang="en-US" dirty="0"/>
          </a:p>
        </p:txBody>
      </p:sp>
      <p:sp>
        <p:nvSpPr>
          <p:cNvPr id="3" name="Content Placeholder 2"/>
          <p:cNvSpPr>
            <a:spLocks noGrp="1"/>
          </p:cNvSpPr>
          <p:nvPr>
            <p:ph idx="1"/>
          </p:nvPr>
        </p:nvSpPr>
        <p:spPr/>
        <p:txBody>
          <a:bodyPr>
            <a:normAutofit/>
          </a:bodyPr>
          <a:lstStyle/>
          <a:p>
            <a:r>
              <a:rPr lang="en-US" dirty="0">
                <a:hlinkClick r:id="rId3"/>
              </a:rPr>
              <a:t>Health Services</a:t>
            </a:r>
            <a:endParaRPr lang="en-US" dirty="0"/>
          </a:p>
          <a:p>
            <a:pPr lvl="1"/>
            <a:r>
              <a:rPr lang="en-US" sz="2400" dirty="0">
                <a:solidFill>
                  <a:schemeClr val="tx1"/>
                </a:solidFill>
              </a:rPr>
              <a:t>First Aid</a:t>
            </a:r>
          </a:p>
          <a:p>
            <a:pPr lvl="1"/>
            <a:r>
              <a:rPr lang="en-US" sz="2400" dirty="0">
                <a:solidFill>
                  <a:schemeClr val="tx1"/>
                </a:solidFill>
              </a:rPr>
              <a:t>Health Education</a:t>
            </a:r>
          </a:p>
          <a:p>
            <a:pPr lvl="1"/>
            <a:r>
              <a:rPr lang="en-US" sz="2400" dirty="0">
                <a:solidFill>
                  <a:schemeClr val="tx1"/>
                </a:solidFill>
              </a:rPr>
              <a:t>Medicine</a:t>
            </a:r>
          </a:p>
          <a:p>
            <a:pPr lvl="1"/>
            <a:r>
              <a:rPr lang="en-US" sz="2400" dirty="0">
                <a:solidFill>
                  <a:schemeClr val="tx1"/>
                </a:solidFill>
              </a:rPr>
              <a:t>Vaccinations</a:t>
            </a:r>
          </a:p>
          <a:p>
            <a:pPr lvl="1"/>
            <a:r>
              <a:rPr lang="en-US" sz="2400" dirty="0">
                <a:solidFill>
                  <a:schemeClr val="tx1"/>
                </a:solidFill>
              </a:rPr>
              <a:t>Physical Exams</a:t>
            </a:r>
          </a:p>
          <a:p>
            <a:r>
              <a:rPr lang="en-US" dirty="0" smtClean="0">
                <a:hlinkClick r:id="rId4"/>
              </a:rPr>
              <a:t>Psychological Services</a:t>
            </a:r>
            <a:endParaRPr lang="en-US" dirty="0" smtClean="0"/>
          </a:p>
          <a:p>
            <a:r>
              <a:rPr lang="en-US" dirty="0" smtClean="0">
                <a:hlinkClick r:id="rId5"/>
              </a:rPr>
              <a:t>Access and Disability Services</a:t>
            </a:r>
            <a:endParaRPr lang="en-US" dirty="0" smtClean="0"/>
          </a:p>
        </p:txBody>
      </p:sp>
    </p:spTree>
    <p:extLst>
      <p:ext uri="{BB962C8B-B14F-4D97-AF65-F5344CB8AC3E}">
        <p14:creationId xmlns:p14="http://schemas.microsoft.com/office/powerpoint/2010/main" val="217274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International Students</a:t>
            </a:r>
            <a:endParaRPr lang="en-US" dirty="0"/>
          </a:p>
        </p:txBody>
      </p:sp>
      <p:sp>
        <p:nvSpPr>
          <p:cNvPr id="3" name="Content Placeholder 2"/>
          <p:cNvSpPr>
            <a:spLocks noGrp="1"/>
          </p:cNvSpPr>
          <p:nvPr>
            <p:ph idx="1"/>
          </p:nvPr>
        </p:nvSpPr>
        <p:spPr>
          <a:xfrm>
            <a:off x="2215548" y="2650299"/>
            <a:ext cx="6090251" cy="722376"/>
          </a:xfrm>
        </p:spPr>
        <p:txBody>
          <a:bodyPr>
            <a:noAutofit/>
          </a:bodyPr>
          <a:lstStyle/>
          <a:p>
            <a:pPr marL="109728" indent="0">
              <a:buNone/>
            </a:pPr>
            <a:r>
              <a:rPr lang="en-US" sz="2400" b="1" dirty="0" smtClean="0"/>
              <a:t>Jill Izumikawa</a:t>
            </a:r>
            <a:r>
              <a:rPr lang="en-US" sz="2400" dirty="0" smtClean="0"/>
              <a:t/>
            </a:r>
            <a:br>
              <a:rPr lang="en-US" sz="2400" dirty="0" smtClean="0"/>
            </a:br>
            <a:r>
              <a:rPr lang="en-US" sz="2000" dirty="0" smtClean="0"/>
              <a:t>Coordinator, International Student Services</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17748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4267200"/>
            <a:ext cx="6324600" cy="1754326"/>
          </a:xfrm>
          <a:prstGeom prst="rect">
            <a:avLst/>
          </a:prstGeom>
          <a:noFill/>
        </p:spPr>
        <p:txBody>
          <a:bodyPr wrap="square" rtlCol="0">
            <a:spAutoFit/>
          </a:bodyPr>
          <a:lstStyle/>
          <a:p>
            <a:r>
              <a:rPr lang="en-US" b="1" dirty="0" smtClean="0"/>
              <a:t>Assists with:</a:t>
            </a:r>
          </a:p>
          <a:p>
            <a:pPr marL="285750" indent="-285750">
              <a:buFont typeface="Arial" panose="020B0604020202020204" pitchFamily="34" charset="0"/>
              <a:buChar char="•"/>
            </a:pPr>
            <a:r>
              <a:rPr lang="en-US" dirty="0" smtClean="0"/>
              <a:t>New International Student Information</a:t>
            </a:r>
          </a:p>
          <a:p>
            <a:pPr marL="285750" indent="-285750">
              <a:buFont typeface="Arial" panose="020B0604020202020204" pitchFamily="34" charset="0"/>
              <a:buChar char="•"/>
            </a:pPr>
            <a:r>
              <a:rPr lang="en-US" dirty="0" smtClean="0"/>
              <a:t>Cross-Cultural Adjustment</a:t>
            </a:r>
          </a:p>
          <a:p>
            <a:pPr marL="285750" indent="-285750">
              <a:buFont typeface="Arial" panose="020B0604020202020204" pitchFamily="34" charset="0"/>
              <a:buChar char="•"/>
            </a:pPr>
            <a:r>
              <a:rPr lang="en-US" dirty="0" smtClean="0"/>
              <a:t>Legal Requirements</a:t>
            </a:r>
          </a:p>
          <a:p>
            <a:pPr marL="285750" indent="-285750">
              <a:buFont typeface="Arial" panose="020B0604020202020204" pitchFamily="34" charset="0"/>
              <a:buChar char="•"/>
            </a:pPr>
            <a:r>
              <a:rPr lang="en-US" dirty="0" smtClean="0"/>
              <a:t>Health Insurance</a:t>
            </a:r>
            <a:br>
              <a:rPr lang="en-US" dirty="0" smtClean="0"/>
            </a:br>
            <a:endParaRPr lang="en-US" dirty="0"/>
          </a:p>
        </p:txBody>
      </p:sp>
    </p:spTree>
    <p:extLst>
      <p:ext uri="{BB962C8B-B14F-4D97-AF65-F5344CB8AC3E}">
        <p14:creationId xmlns:p14="http://schemas.microsoft.com/office/powerpoint/2010/main" val="400394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Student Tuition/Fees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7820818"/>
              </p:ext>
            </p:extLst>
          </p:nvPr>
        </p:nvGraphicFramePr>
        <p:xfrm>
          <a:off x="1524000" y="2438400"/>
          <a:ext cx="6159548" cy="3317748"/>
        </p:xfrm>
        <a:graphic>
          <a:graphicData uri="http://schemas.openxmlformats.org/drawingml/2006/table">
            <a:tbl>
              <a:tblPr firstRow="1" bandRow="1">
                <a:tableStyleId>{5C22544A-7EE6-4342-B048-85BDC9FD1C3A}</a:tableStyleId>
              </a:tblPr>
              <a:tblGrid>
                <a:gridCol w="2285058"/>
                <a:gridCol w="1777267"/>
                <a:gridCol w="2097223"/>
              </a:tblGrid>
              <a:tr h="370840">
                <a:tc>
                  <a:txBody>
                    <a:bodyPr/>
                    <a:lstStyle/>
                    <a:p>
                      <a:pPr>
                        <a:lnSpc>
                          <a:spcPct val="115000"/>
                        </a:lnSpc>
                      </a:pPr>
                      <a:endParaRPr lang="en-US" sz="1100" dirty="0">
                        <a:effectLst/>
                        <a:latin typeface="Calibri"/>
                      </a:endParaRPr>
                    </a:p>
                  </a:txBody>
                  <a:tcPr/>
                </a:tc>
                <a:tc>
                  <a:txBody>
                    <a:bodyPr/>
                    <a:lstStyle/>
                    <a:p>
                      <a:pPr marL="0" marR="0" algn="ctr">
                        <a:lnSpc>
                          <a:spcPct val="115000"/>
                        </a:lnSpc>
                        <a:spcBef>
                          <a:spcPts val="0"/>
                        </a:spcBef>
                        <a:spcAft>
                          <a:spcPts val="0"/>
                        </a:spcAft>
                      </a:pPr>
                      <a:r>
                        <a:rPr lang="en-US" sz="1800" kern="1200" dirty="0">
                          <a:effectLst/>
                        </a:rPr>
                        <a:t>Fall Semester</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800" kern="1200">
                          <a:effectLst/>
                        </a:rPr>
                        <a:t>Spring Semester</a:t>
                      </a:r>
                      <a:endParaRPr lang="en-US" sz="1100">
                        <a:effectLst/>
                        <a:latin typeface="Calibri"/>
                        <a:ea typeface="Calibri"/>
                        <a:cs typeface="Times New Roman"/>
                      </a:endParaRPr>
                    </a:p>
                  </a:txBody>
                  <a:tcPr/>
                </a:tc>
              </a:tr>
              <a:tr h="248920">
                <a:tc>
                  <a:txBody>
                    <a:bodyPr/>
                    <a:lstStyle/>
                    <a:p>
                      <a:pPr marL="0" marR="0" algn="ctr">
                        <a:lnSpc>
                          <a:spcPct val="115000"/>
                        </a:lnSpc>
                        <a:spcBef>
                          <a:spcPts val="0"/>
                        </a:spcBef>
                        <a:spcAft>
                          <a:spcPts val="0"/>
                        </a:spcAft>
                      </a:pPr>
                      <a:r>
                        <a:rPr lang="en-US" sz="1800" kern="1200">
                          <a:effectLst/>
                        </a:rPr>
                        <a:t>Credit Hours Required</a:t>
                      </a:r>
                      <a:endParaRPr lang="en-US" sz="11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600" kern="1200" dirty="0" smtClean="0">
                          <a:effectLst/>
                        </a:rPr>
                        <a:t>12</a:t>
                      </a:r>
                      <a:endParaRPr lang="en-US" sz="1100" dirty="0">
                        <a:effectLst/>
                        <a:latin typeface="Calibri"/>
                        <a:ea typeface="Calibri"/>
                        <a:cs typeface="Times New Roman"/>
                      </a:endParaRPr>
                    </a:p>
                  </a:txBody>
                  <a:tcPr anchor="ctr"/>
                </a:tc>
                <a:tc>
                  <a:txBody>
                    <a:bodyPr/>
                    <a:lstStyle/>
                    <a:p>
                      <a:pPr marL="0" marR="0" algn="ctr">
                        <a:lnSpc>
                          <a:spcPct val="115000"/>
                        </a:lnSpc>
                        <a:spcBef>
                          <a:spcPts val="0"/>
                        </a:spcBef>
                        <a:spcAft>
                          <a:spcPts val="0"/>
                        </a:spcAft>
                      </a:pPr>
                      <a:r>
                        <a:rPr lang="en-US" sz="1600" kern="1200" dirty="0" smtClean="0">
                          <a:effectLst/>
                        </a:rPr>
                        <a:t>12</a:t>
                      </a:r>
                      <a:endParaRPr lang="en-US" sz="1100" dirty="0">
                        <a:effectLst/>
                        <a:latin typeface="Calibri"/>
                        <a:ea typeface="Calibri"/>
                        <a:cs typeface="Times New Roman"/>
                      </a:endParaRPr>
                    </a:p>
                  </a:txBody>
                  <a:tcPr anchor="ctr"/>
                </a:tc>
              </a:tr>
              <a:tr h="370840">
                <a:tc>
                  <a:txBody>
                    <a:bodyPr/>
                    <a:lstStyle/>
                    <a:p>
                      <a:pPr marL="0" marR="0">
                        <a:lnSpc>
                          <a:spcPct val="115000"/>
                        </a:lnSpc>
                        <a:spcBef>
                          <a:spcPts val="0"/>
                        </a:spcBef>
                        <a:spcAft>
                          <a:spcPts val="0"/>
                        </a:spcAft>
                      </a:pPr>
                      <a:r>
                        <a:rPr lang="en-US" sz="1800" kern="1200">
                          <a:effectLst/>
                        </a:rPr>
                        <a:t>Tuition </a:t>
                      </a:r>
                      <a:endParaRPr lang="en-US" sz="1100">
                        <a:effectLst/>
                      </a:endParaRPr>
                    </a:p>
                    <a:p>
                      <a:pPr marL="0" marR="0">
                        <a:lnSpc>
                          <a:spcPct val="115000"/>
                        </a:lnSpc>
                        <a:spcBef>
                          <a:spcPts val="0"/>
                        </a:spcBef>
                        <a:spcAft>
                          <a:spcPts val="0"/>
                        </a:spcAft>
                      </a:pPr>
                      <a:r>
                        <a:rPr lang="en-US" sz="1400" kern="1200">
                          <a:effectLst/>
                        </a:rPr>
                        <a:t>(Cost per Credit: $457.50)</a:t>
                      </a:r>
                      <a:endParaRPr lang="en-US" sz="11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800" kern="1200" dirty="0" smtClean="0">
                          <a:effectLst/>
                        </a:rPr>
                        <a:t>$5,490.00</a:t>
                      </a:r>
                      <a:endParaRPr lang="en-US" sz="1100" dirty="0">
                        <a:effectLst/>
                        <a:latin typeface="Calibri"/>
                        <a:ea typeface="Calibri"/>
                        <a:cs typeface="Times New Roman"/>
                      </a:endParaRPr>
                    </a:p>
                  </a:txBody>
                  <a:tcPr anchor="ctr"/>
                </a:tc>
                <a:tc>
                  <a:txBody>
                    <a:bodyPr/>
                    <a:lstStyle/>
                    <a:p>
                      <a:pPr marL="0" marR="0" algn="ctr">
                        <a:lnSpc>
                          <a:spcPct val="115000"/>
                        </a:lnSpc>
                        <a:spcBef>
                          <a:spcPts val="0"/>
                        </a:spcBef>
                        <a:spcAft>
                          <a:spcPts val="0"/>
                        </a:spcAft>
                      </a:pPr>
                      <a:r>
                        <a:rPr lang="en-US" sz="1800" kern="1200" dirty="0" smtClean="0">
                          <a:effectLst/>
                        </a:rPr>
                        <a:t>$5,490.00</a:t>
                      </a:r>
                      <a:endParaRPr lang="en-US" sz="1100" dirty="0">
                        <a:effectLst/>
                        <a:latin typeface="Calibri"/>
                        <a:ea typeface="Calibri"/>
                        <a:cs typeface="Times New Roman"/>
                      </a:endParaRPr>
                    </a:p>
                  </a:txBody>
                  <a:tcPr anchor="ctr"/>
                </a:tc>
              </a:tr>
              <a:tr h="370840">
                <a:tc>
                  <a:txBody>
                    <a:bodyPr/>
                    <a:lstStyle/>
                    <a:p>
                      <a:pPr marL="0" marR="0">
                        <a:lnSpc>
                          <a:spcPct val="115000"/>
                        </a:lnSpc>
                        <a:spcBef>
                          <a:spcPts val="0"/>
                        </a:spcBef>
                        <a:spcAft>
                          <a:spcPts val="0"/>
                        </a:spcAft>
                      </a:pPr>
                      <a:r>
                        <a:rPr lang="en-US" sz="1800" kern="1200">
                          <a:effectLst/>
                        </a:rPr>
                        <a:t>College Fees</a:t>
                      </a:r>
                      <a:endParaRPr lang="en-US" sz="11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800" kern="1200" dirty="0">
                          <a:effectLst/>
                        </a:rPr>
                        <a:t>$</a:t>
                      </a:r>
                      <a:r>
                        <a:rPr lang="en-US" sz="1800" kern="1200" dirty="0" smtClean="0">
                          <a:effectLst/>
                        </a:rPr>
                        <a:t>249.00</a:t>
                      </a:r>
                      <a:endParaRPr lang="en-US" sz="1100" dirty="0">
                        <a:effectLst/>
                        <a:latin typeface="Calibri"/>
                        <a:ea typeface="Calibri"/>
                        <a:cs typeface="Times New Roman"/>
                      </a:endParaRPr>
                    </a:p>
                  </a:txBody>
                  <a:tcPr anchor="ctr"/>
                </a:tc>
                <a:tc>
                  <a:txBody>
                    <a:bodyPr/>
                    <a:lstStyle/>
                    <a:p>
                      <a:pPr marL="0" marR="0" algn="ctr">
                        <a:lnSpc>
                          <a:spcPct val="115000"/>
                        </a:lnSpc>
                        <a:spcBef>
                          <a:spcPts val="0"/>
                        </a:spcBef>
                        <a:spcAft>
                          <a:spcPts val="0"/>
                        </a:spcAft>
                      </a:pPr>
                      <a:r>
                        <a:rPr lang="en-US" sz="1800" kern="1200" dirty="0">
                          <a:effectLst/>
                        </a:rPr>
                        <a:t>$</a:t>
                      </a:r>
                      <a:r>
                        <a:rPr lang="en-US" sz="1800" kern="1200" dirty="0" smtClean="0">
                          <a:effectLst/>
                        </a:rPr>
                        <a:t>249.00</a:t>
                      </a:r>
                      <a:endParaRPr lang="en-US" sz="1100" dirty="0">
                        <a:effectLst/>
                        <a:latin typeface="Calibri"/>
                        <a:ea typeface="Calibri"/>
                        <a:cs typeface="Times New Roman"/>
                      </a:endParaRPr>
                    </a:p>
                  </a:txBody>
                  <a:tcPr anchor="ctr"/>
                </a:tc>
              </a:tr>
              <a:tr h="370840">
                <a:tc>
                  <a:txBody>
                    <a:bodyPr/>
                    <a:lstStyle/>
                    <a:p>
                      <a:pPr marL="0" marR="0">
                        <a:lnSpc>
                          <a:spcPct val="115000"/>
                        </a:lnSpc>
                        <a:spcBef>
                          <a:spcPts val="0"/>
                        </a:spcBef>
                        <a:spcAft>
                          <a:spcPts val="0"/>
                        </a:spcAft>
                      </a:pPr>
                      <a:r>
                        <a:rPr lang="en-US" sz="1800" kern="1200">
                          <a:effectLst/>
                        </a:rPr>
                        <a:t>Health Insurance</a:t>
                      </a:r>
                      <a:endParaRPr lang="en-US" sz="11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800" kern="1200" dirty="0" smtClean="0">
                          <a:effectLst/>
                        </a:rPr>
                        <a:t>$527.18</a:t>
                      </a:r>
                      <a:endParaRPr lang="en-US" sz="1100" dirty="0">
                        <a:effectLst/>
                        <a:latin typeface="Calibri"/>
                        <a:ea typeface="Calibri"/>
                        <a:cs typeface="Times New Roman"/>
                      </a:endParaRPr>
                    </a:p>
                  </a:txBody>
                  <a:tcPr anchor="ctr"/>
                </a:tc>
                <a:tc>
                  <a:txBody>
                    <a:bodyPr/>
                    <a:lstStyle/>
                    <a:p>
                      <a:pPr marL="0" marR="0" algn="ctr">
                        <a:lnSpc>
                          <a:spcPct val="115000"/>
                        </a:lnSpc>
                        <a:spcBef>
                          <a:spcPts val="0"/>
                        </a:spcBef>
                        <a:spcAft>
                          <a:spcPts val="0"/>
                        </a:spcAft>
                      </a:pPr>
                      <a:r>
                        <a:rPr lang="en-US" sz="1800" kern="1200" dirty="0">
                          <a:effectLst/>
                        </a:rPr>
                        <a:t>$</a:t>
                      </a:r>
                      <a:r>
                        <a:rPr lang="en-US" sz="1800" kern="1200" dirty="0" smtClean="0">
                          <a:effectLst/>
                        </a:rPr>
                        <a:t>765.79*</a:t>
                      </a:r>
                      <a:endParaRPr lang="en-US" sz="1100" dirty="0">
                        <a:effectLst/>
                        <a:latin typeface="Calibri"/>
                        <a:ea typeface="Calibri"/>
                        <a:cs typeface="Times New Roman"/>
                      </a:endParaRPr>
                    </a:p>
                  </a:txBody>
                  <a:tcPr anchor="ctr"/>
                </a:tc>
              </a:tr>
              <a:tr h="370840">
                <a:tc>
                  <a:txBody>
                    <a:bodyPr/>
                    <a:lstStyle/>
                    <a:p>
                      <a:pPr marL="0" marR="0">
                        <a:lnSpc>
                          <a:spcPct val="115000"/>
                        </a:lnSpc>
                        <a:spcBef>
                          <a:spcPts val="0"/>
                        </a:spcBef>
                        <a:spcAft>
                          <a:spcPts val="0"/>
                        </a:spcAft>
                      </a:pPr>
                      <a:r>
                        <a:rPr lang="en-US" sz="1800" kern="1200">
                          <a:effectLst/>
                        </a:rPr>
                        <a:t>TOTAL</a:t>
                      </a:r>
                      <a:endParaRPr lang="en-US" sz="110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800" kern="1200" dirty="0" smtClean="0">
                          <a:effectLst/>
                        </a:rPr>
                        <a:t>$6,266.18</a:t>
                      </a:r>
                      <a:endParaRPr lang="en-US" sz="1100" dirty="0">
                        <a:effectLst/>
                        <a:latin typeface="Calibri"/>
                        <a:ea typeface="Calibri"/>
                        <a:cs typeface="Times New Roman"/>
                      </a:endParaRPr>
                    </a:p>
                  </a:txBody>
                  <a:tcPr anchor="ctr"/>
                </a:tc>
                <a:tc>
                  <a:txBody>
                    <a:bodyPr/>
                    <a:lstStyle/>
                    <a:p>
                      <a:pPr marL="0" marR="0" algn="ctr">
                        <a:lnSpc>
                          <a:spcPct val="115000"/>
                        </a:lnSpc>
                        <a:spcBef>
                          <a:spcPts val="0"/>
                        </a:spcBef>
                        <a:spcAft>
                          <a:spcPts val="0"/>
                        </a:spcAft>
                      </a:pPr>
                      <a:r>
                        <a:rPr lang="en-US" sz="1800" kern="1200" dirty="0" smtClean="0">
                          <a:effectLst/>
                        </a:rPr>
                        <a:t>$6,504.79</a:t>
                      </a:r>
                      <a:endParaRPr lang="en-US" sz="1100" dirty="0">
                        <a:effectLst/>
                        <a:latin typeface="Calibri"/>
                        <a:ea typeface="Calibri"/>
                        <a:cs typeface="Times New Roman"/>
                      </a:endParaRPr>
                    </a:p>
                  </a:txBody>
                  <a:tcPr anchor="ctr"/>
                </a:tc>
              </a:tr>
            </a:tbl>
          </a:graphicData>
        </a:graphic>
      </p:graphicFrame>
      <p:sp>
        <p:nvSpPr>
          <p:cNvPr id="5" name="Rectangle 4"/>
          <p:cNvSpPr/>
          <p:nvPr/>
        </p:nvSpPr>
        <p:spPr>
          <a:xfrm>
            <a:off x="1676400" y="6096000"/>
            <a:ext cx="5638800" cy="307777"/>
          </a:xfrm>
          <a:prstGeom prst="rect">
            <a:avLst/>
          </a:prstGeom>
        </p:spPr>
        <p:txBody>
          <a:bodyPr wrap="square">
            <a:spAutoFit/>
          </a:bodyPr>
          <a:lstStyle/>
          <a:p>
            <a:r>
              <a:rPr lang="en-US" sz="1400" dirty="0"/>
              <a:t>*Includes health insurance coverage for spring </a:t>
            </a:r>
            <a:r>
              <a:rPr lang="en-US" sz="1400" b="1" i="1" dirty="0"/>
              <a:t>and</a:t>
            </a:r>
            <a:r>
              <a:rPr lang="en-US" sz="1400" dirty="0"/>
              <a:t> summer months </a:t>
            </a:r>
          </a:p>
        </p:txBody>
      </p:sp>
    </p:spTree>
    <p:extLst>
      <p:ext uri="{BB962C8B-B14F-4D97-AF65-F5344CB8AC3E}">
        <p14:creationId xmlns:p14="http://schemas.microsoft.com/office/powerpoint/2010/main" val="4066850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Integrity</a:t>
            </a:r>
            <a:endParaRPr lang="en-US" dirty="0"/>
          </a:p>
        </p:txBody>
      </p:sp>
      <p:sp>
        <p:nvSpPr>
          <p:cNvPr id="3" name="Content Placeholder 2"/>
          <p:cNvSpPr>
            <a:spLocks noGrp="1"/>
          </p:cNvSpPr>
          <p:nvPr>
            <p:ph idx="1"/>
          </p:nvPr>
        </p:nvSpPr>
        <p:spPr>
          <a:xfrm>
            <a:off x="457200" y="2057400"/>
            <a:ext cx="8229600" cy="1027176"/>
          </a:xfrm>
        </p:spPr>
        <p:txBody>
          <a:bodyPr>
            <a:normAutofit/>
          </a:bodyPr>
          <a:lstStyle/>
          <a:p>
            <a:pPr marL="109728" indent="0" algn="ctr">
              <a:buNone/>
            </a:pPr>
            <a:r>
              <a:rPr lang="en-US" sz="1400" dirty="0"/>
              <a:t>Academic integrity is a very important part of your time here at Harper College.  </a:t>
            </a:r>
            <a:r>
              <a:rPr lang="en-US" sz="1400" dirty="0" smtClean="0"/>
              <a:t/>
            </a:r>
            <a:br>
              <a:rPr lang="en-US" sz="1400" dirty="0" smtClean="0"/>
            </a:br>
            <a:r>
              <a:rPr lang="en-US" sz="1400" dirty="0" smtClean="0"/>
              <a:t/>
            </a:r>
            <a:br>
              <a:rPr lang="en-US" sz="1400" dirty="0" smtClean="0"/>
            </a:br>
            <a:r>
              <a:rPr lang="en-US" sz="1400" b="1" dirty="0" smtClean="0"/>
              <a:t>It </a:t>
            </a:r>
            <a:r>
              <a:rPr lang="en-US" sz="1400" b="1" dirty="0"/>
              <a:t>is important that you are familiar with our policy and have a good understanding of what academic integrity is. </a:t>
            </a:r>
          </a:p>
          <a:p>
            <a:pPr algn="ctr"/>
            <a:endParaRPr lang="en-US" sz="2400" dirty="0"/>
          </a:p>
        </p:txBody>
      </p:sp>
      <p:sp>
        <p:nvSpPr>
          <p:cNvPr id="4" name="TextBox 3"/>
          <p:cNvSpPr txBox="1"/>
          <p:nvPr/>
        </p:nvSpPr>
        <p:spPr>
          <a:xfrm>
            <a:off x="615696" y="3124200"/>
            <a:ext cx="8077200" cy="3693319"/>
          </a:xfrm>
          <a:prstGeom prst="rect">
            <a:avLst/>
          </a:prstGeom>
          <a:noFill/>
        </p:spPr>
        <p:txBody>
          <a:bodyPr wrap="square" rtlCol="0">
            <a:spAutoFit/>
          </a:bodyPr>
          <a:lstStyle/>
          <a:p>
            <a:r>
              <a:rPr lang="en-US" b="1" dirty="0"/>
              <a:t>What is “Academic Integrity”?</a:t>
            </a:r>
          </a:p>
          <a:p>
            <a:pPr marL="742950" lvl="1" indent="-285750">
              <a:buFont typeface="Arial" panose="020B0604020202020204" pitchFamily="34" charset="0"/>
              <a:buChar char="•"/>
            </a:pPr>
            <a:r>
              <a:rPr lang="en-US" dirty="0"/>
              <a:t>Honesty and responsibility in education</a:t>
            </a:r>
          </a:p>
          <a:p>
            <a:pPr marL="742950" lvl="1" indent="-285750">
              <a:buFont typeface="Arial" panose="020B0604020202020204" pitchFamily="34" charset="0"/>
              <a:buChar char="•"/>
            </a:pPr>
            <a:r>
              <a:rPr lang="en-US" dirty="0"/>
              <a:t>Adhering to moral and ethical </a:t>
            </a:r>
            <a:r>
              <a:rPr lang="en-US" dirty="0" smtClean="0"/>
              <a:t>principles</a:t>
            </a:r>
          </a:p>
          <a:p>
            <a:pPr lvl="1"/>
            <a:endParaRPr lang="en-US" dirty="0"/>
          </a:p>
          <a:p>
            <a:r>
              <a:rPr lang="en-US" b="1" dirty="0"/>
              <a:t>What you need to avoid</a:t>
            </a:r>
          </a:p>
          <a:p>
            <a:pPr marL="742950" lvl="1" indent="-285750">
              <a:buFont typeface="Arial" panose="020B0604020202020204" pitchFamily="34" charset="0"/>
              <a:buChar char="•"/>
            </a:pPr>
            <a:r>
              <a:rPr lang="en-US" dirty="0"/>
              <a:t>Cheating</a:t>
            </a:r>
          </a:p>
          <a:p>
            <a:pPr marL="742950" lvl="1" indent="-285750">
              <a:buFont typeface="Arial" panose="020B0604020202020204" pitchFamily="34" charset="0"/>
              <a:buChar char="•"/>
            </a:pPr>
            <a:r>
              <a:rPr lang="en-US" dirty="0"/>
              <a:t>Academic dishonesty</a:t>
            </a:r>
          </a:p>
          <a:p>
            <a:pPr marL="800100" lvl="1" indent="-342900">
              <a:buFont typeface="Arial" panose="020B0604020202020204" pitchFamily="34" charset="0"/>
              <a:buChar char="•"/>
            </a:pPr>
            <a:r>
              <a:rPr lang="en-US" sz="2000" b="1" dirty="0"/>
              <a:t>Plagiarism = </a:t>
            </a:r>
            <a:r>
              <a:rPr lang="en-US" sz="1600" dirty="0"/>
              <a:t>The practice of taking someone else’s work or ideas and passing them off as your own (International Center for Academic Integrity</a:t>
            </a:r>
            <a:r>
              <a:rPr lang="en-US" sz="1600" dirty="0" smtClean="0"/>
              <a:t>)</a:t>
            </a:r>
          </a:p>
          <a:p>
            <a:pPr lvl="1"/>
            <a:endParaRPr lang="en-US" sz="1600" dirty="0"/>
          </a:p>
          <a:p>
            <a:r>
              <a:rPr lang="en-US" b="1" dirty="0"/>
              <a:t>Why is </a:t>
            </a:r>
            <a:r>
              <a:rPr lang="en-US" b="1" dirty="0" smtClean="0"/>
              <a:t>“Academic Integrity” </a:t>
            </a:r>
            <a:r>
              <a:rPr lang="en-US" b="1" dirty="0"/>
              <a:t>so </a:t>
            </a:r>
            <a:r>
              <a:rPr lang="en-US" b="1" dirty="0" smtClean="0"/>
              <a:t>important</a:t>
            </a:r>
            <a:r>
              <a:rPr lang="en-US" b="1" dirty="0"/>
              <a:t>?</a:t>
            </a:r>
          </a:p>
          <a:p>
            <a:pPr lvl="1"/>
            <a:r>
              <a:rPr lang="en-US" sz="2000" dirty="0">
                <a:hlinkClick r:id="rId3"/>
              </a:rPr>
              <a:t>https://www.youtube.com/watch?v=3BeyUy_QyO8</a:t>
            </a:r>
            <a:endParaRPr lang="en-US" sz="2000" dirty="0"/>
          </a:p>
          <a:p>
            <a:endParaRPr lang="en-US" dirty="0"/>
          </a:p>
        </p:txBody>
      </p:sp>
    </p:spTree>
    <p:extLst>
      <p:ext uri="{BB962C8B-B14F-4D97-AF65-F5344CB8AC3E}">
        <p14:creationId xmlns:p14="http://schemas.microsoft.com/office/powerpoint/2010/main" val="123028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 WEATHER</a:t>
            </a:r>
            <a:endParaRPr lang="en-US" dirty="0"/>
          </a:p>
        </p:txBody>
      </p:sp>
      <p:sp>
        <p:nvSpPr>
          <p:cNvPr id="3" name="Content Placeholder 2"/>
          <p:cNvSpPr>
            <a:spLocks noGrp="1"/>
          </p:cNvSpPr>
          <p:nvPr>
            <p:ph idx="1"/>
          </p:nvPr>
        </p:nvSpPr>
        <p:spPr/>
        <p:txBody>
          <a:bodyPr>
            <a:normAutofit/>
          </a:bodyPr>
          <a:lstStyle/>
          <a:p>
            <a:pPr marL="109728" indent="0">
              <a:buNone/>
            </a:pPr>
            <a:r>
              <a:rPr lang="en-US" sz="1800" u="sng" dirty="0" smtClean="0"/>
              <a:t>Average </a:t>
            </a:r>
            <a:r>
              <a:rPr lang="en-US" sz="1800" u="sng" dirty="0"/>
              <a:t>Chicago Climate</a:t>
            </a:r>
          </a:p>
          <a:p>
            <a:pPr lvl="1"/>
            <a:r>
              <a:rPr lang="en-US" sz="1600" dirty="0"/>
              <a:t>Summer (June – August)</a:t>
            </a:r>
          </a:p>
          <a:p>
            <a:pPr lvl="2"/>
            <a:r>
              <a:rPr lang="en-US" sz="1400" dirty="0"/>
              <a:t>75° - 84°F (23° - 28°C) </a:t>
            </a:r>
          </a:p>
          <a:p>
            <a:pPr lvl="1"/>
            <a:r>
              <a:rPr lang="en-US" sz="1600" dirty="0"/>
              <a:t>Fall (September – October)</a:t>
            </a:r>
          </a:p>
          <a:p>
            <a:pPr lvl="2"/>
            <a:r>
              <a:rPr lang="en-US" sz="1400" dirty="0"/>
              <a:t>75° - 50°F (23° - 10°C)</a:t>
            </a:r>
          </a:p>
          <a:p>
            <a:pPr lvl="1"/>
            <a:r>
              <a:rPr lang="en-US" sz="1600" dirty="0"/>
              <a:t>Winter (November – February)</a:t>
            </a:r>
          </a:p>
          <a:p>
            <a:pPr lvl="2"/>
            <a:r>
              <a:rPr lang="en-US" sz="1400" dirty="0"/>
              <a:t>35° - 15° F (1° - -9°C)</a:t>
            </a:r>
          </a:p>
          <a:p>
            <a:pPr lvl="1"/>
            <a:r>
              <a:rPr lang="en-US" sz="1600" dirty="0"/>
              <a:t>Spring (March – May)</a:t>
            </a:r>
          </a:p>
          <a:p>
            <a:pPr lvl="2"/>
            <a:r>
              <a:rPr lang="en-US" sz="1400" dirty="0"/>
              <a:t>40° - 60° F (4° - 15° C)</a:t>
            </a:r>
          </a:p>
          <a:p>
            <a:pPr lvl="1"/>
            <a:r>
              <a:rPr lang="en-US" sz="1800" dirty="0"/>
              <a:t>Average snowfall: 38 </a:t>
            </a:r>
            <a:r>
              <a:rPr lang="en-US" sz="1800" dirty="0" smtClean="0"/>
              <a:t>inches (96.52 cm)</a:t>
            </a:r>
          </a:p>
          <a:p>
            <a:pPr lvl="1"/>
            <a:endParaRPr lang="en-US" sz="1800" dirty="0"/>
          </a:p>
          <a:p>
            <a:pPr marL="0" lvl="2" indent="0">
              <a:buNone/>
            </a:pPr>
            <a:r>
              <a:rPr lang="en-US" sz="1800" u="sng" dirty="0">
                <a:solidFill>
                  <a:schemeClr val="tx1"/>
                </a:solidFill>
              </a:rPr>
              <a:t>What to pack</a:t>
            </a:r>
          </a:p>
          <a:p>
            <a:pPr marL="800100" lvl="3" indent="-342900"/>
            <a:r>
              <a:rPr lang="en-US" sz="1600" b="1" dirty="0">
                <a:solidFill>
                  <a:schemeClr val="tx1"/>
                </a:solidFill>
              </a:rPr>
              <a:t>Winter: </a:t>
            </a:r>
            <a:r>
              <a:rPr lang="en-US" sz="1600" dirty="0">
                <a:solidFill>
                  <a:schemeClr val="tx1"/>
                </a:solidFill>
              </a:rPr>
              <a:t>gloves, hat, </a:t>
            </a:r>
            <a:r>
              <a:rPr lang="en-US" sz="1600" dirty="0" smtClean="0">
                <a:solidFill>
                  <a:schemeClr val="tx1"/>
                </a:solidFill>
              </a:rPr>
              <a:t>scarf, heavy </a:t>
            </a:r>
            <a:r>
              <a:rPr lang="en-US" sz="1600" dirty="0">
                <a:solidFill>
                  <a:schemeClr val="tx1"/>
                </a:solidFill>
              </a:rPr>
              <a:t>coat/jacket, warm boots</a:t>
            </a:r>
          </a:p>
          <a:p>
            <a:pPr marL="800100" lvl="3" indent="-342900"/>
            <a:r>
              <a:rPr lang="en-US" sz="1600" b="1" dirty="0">
                <a:solidFill>
                  <a:schemeClr val="tx1"/>
                </a:solidFill>
              </a:rPr>
              <a:t>Summer: </a:t>
            </a:r>
            <a:r>
              <a:rPr lang="en-US" sz="1600" dirty="0">
                <a:solidFill>
                  <a:schemeClr val="tx1"/>
                </a:solidFill>
              </a:rPr>
              <a:t>shorts, t-shirt, sandals</a:t>
            </a:r>
          </a:p>
          <a:p>
            <a:pPr marL="411480" lvl="1" indent="0">
              <a:buNone/>
            </a:pPr>
            <a:endParaRPr lang="en-US" sz="1800" dirty="0"/>
          </a:p>
          <a:p>
            <a:pPr marL="109728" indent="0">
              <a:buNone/>
            </a:pPr>
            <a:endParaRPr lang="en-US" b="1" dirty="0"/>
          </a:p>
        </p:txBody>
      </p:sp>
    </p:spTree>
    <p:extLst>
      <p:ext uri="{BB962C8B-B14F-4D97-AF65-F5344CB8AC3E}">
        <p14:creationId xmlns:p14="http://schemas.microsoft.com/office/powerpoint/2010/main" val="4012237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 TRANSPORTATION</a:t>
            </a:r>
            <a:endParaRPr lang="en-US" dirty="0"/>
          </a:p>
        </p:txBody>
      </p:sp>
      <p:sp>
        <p:nvSpPr>
          <p:cNvPr id="3" name="Content Placeholder 2"/>
          <p:cNvSpPr>
            <a:spLocks noGrp="1"/>
          </p:cNvSpPr>
          <p:nvPr>
            <p:ph idx="1"/>
          </p:nvPr>
        </p:nvSpPr>
        <p:spPr/>
        <p:txBody>
          <a:bodyPr>
            <a:normAutofit/>
          </a:bodyPr>
          <a:lstStyle/>
          <a:p>
            <a:pPr marL="109728" indent="0">
              <a:buNone/>
            </a:pPr>
            <a:r>
              <a:rPr lang="en-US" sz="2400" dirty="0"/>
              <a:t>Transportation within the suburbs can be </a:t>
            </a:r>
            <a:r>
              <a:rPr lang="en-US" sz="2400" dirty="0" smtClean="0"/>
              <a:t>limited if you do not have a car, </a:t>
            </a:r>
            <a:r>
              <a:rPr lang="en-US" sz="2400" dirty="0"/>
              <a:t>but the following options are great ways to get to and from the </a:t>
            </a:r>
            <a:r>
              <a:rPr lang="en-US" sz="2400" dirty="0" smtClean="0"/>
              <a:t>city: </a:t>
            </a:r>
            <a:endParaRPr lang="en-US" sz="2400" dirty="0"/>
          </a:p>
          <a:p>
            <a:r>
              <a:rPr lang="en-US" sz="2000" dirty="0" smtClean="0"/>
              <a:t>Taxi / </a:t>
            </a:r>
            <a:r>
              <a:rPr lang="en-US" sz="2000" dirty="0" err="1" smtClean="0"/>
              <a:t>Uber</a:t>
            </a:r>
            <a:r>
              <a:rPr lang="en-US" sz="2000" dirty="0" smtClean="0"/>
              <a:t> / </a:t>
            </a:r>
            <a:r>
              <a:rPr lang="en-US" sz="2000" dirty="0" err="1" smtClean="0"/>
              <a:t>Lyft</a:t>
            </a:r>
            <a:endParaRPr lang="en-US" sz="2000" dirty="0" smtClean="0"/>
          </a:p>
          <a:p>
            <a:r>
              <a:rPr lang="en-US" sz="2000" dirty="0" smtClean="0"/>
              <a:t>Bus</a:t>
            </a:r>
          </a:p>
          <a:p>
            <a:pPr lvl="1"/>
            <a:r>
              <a:rPr lang="en-US" sz="2000" dirty="0" smtClean="0">
                <a:hlinkClick r:id="rId3"/>
              </a:rPr>
              <a:t>CTA Bus </a:t>
            </a:r>
            <a:r>
              <a:rPr lang="en-US" sz="2000" dirty="0" smtClean="0"/>
              <a:t>(Chicago)</a:t>
            </a:r>
          </a:p>
          <a:p>
            <a:pPr lvl="1"/>
            <a:r>
              <a:rPr lang="en-US" sz="2000" dirty="0" smtClean="0">
                <a:hlinkClick r:id="rId4"/>
              </a:rPr>
              <a:t>PACE</a:t>
            </a:r>
            <a:r>
              <a:rPr lang="en-US" sz="2000" dirty="0" smtClean="0"/>
              <a:t> (Suburbs)</a:t>
            </a:r>
          </a:p>
          <a:p>
            <a:pPr lvl="2"/>
            <a:r>
              <a:rPr lang="en-US" sz="1800" dirty="0" smtClean="0">
                <a:solidFill>
                  <a:schemeClr val="tx1"/>
                </a:solidFill>
                <a:hlinkClick r:id="rId5"/>
              </a:rPr>
              <a:t>Route 696 </a:t>
            </a:r>
            <a:r>
              <a:rPr lang="en-US" sz="1800" dirty="0" smtClean="0">
                <a:solidFill>
                  <a:schemeClr val="tx1"/>
                </a:solidFill>
              </a:rPr>
              <a:t>stops at Harper College</a:t>
            </a:r>
          </a:p>
          <a:p>
            <a:r>
              <a:rPr lang="en-US" sz="2000" dirty="0" smtClean="0">
                <a:hlinkClick r:id="rId6"/>
              </a:rPr>
              <a:t>Metra Train</a:t>
            </a:r>
            <a:endParaRPr lang="en-US" sz="2000" dirty="0" smtClean="0"/>
          </a:p>
          <a:p>
            <a:r>
              <a:rPr lang="en-US" sz="2000" dirty="0" smtClean="0">
                <a:hlinkClick r:id="rId7"/>
              </a:rPr>
              <a:t>CTA Train</a:t>
            </a:r>
            <a:endParaRPr lang="en-US" sz="2000" dirty="0" smtClean="0"/>
          </a:p>
          <a:p>
            <a:pPr lvl="1"/>
            <a:r>
              <a:rPr lang="en-US" sz="1800" dirty="0" smtClean="0">
                <a:solidFill>
                  <a:schemeClr val="tx1"/>
                </a:solidFill>
              </a:rPr>
              <a:t>There is a great app called Transit Stop: CTA Tracker</a:t>
            </a:r>
            <a:endParaRPr lang="en-US" sz="1800" dirty="0">
              <a:solidFill>
                <a:schemeClr val="tx1"/>
              </a:solidFill>
            </a:endParaRPr>
          </a:p>
        </p:txBody>
      </p:sp>
    </p:spTree>
    <p:extLst>
      <p:ext uri="{BB962C8B-B14F-4D97-AF65-F5344CB8AC3E}">
        <p14:creationId xmlns:p14="http://schemas.microsoft.com/office/powerpoint/2010/main" val="209171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 CUSTOMS</a:t>
            </a:r>
            <a:endParaRPr lang="en-US" dirty="0"/>
          </a:p>
        </p:txBody>
      </p:sp>
      <p:sp>
        <p:nvSpPr>
          <p:cNvPr id="3" name="Content Placeholder 2"/>
          <p:cNvSpPr>
            <a:spLocks noGrp="1"/>
          </p:cNvSpPr>
          <p:nvPr>
            <p:ph idx="1"/>
          </p:nvPr>
        </p:nvSpPr>
        <p:spPr/>
        <p:txBody>
          <a:bodyPr>
            <a:normAutofit fontScale="85000" lnSpcReduction="20000"/>
          </a:bodyPr>
          <a:lstStyle/>
          <a:p>
            <a:r>
              <a:rPr lang="en-US" dirty="0"/>
              <a:t>Legal drinking age is </a:t>
            </a:r>
            <a:r>
              <a:rPr lang="en-US" dirty="0" smtClean="0"/>
              <a:t>21 years old</a:t>
            </a:r>
            <a:br>
              <a:rPr lang="en-US" dirty="0" smtClean="0"/>
            </a:br>
            <a:endParaRPr lang="en-US" dirty="0"/>
          </a:p>
          <a:p>
            <a:r>
              <a:rPr lang="en-US" dirty="0"/>
              <a:t>People you don’t know may say “hello” and </a:t>
            </a:r>
            <a:r>
              <a:rPr lang="en-US" dirty="0" smtClean="0"/>
              <a:t>smile</a:t>
            </a:r>
            <a:br>
              <a:rPr lang="en-US" dirty="0" smtClean="0"/>
            </a:br>
            <a:endParaRPr lang="en-US" dirty="0"/>
          </a:p>
          <a:p>
            <a:r>
              <a:rPr lang="en-US" dirty="0"/>
              <a:t>You will be asked “how are you?” often…it is a form of “hello”</a:t>
            </a:r>
          </a:p>
          <a:p>
            <a:pPr lvl="1"/>
            <a:r>
              <a:rPr lang="en-US" sz="2000" dirty="0">
                <a:solidFill>
                  <a:schemeClr val="tx1"/>
                </a:solidFill>
              </a:rPr>
              <a:t>Customary response: “I’m well, and you</a:t>
            </a:r>
            <a:r>
              <a:rPr lang="en-US" sz="2000" dirty="0" smtClean="0">
                <a:solidFill>
                  <a:schemeClr val="tx1"/>
                </a:solidFill>
              </a:rPr>
              <a:t>?”</a:t>
            </a:r>
            <a:br>
              <a:rPr lang="en-US" sz="2000" dirty="0" smtClean="0">
                <a:solidFill>
                  <a:schemeClr val="tx1"/>
                </a:solidFill>
              </a:rPr>
            </a:br>
            <a:endParaRPr lang="en-US" sz="2000" dirty="0">
              <a:solidFill>
                <a:schemeClr val="tx1"/>
              </a:solidFill>
            </a:endParaRPr>
          </a:p>
          <a:p>
            <a:r>
              <a:rPr lang="en-US" dirty="0"/>
              <a:t>We like queues: Do not jump in line in front of others</a:t>
            </a:r>
            <a:r>
              <a:rPr lang="en-US" dirty="0" smtClean="0"/>
              <a:t>!</a:t>
            </a:r>
            <a:br>
              <a:rPr lang="en-US" dirty="0" smtClean="0"/>
            </a:br>
            <a:endParaRPr lang="en-US" dirty="0"/>
          </a:p>
          <a:p>
            <a:r>
              <a:rPr lang="en-US" dirty="0"/>
              <a:t>Participation in the classroom is </a:t>
            </a:r>
            <a:r>
              <a:rPr lang="en-US" dirty="0" smtClean="0"/>
              <a:t>expected</a:t>
            </a:r>
            <a:br>
              <a:rPr lang="en-US" dirty="0" smtClean="0"/>
            </a:br>
            <a:endParaRPr lang="en-US" dirty="0"/>
          </a:p>
          <a:p>
            <a:r>
              <a:rPr lang="en-US" dirty="0"/>
              <a:t>Hold the door for others </a:t>
            </a:r>
          </a:p>
          <a:p>
            <a:endParaRPr lang="en-US" dirty="0"/>
          </a:p>
        </p:txBody>
      </p:sp>
    </p:spTree>
    <p:extLst>
      <p:ext uri="{BB962C8B-B14F-4D97-AF65-F5344CB8AC3E}">
        <p14:creationId xmlns:p14="http://schemas.microsoft.com/office/powerpoint/2010/main" val="137874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bring with you</a:t>
            </a:r>
            <a:endParaRPr lang="en-US" dirty="0"/>
          </a:p>
        </p:txBody>
      </p:sp>
      <p:sp>
        <p:nvSpPr>
          <p:cNvPr id="3" name="Content Placeholder 2"/>
          <p:cNvSpPr>
            <a:spLocks noGrp="1"/>
          </p:cNvSpPr>
          <p:nvPr>
            <p:ph idx="1"/>
          </p:nvPr>
        </p:nvSpPr>
        <p:spPr/>
        <p:txBody>
          <a:bodyPr>
            <a:normAutofit lnSpcReduction="10000"/>
          </a:bodyPr>
          <a:lstStyle/>
          <a:p>
            <a:pPr marL="109728" indent="0">
              <a:buNone/>
            </a:pPr>
            <a:r>
              <a:rPr lang="en-US" sz="1800" dirty="0"/>
              <a:t>When entering the United States, </a:t>
            </a:r>
            <a:r>
              <a:rPr lang="en-US" sz="1800" b="1" dirty="0"/>
              <a:t>it is important to have all the following documents and items readily available </a:t>
            </a:r>
            <a:r>
              <a:rPr lang="en-US" sz="1800" dirty="0"/>
              <a:t>to hand to the immigration specialist when you arrive. </a:t>
            </a:r>
            <a:endParaRPr lang="en-US" sz="1800" dirty="0" smtClean="0"/>
          </a:p>
          <a:p>
            <a:r>
              <a:rPr lang="en-US" sz="1800" b="1" dirty="0" smtClean="0"/>
              <a:t>Passport</a:t>
            </a:r>
          </a:p>
          <a:p>
            <a:r>
              <a:rPr lang="en-US" sz="1800" b="1" dirty="0" smtClean="0"/>
              <a:t>Form I-20</a:t>
            </a:r>
          </a:p>
          <a:p>
            <a:pPr lvl="1"/>
            <a:r>
              <a:rPr lang="en-US" sz="1600" b="1" dirty="0" smtClean="0"/>
              <a:t>Keep document available to provide to the airline and immigration</a:t>
            </a:r>
          </a:p>
          <a:p>
            <a:r>
              <a:rPr lang="en-US" sz="1800" b="1" dirty="0" smtClean="0"/>
              <a:t>Visa</a:t>
            </a:r>
          </a:p>
          <a:p>
            <a:r>
              <a:rPr lang="en-US" sz="1800" b="1" dirty="0" smtClean="0"/>
              <a:t>Admission letter to Harper College</a:t>
            </a:r>
          </a:p>
          <a:p>
            <a:r>
              <a:rPr lang="en-US" sz="1800" b="1" dirty="0" smtClean="0"/>
              <a:t>SEVIS fee payment receipt</a:t>
            </a:r>
          </a:p>
          <a:p>
            <a:r>
              <a:rPr lang="en-US" sz="1800" b="1" dirty="0" smtClean="0"/>
              <a:t>Money</a:t>
            </a:r>
          </a:p>
          <a:p>
            <a:pPr lvl="1"/>
            <a:r>
              <a:rPr lang="en-US" sz="1600" b="1" dirty="0" smtClean="0"/>
              <a:t>Make sure your bank knows you are traveling</a:t>
            </a:r>
          </a:p>
          <a:p>
            <a:pPr lvl="1"/>
            <a:r>
              <a:rPr lang="en-US" sz="1600" b="1" dirty="0" smtClean="0"/>
              <a:t>Have access to sufficient funds for your first semester</a:t>
            </a:r>
          </a:p>
          <a:p>
            <a:pPr lvl="2"/>
            <a:r>
              <a:rPr lang="en-US" sz="1400" b="1" dirty="0" smtClean="0">
                <a:solidFill>
                  <a:schemeClr val="tx1"/>
                </a:solidFill>
              </a:rPr>
              <a:t>Be careful in bringing large amounts of cash. If it is lost or stolen, there is no compensation.</a:t>
            </a:r>
          </a:p>
          <a:p>
            <a:pPr lvl="2"/>
            <a:r>
              <a:rPr lang="en-US" sz="1400" b="1" dirty="0" smtClean="0">
                <a:solidFill>
                  <a:schemeClr val="tx1"/>
                </a:solidFill>
              </a:rPr>
              <a:t>U.S. Customs and Border Protection does not allow anyone to bring more than $10,000 in cash</a:t>
            </a:r>
            <a:endParaRPr lang="en-US" sz="1400" b="1" dirty="0">
              <a:solidFill>
                <a:schemeClr val="tx1"/>
              </a:solidFill>
            </a:endParaRPr>
          </a:p>
          <a:p>
            <a:pPr marL="109728" indent="0">
              <a:buNone/>
            </a:pPr>
            <a:endParaRPr lang="en-US" dirty="0"/>
          </a:p>
        </p:txBody>
      </p:sp>
    </p:spTree>
    <p:extLst>
      <p:ext uri="{BB962C8B-B14F-4D97-AF65-F5344CB8AC3E}">
        <p14:creationId xmlns:p14="http://schemas.microsoft.com/office/powerpoint/2010/main" val="212013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457200" y="2249424"/>
            <a:ext cx="8229600" cy="3236976"/>
          </a:xfrm>
        </p:spPr>
        <p:txBody>
          <a:bodyPr>
            <a:normAutofit/>
          </a:bodyPr>
          <a:lstStyle/>
          <a:p>
            <a:pPr marL="109728" indent="0">
              <a:buNone/>
            </a:pPr>
            <a:r>
              <a:rPr lang="en-US" sz="2000" dirty="0"/>
              <a:t>Harper College is pleased to welcome students from around the world</a:t>
            </a:r>
            <a:r>
              <a:rPr lang="en-US" sz="2000" dirty="0" smtClean="0"/>
              <a:t>!</a:t>
            </a:r>
          </a:p>
          <a:p>
            <a:pPr marL="109728" indent="0">
              <a:buNone/>
            </a:pPr>
            <a:endParaRPr lang="en-US" sz="2000" dirty="0" smtClean="0"/>
          </a:p>
          <a:p>
            <a:pPr marL="109728" indent="0">
              <a:buNone/>
            </a:pPr>
            <a:r>
              <a:rPr lang="en-US" sz="2000" dirty="0" smtClean="0"/>
              <a:t>Here at </a:t>
            </a:r>
            <a:r>
              <a:rPr lang="en-US" sz="2000" dirty="0"/>
              <a:t>Harper we are excited to welcome you </a:t>
            </a:r>
            <a:r>
              <a:rPr lang="en-US" sz="2000" dirty="0" smtClean="0"/>
              <a:t>and </a:t>
            </a:r>
            <a:r>
              <a:rPr lang="en-US" sz="2000" dirty="0"/>
              <a:t>support you on your educational journey in the United States.  </a:t>
            </a:r>
          </a:p>
          <a:p>
            <a:pPr marL="109728" indent="0">
              <a:buNone/>
            </a:pPr>
            <a:endParaRPr lang="en-US" sz="2000" dirty="0" smtClean="0"/>
          </a:p>
          <a:p>
            <a:pPr marL="109728" indent="0">
              <a:buNone/>
            </a:pPr>
            <a:r>
              <a:rPr lang="en-US" sz="2000" dirty="0" smtClean="0"/>
              <a:t>We </a:t>
            </a:r>
            <a:r>
              <a:rPr lang="en-US" sz="2000" dirty="0"/>
              <a:t>offer many programs and resources to help make your time here a success.  We hope that Harper College serves as an educational platform for your continued personal, professional, and educational growth.  </a:t>
            </a:r>
          </a:p>
          <a:p>
            <a:pPr marL="109728" indent="0">
              <a:buNone/>
            </a:pPr>
            <a:endParaRPr lang="en-US" sz="26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953000"/>
            <a:ext cx="2123139" cy="173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869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Expectations</a:t>
            </a:r>
            <a:endParaRPr lang="en-US" dirty="0"/>
          </a:p>
        </p:txBody>
      </p:sp>
      <p:sp>
        <p:nvSpPr>
          <p:cNvPr id="3" name="Content Placeholder 2"/>
          <p:cNvSpPr>
            <a:spLocks noGrp="1"/>
          </p:cNvSpPr>
          <p:nvPr>
            <p:ph idx="1"/>
          </p:nvPr>
        </p:nvSpPr>
        <p:spPr/>
        <p:txBody>
          <a:bodyPr>
            <a:normAutofit/>
          </a:bodyPr>
          <a:lstStyle/>
          <a:p>
            <a:pPr marL="109728" indent="0">
              <a:buNone/>
            </a:pPr>
            <a:r>
              <a:rPr lang="en-US" sz="1800" dirty="0"/>
              <a:t>Before you arrive, it is important to understand your legal immigration requirements.  </a:t>
            </a:r>
            <a:r>
              <a:rPr lang="en-US" sz="1800" dirty="0" smtClean="0"/>
              <a:t/>
            </a:r>
            <a:br>
              <a:rPr lang="en-US" sz="1800" dirty="0" smtClean="0"/>
            </a:br>
            <a:endParaRPr lang="en-US" sz="1800" dirty="0" smtClean="0"/>
          </a:p>
          <a:p>
            <a:pPr marL="109728" indent="0">
              <a:buNone/>
            </a:pPr>
            <a:r>
              <a:rPr lang="en-US" sz="1800" b="1" dirty="0" smtClean="0"/>
              <a:t>Below </a:t>
            </a:r>
            <a:r>
              <a:rPr lang="en-US" sz="1800" b="1" dirty="0"/>
              <a:t>is key </a:t>
            </a:r>
            <a:r>
              <a:rPr lang="en-US" sz="1800" b="1" dirty="0" smtClean="0"/>
              <a:t>information to keep in mind before arriving.</a:t>
            </a:r>
          </a:p>
          <a:p>
            <a:endParaRPr lang="en-US" sz="1800" dirty="0">
              <a:solidFill>
                <a:schemeClr val="tx1"/>
              </a:solidFill>
              <a:hlinkClick r:id="rId3"/>
            </a:endParaRPr>
          </a:p>
          <a:p>
            <a:r>
              <a:rPr lang="en-US" sz="1800" dirty="0" smtClean="0">
                <a:hlinkClick r:id="rId3"/>
              </a:rPr>
              <a:t>U.S. Government Information for International Students</a:t>
            </a:r>
            <a:endParaRPr lang="en-US" sz="1800" dirty="0" smtClean="0"/>
          </a:p>
          <a:p>
            <a:r>
              <a:rPr lang="en-US" sz="1800" dirty="0" smtClean="0">
                <a:hlinkClick r:id="rId4"/>
              </a:rPr>
              <a:t>Maintaining your LEGAL STATUS</a:t>
            </a:r>
            <a:endParaRPr lang="en-US" sz="1800" dirty="0" smtClean="0"/>
          </a:p>
          <a:p>
            <a:pPr lvl="1"/>
            <a:r>
              <a:rPr lang="en-US" sz="1600" dirty="0"/>
              <a:t>Maximum of 3 credits online per semester</a:t>
            </a:r>
          </a:p>
          <a:p>
            <a:pPr lvl="1"/>
            <a:r>
              <a:rPr lang="en-US" sz="1600" dirty="0"/>
              <a:t>Must enroll in and complete a minimum of 12 credits for Fall and Spring semesters for degree-seeking students (minimum of 15  credits for ESL students)</a:t>
            </a:r>
          </a:p>
          <a:p>
            <a:pPr lvl="1"/>
            <a:r>
              <a:rPr lang="en-US" sz="1600" dirty="0"/>
              <a:t>No unauthorized employment is </a:t>
            </a:r>
            <a:r>
              <a:rPr lang="en-US" sz="1600" dirty="0" smtClean="0"/>
              <a:t>permitted</a:t>
            </a:r>
          </a:p>
          <a:p>
            <a:r>
              <a:rPr lang="en-US" sz="1800" dirty="0" smtClean="0"/>
              <a:t>Customs and Border Protection</a:t>
            </a:r>
          </a:p>
          <a:p>
            <a:pPr lvl="1"/>
            <a:r>
              <a:rPr lang="en-US" sz="1600" dirty="0" smtClean="0"/>
              <a:t>Do not bring fresh fruit or vegetables, meat, prepared food, spices, or plants</a:t>
            </a:r>
            <a:endParaRPr lang="en-US" sz="1600" dirty="0"/>
          </a:p>
          <a:p>
            <a:pPr marL="109728" indent="0">
              <a:buNone/>
            </a:pPr>
            <a:r>
              <a:rPr lang="en-US" dirty="0" smtClean="0"/>
              <a:t>	</a:t>
            </a:r>
            <a:endParaRPr lang="en-US" dirty="0"/>
          </a:p>
        </p:txBody>
      </p:sp>
    </p:spTree>
    <p:extLst>
      <p:ext uri="{BB962C8B-B14F-4D97-AF65-F5344CB8AC3E}">
        <p14:creationId xmlns:p14="http://schemas.microsoft.com/office/powerpoint/2010/main" val="57341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Family Information</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401355" cy="218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4572000"/>
            <a:ext cx="6400800" cy="1846659"/>
          </a:xfrm>
          <a:prstGeom prst="rect">
            <a:avLst/>
          </a:prstGeom>
          <a:noFill/>
        </p:spPr>
        <p:txBody>
          <a:bodyPr wrap="square" rtlCol="0">
            <a:spAutoFit/>
          </a:bodyPr>
          <a:lstStyle/>
          <a:p>
            <a:r>
              <a:rPr lang="en-US" sz="1600" dirty="0"/>
              <a:t>Having a student transition to a university setting can be challenging for all families.  We recognize the importance of making your student feel comfortable in the college environment.  The following website connects parents and families to information that will be beneficial during this </a:t>
            </a:r>
            <a:r>
              <a:rPr lang="en-US" sz="1600" dirty="0" smtClean="0"/>
              <a:t>transition:</a:t>
            </a:r>
            <a:br>
              <a:rPr lang="en-US" sz="1600" dirty="0" smtClean="0"/>
            </a:br>
            <a:r>
              <a:rPr lang="en-US" sz="1600" dirty="0">
                <a:hlinkClick r:id="rId4"/>
              </a:rPr>
              <a:t>http://</a:t>
            </a:r>
            <a:r>
              <a:rPr lang="en-US" sz="1600" dirty="0" smtClean="0">
                <a:hlinkClick r:id="rId4"/>
              </a:rPr>
              <a:t>goforward.harpercollege.edu/start/parent/index.php</a:t>
            </a:r>
            <a:r>
              <a:rPr lang="en-US" sz="1600" dirty="0" smtClean="0"/>
              <a:t> </a:t>
            </a:r>
            <a:endParaRPr lang="en-US" sz="1600" dirty="0"/>
          </a:p>
          <a:p>
            <a:endParaRPr lang="en-US" dirty="0"/>
          </a:p>
        </p:txBody>
      </p:sp>
    </p:spTree>
    <p:extLst>
      <p:ext uri="{BB962C8B-B14F-4D97-AF65-F5344CB8AC3E}">
        <p14:creationId xmlns:p14="http://schemas.microsoft.com/office/powerpoint/2010/main" val="1713119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b="1" dirty="0" smtClean="0">
                <a:solidFill>
                  <a:schemeClr val="tx1"/>
                </a:solidFill>
              </a:rPr>
              <a:t>We look forward to meeting you!</a:t>
            </a:r>
            <a:endParaRPr lang="en-US" b="1" dirty="0">
              <a:solidFill>
                <a:schemeClr val="tx1"/>
              </a:solidFill>
            </a:endParaRPr>
          </a:p>
        </p:txBody>
      </p:sp>
      <p:sp>
        <p:nvSpPr>
          <p:cNvPr id="3" name="Content Placeholder 2"/>
          <p:cNvSpPr>
            <a:spLocks noGrp="1"/>
          </p:cNvSpPr>
          <p:nvPr>
            <p:ph idx="1"/>
          </p:nvPr>
        </p:nvSpPr>
        <p:spPr>
          <a:xfrm>
            <a:off x="533400" y="1752600"/>
            <a:ext cx="8229600" cy="4724400"/>
          </a:xfrm>
        </p:spPr>
        <p:txBody>
          <a:bodyPr>
            <a:normAutofit fontScale="92500" lnSpcReduction="20000"/>
          </a:bodyPr>
          <a:lstStyle/>
          <a:p>
            <a:pPr marL="109728" indent="0" algn="ctr">
              <a:buNone/>
            </a:pPr>
            <a:endParaRPr lang="en-US" dirty="0" smtClean="0"/>
          </a:p>
          <a:p>
            <a:pPr marL="109728" indent="0" algn="ctr">
              <a:buNone/>
            </a:pPr>
            <a:r>
              <a:rPr lang="en-US" dirty="0" smtClean="0"/>
              <a:t>Thank </a:t>
            </a:r>
            <a:r>
              <a:rPr lang="en-US" dirty="0"/>
              <a:t>you for participating in this </a:t>
            </a:r>
            <a:r>
              <a:rPr lang="en-US" dirty="0" smtClean="0"/>
              <a:t>orientation!</a:t>
            </a:r>
            <a:br>
              <a:rPr lang="en-US" dirty="0" smtClean="0"/>
            </a:br>
            <a:endParaRPr lang="en-US" dirty="0" smtClean="0"/>
          </a:p>
          <a:p>
            <a:pPr marL="109728" indent="0" algn="ctr">
              <a:buNone/>
            </a:pPr>
            <a:r>
              <a:rPr lang="en-US" dirty="0" smtClean="0"/>
              <a:t>We </a:t>
            </a:r>
            <a:r>
              <a:rPr lang="en-US" dirty="0"/>
              <a:t>hope we have provided you with information to help you feel comfortable and excited about coming to Harper College. </a:t>
            </a:r>
          </a:p>
          <a:p>
            <a:pPr marL="109728" indent="0">
              <a:buNone/>
            </a:pPr>
            <a:endParaRPr lang="en-US" dirty="0" smtClean="0"/>
          </a:p>
          <a:p>
            <a:pPr marL="109728" indent="0" algn="ctr">
              <a:buNone/>
            </a:pPr>
            <a:r>
              <a:rPr lang="en-US" sz="2600" dirty="0"/>
              <a:t>If you have any questions or concerns, please </a:t>
            </a:r>
            <a:r>
              <a:rPr lang="en-US" sz="2600" dirty="0" smtClean="0"/>
              <a:t>contact:</a:t>
            </a:r>
          </a:p>
          <a:p>
            <a:pPr marL="109728" indent="0" algn="ctr">
              <a:buNone/>
            </a:pPr>
            <a:r>
              <a:rPr lang="en-US" sz="2600" dirty="0" smtClean="0"/>
              <a:t/>
            </a:r>
            <a:br>
              <a:rPr lang="en-US" sz="2600" dirty="0" smtClean="0"/>
            </a:br>
            <a:r>
              <a:rPr lang="en-US" sz="2600" b="1" dirty="0" smtClean="0">
                <a:solidFill>
                  <a:srgbClr val="0070C0"/>
                </a:solidFill>
              </a:rPr>
              <a:t>Jill </a:t>
            </a:r>
            <a:r>
              <a:rPr lang="en-US" sz="2600" b="1" dirty="0">
                <a:solidFill>
                  <a:srgbClr val="0070C0"/>
                </a:solidFill>
              </a:rPr>
              <a:t>Izumikawa </a:t>
            </a:r>
            <a:r>
              <a:rPr lang="en-US" sz="2600" dirty="0">
                <a:solidFill>
                  <a:srgbClr val="0070C0"/>
                </a:solidFill>
              </a:rPr>
              <a:t/>
            </a:r>
            <a:br>
              <a:rPr lang="en-US" sz="2600" dirty="0">
                <a:solidFill>
                  <a:srgbClr val="0070C0"/>
                </a:solidFill>
              </a:rPr>
            </a:br>
            <a:r>
              <a:rPr lang="en-US" sz="2400" dirty="0" smtClean="0">
                <a:solidFill>
                  <a:srgbClr val="0070C0"/>
                </a:solidFill>
                <a:hlinkClick r:id="rId3"/>
              </a:rPr>
              <a:t>jizumika@harpercollege.edu</a:t>
            </a:r>
            <a:r>
              <a:rPr lang="en-US" sz="2400" dirty="0" smtClean="0">
                <a:solidFill>
                  <a:srgbClr val="0070C0"/>
                </a:solidFill>
              </a:rPr>
              <a:t>  </a:t>
            </a:r>
            <a:endParaRPr lang="en-US" sz="2400" dirty="0" smtClean="0">
              <a:solidFill>
                <a:srgbClr val="0070C0"/>
              </a:solidFill>
            </a:endParaRPr>
          </a:p>
          <a:p>
            <a:pPr marL="109728" indent="0" algn="ctr">
              <a:buNone/>
            </a:pPr>
            <a:r>
              <a:rPr lang="en-US" sz="2400" dirty="0" smtClean="0">
                <a:solidFill>
                  <a:srgbClr val="0070C0"/>
                </a:solidFill>
              </a:rPr>
              <a:t> </a:t>
            </a:r>
            <a:r>
              <a:rPr lang="en-US" sz="2400" dirty="0" smtClean="0">
                <a:solidFill>
                  <a:srgbClr val="0070C0"/>
                </a:solidFill>
              </a:rPr>
              <a:t>phone: </a:t>
            </a:r>
            <a:r>
              <a:rPr lang="en-US" sz="2400" dirty="0">
                <a:solidFill>
                  <a:srgbClr val="0070C0"/>
                </a:solidFill>
              </a:rPr>
              <a:t>+</a:t>
            </a:r>
            <a:r>
              <a:rPr lang="en-US" sz="2400" dirty="0" smtClean="0">
                <a:solidFill>
                  <a:srgbClr val="0070C0"/>
                </a:solidFill>
              </a:rPr>
              <a:t>1(847)925-6756</a:t>
            </a:r>
          </a:p>
          <a:p>
            <a:pPr marL="109728" indent="0" algn="ctr">
              <a:buNone/>
            </a:pPr>
            <a:endParaRPr lang="en-US" sz="2400" dirty="0" smtClean="0">
              <a:solidFill>
                <a:srgbClr val="0070C0"/>
              </a:solidFill>
            </a:endParaRPr>
          </a:p>
          <a:p>
            <a:pPr marL="109728" indent="0" algn="ctr">
              <a:buNone/>
            </a:pPr>
            <a:r>
              <a:rPr lang="en-US" sz="2400" dirty="0" smtClean="0">
                <a:solidFill>
                  <a:srgbClr val="0070C0"/>
                </a:solidFill>
                <a:hlinkClick r:id="rId4"/>
              </a:rPr>
              <a:t>www.harpercollege.edu</a:t>
            </a:r>
            <a:r>
              <a:rPr lang="en-US" sz="2400" dirty="0" smtClean="0">
                <a:solidFill>
                  <a:srgbClr val="0070C0"/>
                </a:solidFill>
              </a:rPr>
              <a:t> </a:t>
            </a:r>
            <a:endParaRPr lang="en-US" sz="2400" dirty="0">
              <a:solidFill>
                <a:srgbClr val="0070C0"/>
              </a:solidFill>
            </a:endParaRPr>
          </a:p>
          <a:p>
            <a:pPr marL="109728" indent="0">
              <a:buNone/>
            </a:pPr>
            <a:endParaRPr lang="en-US" dirty="0"/>
          </a:p>
        </p:txBody>
      </p:sp>
    </p:spTree>
    <p:extLst>
      <p:ext uri="{BB962C8B-B14F-4D97-AF65-F5344CB8AC3E}">
        <p14:creationId xmlns:p14="http://schemas.microsoft.com/office/powerpoint/2010/main" val="313224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b="1" dirty="0" smtClean="0"/>
              <a:t>Harper College</a:t>
            </a:r>
            <a:r>
              <a:rPr lang="en-US" dirty="0" smtClean="0"/>
              <a:t>?</a:t>
            </a:r>
            <a:endParaRPr lang="en-US" dirty="0"/>
          </a:p>
        </p:txBody>
      </p:sp>
      <p:sp>
        <p:nvSpPr>
          <p:cNvPr id="4" name="Rounded Rectangle 3"/>
          <p:cNvSpPr/>
          <p:nvPr/>
        </p:nvSpPr>
        <p:spPr>
          <a:xfrm>
            <a:off x="914400" y="2286000"/>
            <a:ext cx="2743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2761727" cy="16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3000" y="2609046"/>
            <a:ext cx="2286000" cy="954107"/>
          </a:xfrm>
          <a:prstGeom prst="rect">
            <a:avLst/>
          </a:prstGeom>
          <a:noFill/>
        </p:spPr>
        <p:txBody>
          <a:bodyPr wrap="square" rtlCol="0">
            <a:spAutoFit/>
          </a:bodyPr>
          <a:lstStyle/>
          <a:p>
            <a:pPr algn="ctr"/>
            <a:r>
              <a:rPr lang="en-US" sz="2800" dirty="0" smtClean="0">
                <a:solidFill>
                  <a:schemeClr val="bg1"/>
                </a:solidFill>
              </a:rPr>
              <a:t>Community</a:t>
            </a:r>
            <a:endParaRPr lang="en-US" sz="2400" dirty="0" smtClean="0">
              <a:solidFill>
                <a:schemeClr val="bg1"/>
              </a:solidFill>
            </a:endParaRPr>
          </a:p>
          <a:p>
            <a:pPr algn="ctr"/>
            <a:r>
              <a:rPr lang="en-US" sz="2800" dirty="0" smtClean="0">
                <a:solidFill>
                  <a:schemeClr val="bg1"/>
                </a:solidFill>
              </a:rPr>
              <a:t>College</a:t>
            </a:r>
            <a:endParaRPr lang="en-US" sz="2400" dirty="0">
              <a:solidFill>
                <a:schemeClr val="bg1"/>
              </a:solidFill>
            </a:endParaRPr>
          </a:p>
        </p:txBody>
      </p:sp>
      <p:sp>
        <p:nvSpPr>
          <p:cNvPr id="7" name="TextBox 6"/>
          <p:cNvSpPr txBox="1"/>
          <p:nvPr/>
        </p:nvSpPr>
        <p:spPr>
          <a:xfrm>
            <a:off x="1219200" y="4584357"/>
            <a:ext cx="2209800" cy="584775"/>
          </a:xfrm>
          <a:prstGeom prst="rect">
            <a:avLst/>
          </a:prstGeom>
          <a:noFill/>
        </p:spPr>
        <p:txBody>
          <a:bodyPr wrap="square" rtlCol="0">
            <a:spAutoFit/>
          </a:bodyPr>
          <a:lstStyle/>
          <a:p>
            <a:r>
              <a:rPr lang="en-US" sz="3200" dirty="0" smtClean="0">
                <a:solidFill>
                  <a:schemeClr val="bg1"/>
                </a:solidFill>
              </a:rPr>
              <a:t>University</a:t>
            </a:r>
            <a:endParaRPr lang="en-US" sz="3200" dirty="0">
              <a:solidFill>
                <a:schemeClr val="bg1"/>
              </a:solidFill>
            </a:endParaRPr>
          </a:p>
        </p:txBody>
      </p:sp>
      <p:sp>
        <p:nvSpPr>
          <p:cNvPr id="8" name="Right Arrow 7"/>
          <p:cNvSpPr/>
          <p:nvPr/>
        </p:nvSpPr>
        <p:spPr>
          <a:xfrm>
            <a:off x="152400" y="2819400"/>
            <a:ext cx="6858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733800" y="2609046"/>
            <a:ext cx="48768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Associate degrees (first two years of college)</a:t>
            </a:r>
          </a:p>
          <a:p>
            <a:pPr marL="285750" indent="-285750">
              <a:buFont typeface="Arial" panose="020B0604020202020204" pitchFamily="34" charset="0"/>
              <a:buChar char="•"/>
            </a:pPr>
            <a:r>
              <a:rPr lang="en-US" sz="1600" dirty="0" smtClean="0"/>
              <a:t>Applied Science degrees</a:t>
            </a:r>
          </a:p>
          <a:p>
            <a:pPr marL="285750" indent="-285750">
              <a:buFont typeface="Arial" panose="020B0604020202020204" pitchFamily="34" charset="0"/>
              <a:buChar char="•"/>
            </a:pPr>
            <a:r>
              <a:rPr lang="en-US" sz="1600" dirty="0" smtClean="0"/>
              <a:t>ESL Intensive English Program</a:t>
            </a:r>
            <a:endParaRPr lang="en-US" sz="1600" dirty="0"/>
          </a:p>
        </p:txBody>
      </p:sp>
      <p:sp>
        <p:nvSpPr>
          <p:cNvPr id="10" name="TextBox 9"/>
          <p:cNvSpPr txBox="1"/>
          <p:nvPr/>
        </p:nvSpPr>
        <p:spPr>
          <a:xfrm>
            <a:off x="3733800" y="4138080"/>
            <a:ext cx="49530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Certificates</a:t>
            </a:r>
          </a:p>
          <a:p>
            <a:pPr marL="285750" indent="-285750">
              <a:buFont typeface="Arial" panose="020B0604020202020204" pitchFamily="34" charset="0"/>
              <a:buChar char="•"/>
            </a:pPr>
            <a:r>
              <a:rPr lang="en-US" sz="1600" dirty="0" smtClean="0"/>
              <a:t>2-year Associate degrees</a:t>
            </a:r>
          </a:p>
          <a:p>
            <a:pPr marL="285750" indent="-285750">
              <a:buFont typeface="Arial" panose="020B0604020202020204" pitchFamily="34" charset="0"/>
              <a:buChar char="•"/>
            </a:pPr>
            <a:r>
              <a:rPr lang="en-US" sz="1600" dirty="0" smtClean="0"/>
              <a:t>4-year Bachelor’s degrees</a:t>
            </a:r>
          </a:p>
          <a:p>
            <a:pPr marL="285750" indent="-285750">
              <a:buFont typeface="Arial" panose="020B0604020202020204" pitchFamily="34" charset="0"/>
              <a:buChar char="•"/>
            </a:pPr>
            <a:r>
              <a:rPr lang="en-US" sz="1600" dirty="0" smtClean="0"/>
              <a:t>Master’s degrees</a:t>
            </a:r>
          </a:p>
          <a:p>
            <a:pPr marL="285750" indent="-285750">
              <a:buFont typeface="Arial" panose="020B0604020202020204" pitchFamily="34" charset="0"/>
              <a:buChar char="•"/>
            </a:pPr>
            <a:r>
              <a:rPr lang="en-US" sz="1600" dirty="0" smtClean="0"/>
              <a:t>Doctorate degrees</a:t>
            </a:r>
            <a:endParaRPr lang="en-US" sz="1600" dirty="0"/>
          </a:p>
        </p:txBody>
      </p:sp>
      <p:cxnSp>
        <p:nvCxnSpPr>
          <p:cNvPr id="12" name="Straight Connector 11"/>
          <p:cNvCxnSpPr/>
          <p:nvPr/>
        </p:nvCxnSpPr>
        <p:spPr>
          <a:xfrm>
            <a:off x="685800" y="3988860"/>
            <a:ext cx="7391400" cy="248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970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Harper College</a:t>
            </a:r>
            <a:endParaRPr lang="en-US" dirty="0"/>
          </a:p>
        </p:txBody>
      </p:sp>
      <p:sp>
        <p:nvSpPr>
          <p:cNvPr id="3" name="Content Placeholder 2"/>
          <p:cNvSpPr>
            <a:spLocks noGrp="1"/>
          </p:cNvSpPr>
          <p:nvPr>
            <p:ph idx="1"/>
          </p:nvPr>
        </p:nvSpPr>
        <p:spPr/>
        <p:txBody>
          <a:bodyPr/>
          <a:lstStyle/>
          <a:p>
            <a:pPr marL="109728" indent="0">
              <a:buNone/>
            </a:pPr>
            <a:r>
              <a:rPr lang="en-US" b="1" dirty="0" smtClean="0"/>
              <a:t>College President: </a:t>
            </a:r>
            <a:r>
              <a:rPr lang="en-US" dirty="0" smtClean="0"/>
              <a:t>Kenneth L. Ender</a:t>
            </a:r>
          </a:p>
          <a:p>
            <a:pPr marL="109728" indent="0">
              <a:buNone/>
            </a:pPr>
            <a:endParaRPr lang="en-US" b="1" dirty="0" smtClean="0"/>
          </a:p>
          <a:p>
            <a:pPr marL="109728" indent="0">
              <a:buNone/>
            </a:pPr>
            <a:r>
              <a:rPr lang="en-US" b="1" dirty="0" smtClean="0"/>
              <a:t>State: </a:t>
            </a:r>
            <a:r>
              <a:rPr lang="en-US" dirty="0" smtClean="0"/>
              <a:t>Illinois</a:t>
            </a:r>
          </a:p>
          <a:p>
            <a:pPr marL="109728" indent="0">
              <a:buNone/>
            </a:pPr>
            <a:r>
              <a:rPr lang="en-US" b="1" dirty="0" smtClean="0"/>
              <a:t>City: </a:t>
            </a:r>
            <a:r>
              <a:rPr lang="en-US" dirty="0" smtClean="0"/>
              <a:t>Palatine (Northwest suburb of Chicago)</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76400"/>
            <a:ext cx="1420813"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7057"/>
            <a:ext cx="31400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19643"/>
            <a:ext cx="293846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334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Harper Highlights</a:t>
            </a:r>
            <a:endParaRPr lang="en-US" dirty="0"/>
          </a:p>
        </p:txBody>
      </p:sp>
      <p:sp>
        <p:nvSpPr>
          <p:cNvPr id="3" name="Content Placeholder 2"/>
          <p:cNvSpPr>
            <a:spLocks noGrp="1"/>
          </p:cNvSpPr>
          <p:nvPr>
            <p:ph idx="1"/>
          </p:nvPr>
        </p:nvSpPr>
        <p:spPr>
          <a:xfrm>
            <a:off x="457200" y="2362200"/>
            <a:ext cx="8229600" cy="4212336"/>
          </a:xfrm>
        </p:spPr>
        <p:txBody>
          <a:bodyPr>
            <a:normAutofit/>
          </a:bodyPr>
          <a:lstStyle/>
          <a:p>
            <a:r>
              <a:rPr lang="en-US" sz="2000" dirty="0" smtClean="0"/>
              <a:t>Accredited </a:t>
            </a:r>
            <a:r>
              <a:rPr lang="en-US" sz="2000" dirty="0"/>
              <a:t>two-year </a:t>
            </a:r>
            <a:r>
              <a:rPr lang="en-US" sz="2000" dirty="0" smtClean="0"/>
              <a:t>college (Higher Learning Commission)</a:t>
            </a:r>
            <a:endParaRPr lang="en-US" sz="2000" dirty="0"/>
          </a:p>
          <a:p>
            <a:endParaRPr lang="en-US" sz="2000" dirty="0"/>
          </a:p>
          <a:p>
            <a:r>
              <a:rPr lang="en-US" sz="2000" dirty="0"/>
              <a:t>Beautiful 200 acre campus located 30 miles outside of downtown Chicago</a:t>
            </a:r>
          </a:p>
          <a:p>
            <a:endParaRPr lang="en-US" sz="2000" dirty="0"/>
          </a:p>
          <a:p>
            <a:r>
              <a:rPr lang="en-US" sz="2000" dirty="0"/>
              <a:t>Over 230 full-time faculty (professors) who care about teaching</a:t>
            </a:r>
          </a:p>
          <a:p>
            <a:endParaRPr lang="en-US" sz="2000" dirty="0"/>
          </a:p>
          <a:p>
            <a:r>
              <a:rPr lang="en-US" sz="2000" dirty="0"/>
              <a:t>Associate/transfer degrees and applied science career degrees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1510"/>
            <a:ext cx="3200400" cy="218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818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 Near Palatine</a:t>
            </a:r>
            <a:endParaRPr lang="en-US" dirty="0"/>
          </a:p>
        </p:txBody>
      </p:sp>
      <p:sp>
        <p:nvSpPr>
          <p:cNvPr id="3" name="Content Placeholder 2"/>
          <p:cNvSpPr>
            <a:spLocks noGrp="1"/>
          </p:cNvSpPr>
          <p:nvPr>
            <p:ph idx="1"/>
          </p:nvPr>
        </p:nvSpPr>
        <p:spPr/>
        <p:txBody>
          <a:bodyPr>
            <a:normAutofit/>
          </a:bodyPr>
          <a:lstStyle/>
          <a:p>
            <a:r>
              <a:rPr lang="en-US" sz="2000" b="1" dirty="0"/>
              <a:t>Game Works </a:t>
            </a:r>
            <a:r>
              <a:rPr lang="en-US" sz="2000" dirty="0">
                <a:hlinkClick r:id="rId3"/>
              </a:rPr>
              <a:t>http://www.gameworks.com</a:t>
            </a:r>
            <a:r>
              <a:rPr lang="en-US" sz="2000" dirty="0" smtClean="0">
                <a:hlinkClick r:id="rId3"/>
              </a:rPr>
              <a:t>/</a:t>
            </a:r>
            <a:r>
              <a:rPr lang="en-US" sz="2000" dirty="0" smtClean="0"/>
              <a:t>  </a:t>
            </a:r>
            <a:endParaRPr lang="en-US" sz="2000" dirty="0"/>
          </a:p>
          <a:p>
            <a:endParaRPr lang="en-US" sz="2000" dirty="0"/>
          </a:p>
          <a:p>
            <a:endParaRPr lang="en-US" sz="2000" dirty="0"/>
          </a:p>
          <a:p>
            <a:endParaRPr lang="en-US" sz="2000" dirty="0"/>
          </a:p>
          <a:p>
            <a:pPr marL="109728" indent="0">
              <a:buNone/>
            </a:pPr>
            <a:endParaRPr lang="en-US" sz="2000" dirty="0"/>
          </a:p>
          <a:p>
            <a:r>
              <a:rPr lang="en-US" sz="2000" b="1" dirty="0" err="1"/>
              <a:t>Woodfield</a:t>
            </a:r>
            <a:r>
              <a:rPr lang="en-US" sz="2000" b="1" dirty="0"/>
              <a:t> Mall </a:t>
            </a:r>
            <a:r>
              <a:rPr lang="en-US" sz="2000" dirty="0">
                <a:hlinkClick r:id="rId4"/>
              </a:rPr>
              <a:t>http://</a:t>
            </a:r>
            <a:r>
              <a:rPr lang="en-US" sz="2000" dirty="0" smtClean="0">
                <a:hlinkClick r:id="rId4"/>
              </a:rPr>
              <a:t>www.simon.com/mall/woodfield-mall</a:t>
            </a:r>
            <a:r>
              <a:rPr lang="en-US" sz="2000" dirty="0" smtClean="0"/>
              <a:t>   </a:t>
            </a:r>
            <a:endParaRPr lang="en-US" sz="2000" dirty="0"/>
          </a:p>
          <a:p>
            <a:endParaRPr lang="en-US" sz="2000" dirty="0" smtClean="0"/>
          </a:p>
          <a:p>
            <a:r>
              <a:rPr lang="en-US" sz="2000" b="1" dirty="0" smtClean="0"/>
              <a:t>Six </a:t>
            </a:r>
            <a:r>
              <a:rPr lang="en-US" sz="2000" b="1" dirty="0"/>
              <a:t>Flags Great America Amusement Park </a:t>
            </a:r>
            <a:r>
              <a:rPr lang="en-US" sz="2000" dirty="0">
                <a:hlinkClick r:id="rId5"/>
              </a:rPr>
              <a:t>https://</a:t>
            </a:r>
            <a:r>
              <a:rPr lang="en-US" sz="2000" dirty="0" smtClean="0">
                <a:hlinkClick r:id="rId5"/>
              </a:rPr>
              <a:t>www.sixflags.com/greatamerica</a:t>
            </a:r>
            <a:r>
              <a:rPr lang="en-US" sz="2000" dirty="0" smtClean="0"/>
              <a:t>  </a:t>
            </a:r>
            <a:endParaRPr lang="en-US" sz="2000" dirty="0"/>
          </a:p>
          <a:p>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2450" y="2747515"/>
            <a:ext cx="1850577" cy="125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125744"/>
            <a:ext cx="2362200" cy="161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334000"/>
            <a:ext cx="20605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3975" y="4642022"/>
            <a:ext cx="248487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888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 Restaurants</a:t>
            </a:r>
            <a:endParaRPr lang="en-US" dirty="0"/>
          </a:p>
        </p:txBody>
      </p:sp>
      <p:sp>
        <p:nvSpPr>
          <p:cNvPr id="3" name="Content Placeholder 2"/>
          <p:cNvSpPr>
            <a:spLocks noGrp="1"/>
          </p:cNvSpPr>
          <p:nvPr>
            <p:ph idx="1"/>
          </p:nvPr>
        </p:nvSpPr>
        <p:spPr/>
        <p:txBody>
          <a:bodyPr/>
          <a:lstStyle/>
          <a:p>
            <a:pPr marL="742950" lvl="1" indent="-285750">
              <a:buFont typeface="Arial" panose="020B0604020202020204" pitchFamily="34" charset="0"/>
              <a:buChar char="•"/>
            </a:pPr>
            <a:r>
              <a:rPr lang="en-US" dirty="0" err="1">
                <a:solidFill>
                  <a:schemeClr val="tx1"/>
                </a:solidFill>
              </a:rPr>
              <a:t>Mitsuwa</a:t>
            </a:r>
            <a:r>
              <a:rPr lang="en-US" dirty="0">
                <a:solidFill>
                  <a:schemeClr val="tx1"/>
                </a:solidFill>
              </a:rPr>
              <a:t> Marketplace </a:t>
            </a:r>
            <a:r>
              <a:rPr lang="en-US" dirty="0">
                <a:solidFill>
                  <a:schemeClr val="tx1"/>
                </a:solidFill>
                <a:hlinkClick r:id="rId3"/>
              </a:rPr>
              <a:t>http://www.mitsuwa.com/</a:t>
            </a:r>
            <a:r>
              <a:rPr lang="en-US" dirty="0">
                <a:solidFill>
                  <a:schemeClr val="tx1"/>
                </a:solidFill>
              </a:rPr>
              <a:t> </a:t>
            </a:r>
          </a:p>
          <a:p>
            <a:pPr marL="742950" lvl="1" indent="-285750">
              <a:buFont typeface="Arial" panose="020B0604020202020204" pitchFamily="34" charset="0"/>
              <a:buChar char="•"/>
            </a:pPr>
            <a:r>
              <a:rPr lang="en-US" dirty="0" smtClean="0">
                <a:solidFill>
                  <a:schemeClr val="tx1"/>
                </a:solidFill>
              </a:rPr>
              <a:t>Level 257 </a:t>
            </a:r>
            <a:r>
              <a:rPr lang="en-US" dirty="0" smtClean="0">
                <a:solidFill>
                  <a:schemeClr val="tx1"/>
                </a:solidFill>
                <a:hlinkClick r:id="rId4"/>
              </a:rPr>
              <a:t>http</a:t>
            </a:r>
            <a:r>
              <a:rPr lang="en-US" dirty="0">
                <a:solidFill>
                  <a:schemeClr val="tx1"/>
                </a:solidFill>
                <a:hlinkClick r:id="rId4"/>
              </a:rPr>
              <a:t>://www.level257.com</a:t>
            </a:r>
            <a:r>
              <a:rPr lang="en-US" dirty="0" smtClean="0">
                <a:solidFill>
                  <a:schemeClr val="tx1"/>
                </a:solidFill>
                <a:hlinkClick r:id="rId4"/>
              </a:rPr>
              <a:t>/</a:t>
            </a:r>
            <a:endParaRPr lang="en-US" dirty="0" smtClean="0">
              <a:solidFill>
                <a:schemeClr val="tx1"/>
              </a:solidFill>
            </a:endParaRPr>
          </a:p>
          <a:p>
            <a:pPr marL="742950" lvl="1" indent="-285750">
              <a:buFont typeface="Arial" panose="020B0604020202020204" pitchFamily="34" charset="0"/>
              <a:buChar char="•"/>
            </a:pPr>
            <a:endParaRPr lang="en-US" dirty="0">
              <a:solidFill>
                <a:schemeClr val="tx1"/>
              </a:solidFill>
            </a:endParaRPr>
          </a:p>
          <a:p>
            <a:pPr marL="457200" lvl="1" indent="0">
              <a:buNone/>
            </a:pPr>
            <a:r>
              <a:rPr lang="en-US" dirty="0" smtClean="0">
                <a:solidFill>
                  <a:schemeClr val="tx1"/>
                </a:solidFill>
              </a:rPr>
              <a:t>Chicago won ‘Restaurant City of the Year’ 2017</a:t>
            </a:r>
            <a:br>
              <a:rPr lang="en-US" dirty="0" smtClean="0">
                <a:solidFill>
                  <a:schemeClr val="tx1"/>
                </a:solidFill>
              </a:rPr>
            </a:br>
            <a:r>
              <a:rPr lang="en-US" dirty="0" smtClean="0">
                <a:solidFill>
                  <a:schemeClr val="tx1"/>
                </a:solidFill>
              </a:rPr>
              <a:t>	</a:t>
            </a:r>
            <a:r>
              <a:rPr lang="en-US" sz="2400" dirty="0" smtClean="0">
                <a:solidFill>
                  <a:schemeClr val="tx1"/>
                </a:solidFill>
              </a:rPr>
              <a:t>You can find almost any type of restaurant you 	would like in the Chicago area!</a:t>
            </a:r>
            <a:endParaRPr lang="en-US" sz="2400" dirty="0">
              <a:solidFill>
                <a:schemeClr val="tx1"/>
              </a:solidFill>
            </a:endParaRPr>
          </a:p>
        </p:txBody>
      </p:sp>
    </p:spTree>
    <p:extLst>
      <p:ext uri="{BB962C8B-B14F-4D97-AF65-F5344CB8AC3E}">
        <p14:creationId xmlns:p14="http://schemas.microsoft.com/office/powerpoint/2010/main" val="78887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 Chicago</a:t>
            </a:r>
            <a:endParaRPr lang="en-US" dirty="0"/>
          </a:p>
        </p:txBody>
      </p:sp>
      <p:sp>
        <p:nvSpPr>
          <p:cNvPr id="3" name="Content Placeholder 2"/>
          <p:cNvSpPr>
            <a:spLocks noGrp="1"/>
          </p:cNvSpPr>
          <p:nvPr>
            <p:ph idx="1"/>
          </p:nvPr>
        </p:nvSpPr>
        <p:spPr/>
        <p:txBody>
          <a:bodyPr>
            <a:normAutofit lnSpcReduction="10000"/>
          </a:bodyPr>
          <a:lstStyle/>
          <a:p>
            <a:r>
              <a:rPr lang="en-US" dirty="0"/>
              <a:t>Chicago</a:t>
            </a:r>
          </a:p>
          <a:p>
            <a:pPr lvl="1"/>
            <a:r>
              <a:rPr lang="en-US" sz="2200" dirty="0" smtClean="0"/>
              <a:t>Navy </a:t>
            </a:r>
            <a:r>
              <a:rPr lang="en-US" sz="2200" dirty="0"/>
              <a:t>Pier </a:t>
            </a:r>
            <a:r>
              <a:rPr lang="en-US" sz="1800" dirty="0" smtClean="0"/>
              <a:t>(</a:t>
            </a:r>
            <a:r>
              <a:rPr lang="en-US" sz="1800" dirty="0" smtClean="0">
                <a:hlinkClick r:id="rId3"/>
              </a:rPr>
              <a:t>https</a:t>
            </a:r>
            <a:r>
              <a:rPr lang="en-US" sz="1800" dirty="0">
                <a:hlinkClick r:id="rId3"/>
              </a:rPr>
              <a:t>://navypier.com</a:t>
            </a:r>
            <a:r>
              <a:rPr lang="en-US" sz="1800" dirty="0" smtClean="0">
                <a:hlinkClick r:id="rId3"/>
              </a:rPr>
              <a:t>/</a:t>
            </a:r>
            <a:r>
              <a:rPr lang="en-US" sz="1800" dirty="0" smtClean="0"/>
              <a:t> )</a:t>
            </a:r>
            <a:endParaRPr lang="en-US" sz="1800" dirty="0"/>
          </a:p>
          <a:p>
            <a:pPr lvl="1"/>
            <a:r>
              <a:rPr lang="en-US" sz="2200" dirty="0"/>
              <a:t>Museums</a:t>
            </a:r>
          </a:p>
          <a:p>
            <a:pPr lvl="2"/>
            <a:r>
              <a:rPr lang="en-US" sz="2200" dirty="0">
                <a:solidFill>
                  <a:schemeClr val="tx1"/>
                </a:solidFill>
              </a:rPr>
              <a:t>Museum of Science and Industry</a:t>
            </a:r>
          </a:p>
          <a:p>
            <a:pPr lvl="2"/>
            <a:r>
              <a:rPr lang="en-US" sz="2200" dirty="0">
                <a:solidFill>
                  <a:schemeClr val="tx1"/>
                </a:solidFill>
              </a:rPr>
              <a:t>Field Museum of Natural History</a:t>
            </a:r>
          </a:p>
          <a:p>
            <a:pPr lvl="2"/>
            <a:r>
              <a:rPr lang="en-US" sz="2200" dirty="0">
                <a:solidFill>
                  <a:schemeClr val="tx1"/>
                </a:solidFill>
              </a:rPr>
              <a:t>Museum of Contemporary Art </a:t>
            </a:r>
          </a:p>
          <a:p>
            <a:pPr lvl="2"/>
            <a:r>
              <a:rPr lang="en-US" sz="2200" dirty="0">
                <a:solidFill>
                  <a:schemeClr val="tx1"/>
                </a:solidFill>
              </a:rPr>
              <a:t>Art Institute of Chicago</a:t>
            </a:r>
          </a:p>
          <a:p>
            <a:pPr lvl="2"/>
            <a:r>
              <a:rPr lang="en-US" sz="2200" dirty="0" err="1">
                <a:solidFill>
                  <a:schemeClr val="tx1"/>
                </a:solidFill>
              </a:rPr>
              <a:t>Shedd</a:t>
            </a:r>
            <a:r>
              <a:rPr lang="en-US" sz="2200" dirty="0">
                <a:solidFill>
                  <a:schemeClr val="tx1"/>
                </a:solidFill>
              </a:rPr>
              <a:t> Aquarium</a:t>
            </a:r>
          </a:p>
          <a:p>
            <a:pPr lvl="2"/>
            <a:r>
              <a:rPr lang="en-US" sz="2200" dirty="0">
                <a:solidFill>
                  <a:schemeClr val="tx1"/>
                </a:solidFill>
              </a:rPr>
              <a:t>Adler Planetarium</a:t>
            </a:r>
          </a:p>
          <a:p>
            <a:pPr lvl="1"/>
            <a:r>
              <a:rPr lang="en-US" sz="2200" dirty="0"/>
              <a:t>Places to Visit</a:t>
            </a:r>
          </a:p>
          <a:p>
            <a:pPr lvl="2"/>
            <a:r>
              <a:rPr lang="en-US" sz="2200" dirty="0">
                <a:solidFill>
                  <a:schemeClr val="tx1"/>
                </a:solidFill>
              </a:rPr>
              <a:t>Willis Tower </a:t>
            </a:r>
            <a:r>
              <a:rPr lang="en-US" sz="2200" dirty="0" err="1">
                <a:solidFill>
                  <a:schemeClr val="tx1"/>
                </a:solidFill>
              </a:rPr>
              <a:t>Skydeck</a:t>
            </a:r>
            <a:endParaRPr lang="en-US" sz="2200" dirty="0">
              <a:solidFill>
                <a:schemeClr val="tx1"/>
              </a:solidFill>
            </a:endParaRPr>
          </a:p>
          <a:p>
            <a:pPr lvl="2"/>
            <a:r>
              <a:rPr lang="en-US" sz="2200" dirty="0">
                <a:solidFill>
                  <a:schemeClr val="tx1"/>
                </a:solidFill>
              </a:rPr>
              <a:t>John Hancock 360° Observatory</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343400"/>
            <a:ext cx="391318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567760"/>
            <a:ext cx="25415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271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Academic Information</a:t>
            </a:r>
            <a:endParaRPr lang="en-US" dirty="0"/>
          </a:p>
        </p:txBody>
      </p:sp>
      <p:sp>
        <p:nvSpPr>
          <p:cNvPr id="3" name="Content Placeholder 2"/>
          <p:cNvSpPr>
            <a:spLocks noGrp="1"/>
          </p:cNvSpPr>
          <p:nvPr>
            <p:ph idx="1"/>
          </p:nvPr>
        </p:nvSpPr>
        <p:spPr>
          <a:xfrm>
            <a:off x="457200" y="1981200"/>
            <a:ext cx="8229600" cy="4325112"/>
          </a:xfrm>
        </p:spPr>
        <p:txBody>
          <a:bodyPr/>
          <a:lstStyle/>
          <a:p>
            <a:r>
              <a:rPr lang="en-US" dirty="0"/>
              <a:t>Academic Year</a:t>
            </a:r>
          </a:p>
          <a:p>
            <a:pPr lvl="1"/>
            <a:r>
              <a:rPr lang="en-US" sz="2000" dirty="0"/>
              <a:t>Fall Semester: </a:t>
            </a:r>
            <a:r>
              <a:rPr lang="en-US" sz="2000" dirty="0" smtClean="0">
                <a:solidFill>
                  <a:schemeClr val="tx1"/>
                </a:solidFill>
              </a:rPr>
              <a:t>Late August – Mid December </a:t>
            </a:r>
          </a:p>
          <a:p>
            <a:pPr lvl="1"/>
            <a:r>
              <a:rPr lang="en-US" sz="2000" dirty="0" smtClean="0"/>
              <a:t>Spring </a:t>
            </a:r>
            <a:r>
              <a:rPr lang="en-US" sz="2000" dirty="0"/>
              <a:t>Semester: </a:t>
            </a:r>
            <a:r>
              <a:rPr lang="en-US" sz="2000" dirty="0" smtClean="0">
                <a:solidFill>
                  <a:schemeClr val="tx1"/>
                </a:solidFill>
              </a:rPr>
              <a:t>Mid</a:t>
            </a:r>
            <a:r>
              <a:rPr lang="en-US" sz="2000" dirty="0" smtClean="0"/>
              <a:t> </a:t>
            </a:r>
            <a:r>
              <a:rPr lang="en-US" sz="2000" dirty="0" smtClean="0">
                <a:solidFill>
                  <a:schemeClr val="tx1"/>
                </a:solidFill>
              </a:rPr>
              <a:t>January – Mid May</a:t>
            </a:r>
            <a:endParaRPr lang="en-US" sz="2000" dirty="0">
              <a:solidFill>
                <a:schemeClr val="tx1"/>
              </a:solidFill>
            </a:endParaRPr>
          </a:p>
          <a:p>
            <a:pPr lvl="1"/>
            <a:r>
              <a:rPr lang="en-US" sz="2000" dirty="0"/>
              <a:t>Summer Session: </a:t>
            </a:r>
            <a:r>
              <a:rPr lang="en-US" sz="2000" dirty="0" smtClean="0">
                <a:solidFill>
                  <a:schemeClr val="tx1"/>
                </a:solidFill>
              </a:rPr>
              <a:t>Late May  </a:t>
            </a:r>
            <a:r>
              <a:rPr lang="en-US" sz="2000" dirty="0">
                <a:solidFill>
                  <a:schemeClr val="tx1"/>
                </a:solidFill>
              </a:rPr>
              <a:t>– </a:t>
            </a:r>
            <a:r>
              <a:rPr lang="en-US" sz="2000" dirty="0" smtClean="0">
                <a:solidFill>
                  <a:schemeClr val="tx1"/>
                </a:solidFill>
              </a:rPr>
              <a:t>August</a:t>
            </a:r>
            <a:endParaRPr lang="en-US" sz="2000" dirty="0">
              <a:solidFill>
                <a:schemeClr val="tx1"/>
              </a:solidFill>
            </a:endParaRPr>
          </a:p>
          <a:p>
            <a:r>
              <a:rPr lang="en-US" dirty="0" smtClean="0"/>
              <a:t>Areas of Study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5874298"/>
              </p:ext>
            </p:extLst>
          </p:nvPr>
        </p:nvGraphicFramePr>
        <p:xfrm>
          <a:off x="1143000" y="4038600"/>
          <a:ext cx="6934200" cy="2133600"/>
        </p:xfrm>
        <a:graphic>
          <a:graphicData uri="http://schemas.openxmlformats.org/drawingml/2006/table">
            <a:tbl>
              <a:tblPr firstRow="1" bandRow="1">
                <a:tableStyleId>{5C22544A-7EE6-4342-B048-85BDC9FD1C3A}</a:tableStyleId>
              </a:tblPr>
              <a:tblGrid>
                <a:gridCol w="3467100"/>
                <a:gridCol w="3467100"/>
              </a:tblGrid>
              <a:tr h="250371">
                <a:tc>
                  <a:txBody>
                    <a:bodyPr/>
                    <a:lstStyle/>
                    <a:p>
                      <a:r>
                        <a:rPr lang="en-US" sz="1400" b="0" dirty="0" smtClean="0">
                          <a:solidFill>
                            <a:sysClr val="windowText" lastClr="000000"/>
                          </a:solidFill>
                        </a:rPr>
                        <a:t>Architecture/Construction</a:t>
                      </a:r>
                      <a:endParaRPr lang="en-US" sz="1400" b="0" dirty="0">
                        <a:solidFill>
                          <a:sysClr val="windowText" lastClr="000000"/>
                        </a:solidFill>
                      </a:endParaRPr>
                    </a:p>
                  </a:txBody>
                  <a:tcPr>
                    <a:noFill/>
                  </a:tcPr>
                </a:tc>
                <a:tc>
                  <a:txBody>
                    <a:bodyPr/>
                    <a:lstStyle/>
                    <a:p>
                      <a:r>
                        <a:rPr lang="en-US" sz="1400" b="0" dirty="0" smtClean="0">
                          <a:solidFill>
                            <a:sysClr val="windowText" lastClr="000000"/>
                          </a:solidFill>
                        </a:rPr>
                        <a:t>Human Services/Social Sciences</a:t>
                      </a:r>
                      <a:endParaRPr lang="en-US" sz="1400" b="0" dirty="0">
                        <a:solidFill>
                          <a:sysClr val="windowText" lastClr="000000"/>
                        </a:solidFill>
                      </a:endParaRPr>
                    </a:p>
                  </a:txBody>
                  <a:tcPr>
                    <a:noFill/>
                  </a:tcPr>
                </a:tc>
              </a:tr>
              <a:tr h="250371">
                <a:tc>
                  <a:txBody>
                    <a:bodyPr/>
                    <a:lstStyle/>
                    <a:p>
                      <a:r>
                        <a:rPr lang="en-US" sz="1400" dirty="0" smtClean="0"/>
                        <a:t>Arts/Media</a:t>
                      </a:r>
                      <a:endParaRPr lang="en-US" sz="1400" dirty="0"/>
                    </a:p>
                  </a:txBody>
                  <a:tcPr>
                    <a:noFill/>
                  </a:tcPr>
                </a:tc>
                <a:tc>
                  <a:txBody>
                    <a:bodyPr/>
                    <a:lstStyle/>
                    <a:p>
                      <a:r>
                        <a:rPr lang="en-US" sz="1400" dirty="0" smtClean="0"/>
                        <a:t>Information</a:t>
                      </a:r>
                      <a:r>
                        <a:rPr lang="en-US" sz="1400" baseline="0" dirty="0" smtClean="0"/>
                        <a:t> Technology</a:t>
                      </a:r>
                      <a:endParaRPr lang="en-US" sz="1400" dirty="0"/>
                    </a:p>
                  </a:txBody>
                  <a:tcPr>
                    <a:noFill/>
                  </a:tcPr>
                </a:tc>
              </a:tr>
              <a:tr h="250371">
                <a:tc>
                  <a:txBody>
                    <a:bodyPr/>
                    <a:lstStyle/>
                    <a:p>
                      <a:r>
                        <a:rPr lang="en-US" sz="1400" dirty="0" smtClean="0"/>
                        <a:t>Business</a:t>
                      </a:r>
                      <a:endParaRPr lang="en-US" sz="1400" dirty="0"/>
                    </a:p>
                  </a:txBody>
                  <a:tcPr>
                    <a:noFill/>
                  </a:tcPr>
                </a:tc>
                <a:tc>
                  <a:txBody>
                    <a:bodyPr/>
                    <a:lstStyle/>
                    <a:p>
                      <a:r>
                        <a:rPr lang="en-US" sz="1400" dirty="0" smtClean="0"/>
                        <a:t>Manufacturing</a:t>
                      </a:r>
                      <a:endParaRPr lang="en-US" sz="1400" dirty="0"/>
                    </a:p>
                  </a:txBody>
                  <a:tcPr>
                    <a:noFill/>
                  </a:tcPr>
                </a:tc>
              </a:tr>
              <a:tr h="250371">
                <a:tc>
                  <a:txBody>
                    <a:bodyPr/>
                    <a:lstStyle/>
                    <a:p>
                      <a:r>
                        <a:rPr lang="en-US" sz="1400" dirty="0" smtClean="0"/>
                        <a:t>Education</a:t>
                      </a:r>
                      <a:endParaRPr lang="en-US" sz="1400" dirty="0"/>
                    </a:p>
                  </a:txBody>
                  <a:tcPr>
                    <a:noFill/>
                  </a:tcPr>
                </a:tc>
                <a:tc>
                  <a:txBody>
                    <a:bodyPr/>
                    <a:lstStyle/>
                    <a:p>
                      <a:r>
                        <a:rPr lang="en-US" sz="1400" dirty="0" smtClean="0"/>
                        <a:t>Paralegal/Law</a:t>
                      </a:r>
                      <a:endParaRPr lang="en-US" sz="1400" dirty="0"/>
                    </a:p>
                  </a:txBody>
                  <a:tcPr>
                    <a:noFill/>
                  </a:tcPr>
                </a:tc>
              </a:tr>
              <a:tr h="250371">
                <a:tc>
                  <a:txBody>
                    <a:bodyPr/>
                    <a:lstStyle/>
                    <a:p>
                      <a:r>
                        <a:rPr lang="en-US" sz="1400" dirty="0" smtClean="0"/>
                        <a:t>ESL</a:t>
                      </a:r>
                      <a:endParaRPr lang="en-US" sz="1400" dirty="0"/>
                    </a:p>
                  </a:txBody>
                  <a:tcPr>
                    <a:noFill/>
                  </a:tcPr>
                </a:tc>
                <a:tc>
                  <a:txBody>
                    <a:bodyPr/>
                    <a:lstStyle/>
                    <a:p>
                      <a:r>
                        <a:rPr lang="en-US" sz="1400" dirty="0" smtClean="0"/>
                        <a:t>Enforcement/Public Safety</a:t>
                      </a:r>
                      <a:endParaRPr lang="en-US" sz="1400" dirty="0"/>
                    </a:p>
                  </a:txBody>
                  <a:tcPr>
                    <a:noFill/>
                  </a:tcPr>
                </a:tc>
              </a:tr>
              <a:tr h="250371">
                <a:tc>
                  <a:txBody>
                    <a:bodyPr/>
                    <a:lstStyle/>
                    <a:p>
                      <a:r>
                        <a:rPr lang="en-US" sz="1400" dirty="0" smtClean="0"/>
                        <a:t>Health Sciences</a:t>
                      </a:r>
                      <a:endParaRPr lang="en-US" sz="1400" dirty="0"/>
                    </a:p>
                  </a:txBody>
                  <a:tcPr>
                    <a:noFill/>
                  </a:tcPr>
                </a:tc>
                <a:tc>
                  <a:txBody>
                    <a:bodyPr/>
                    <a:lstStyle/>
                    <a:p>
                      <a:r>
                        <a:rPr lang="en-US" sz="1400" dirty="0" smtClean="0"/>
                        <a:t>Science, Math, Engineering</a:t>
                      </a:r>
                      <a:endParaRPr lang="en-US" sz="1400" dirty="0"/>
                    </a:p>
                  </a:txBody>
                  <a:tcPr>
                    <a:noFill/>
                  </a:tcPr>
                </a:tc>
              </a:tr>
              <a:tr h="250371">
                <a:tc>
                  <a:txBody>
                    <a:bodyPr/>
                    <a:lstStyle/>
                    <a:p>
                      <a:r>
                        <a:rPr lang="en-US" sz="1400" dirty="0" smtClean="0"/>
                        <a:t>Hospitality</a:t>
                      </a:r>
                      <a:endParaRPr lang="en-US" sz="1400" dirty="0"/>
                    </a:p>
                  </a:txBody>
                  <a:tcPr>
                    <a:noFill/>
                  </a:tcPr>
                </a:tc>
                <a:tc>
                  <a:txBody>
                    <a:bodyPr/>
                    <a:lstStyle/>
                    <a:p>
                      <a:endParaRPr lang="en-US" sz="1400" dirty="0"/>
                    </a:p>
                  </a:txBody>
                  <a:tcPr>
                    <a:noFill/>
                  </a:tcPr>
                </a:tc>
              </a:tr>
            </a:tbl>
          </a:graphicData>
        </a:graphic>
      </p:graphicFrame>
    </p:spTree>
    <p:extLst>
      <p:ext uri="{BB962C8B-B14F-4D97-AF65-F5344CB8AC3E}">
        <p14:creationId xmlns:p14="http://schemas.microsoft.com/office/powerpoint/2010/main" val="2429839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269</TotalTime>
  <Words>1004</Words>
  <Application>Microsoft Office PowerPoint</Application>
  <PresentationFormat>On-screen Show (4:3)</PresentationFormat>
  <Paragraphs>234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Harper College</vt:lpstr>
      <vt:lpstr>Welcome!</vt:lpstr>
      <vt:lpstr>What is Harper College?</vt:lpstr>
      <vt:lpstr>About Harper College</vt:lpstr>
      <vt:lpstr>Harper Highlights</vt:lpstr>
      <vt:lpstr>Things to do – Near Palatine</vt:lpstr>
      <vt:lpstr>Things to do - Restaurants</vt:lpstr>
      <vt:lpstr>Things to do - Chicago</vt:lpstr>
      <vt:lpstr>Academic Information</vt:lpstr>
      <vt:lpstr>Beyond the classroom</vt:lpstr>
      <vt:lpstr>Student Support</vt:lpstr>
      <vt:lpstr>Other Student Services</vt:lpstr>
      <vt:lpstr>Office of International Students</vt:lpstr>
      <vt:lpstr>International Student Tuition/Fees</vt:lpstr>
      <vt:lpstr>Academic Integrity</vt:lpstr>
      <vt:lpstr>What to expect - WEATHER</vt:lpstr>
      <vt:lpstr>What to expect - TRANSPORTATION</vt:lpstr>
      <vt:lpstr>What to expect - CUSTOMS</vt:lpstr>
      <vt:lpstr>What to bring with you</vt:lpstr>
      <vt:lpstr>Immigration Expectations</vt:lpstr>
      <vt:lpstr>Parent and Family Information</vt:lpstr>
      <vt:lpstr>We look forward to meeting you!</vt:lpstr>
    </vt:vector>
  </TitlesOfParts>
  <Company>William Rainey 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Harper College</dc:title>
  <dc:creator>Alexandra Pflughoeft</dc:creator>
  <cp:lastModifiedBy>Jill Izumikawa</cp:lastModifiedBy>
  <cp:revision>42</cp:revision>
  <dcterms:created xsi:type="dcterms:W3CDTF">2017-10-05T17:53:16Z</dcterms:created>
  <dcterms:modified xsi:type="dcterms:W3CDTF">2017-12-15T18:37:42Z</dcterms:modified>
</cp:coreProperties>
</file>