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35"/>
  </p:normalViewPr>
  <p:slideViewPr>
    <p:cSldViewPr>
      <p:cViewPr varScale="1">
        <p:scale>
          <a:sx n="150" d="100"/>
          <a:sy n="150" d="100"/>
        </p:scale>
        <p:origin x="23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244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244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244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244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0200" y="3810000"/>
            <a:ext cx="3733800" cy="91440"/>
          </a:xfrm>
          <a:custGeom>
            <a:avLst/>
            <a:gdLst/>
            <a:ahLst/>
            <a:cxnLst/>
            <a:rect l="l" t="t" r="r" b="b"/>
            <a:pathLst>
              <a:path w="3733800" h="91439">
                <a:moveTo>
                  <a:pt x="3733800" y="0"/>
                </a:moveTo>
                <a:lnTo>
                  <a:pt x="0" y="0"/>
                </a:lnTo>
                <a:lnTo>
                  <a:pt x="0" y="91439"/>
                </a:lnTo>
                <a:lnTo>
                  <a:pt x="3733800" y="91439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3733800" y="0"/>
                </a:moveTo>
                <a:lnTo>
                  <a:pt x="0" y="0"/>
                </a:lnTo>
                <a:lnTo>
                  <a:pt x="0" y="192023"/>
                </a:lnTo>
                <a:lnTo>
                  <a:pt x="3733800" y="192023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l" t="t" r="r" b="b"/>
            <a:pathLst>
              <a:path w="3733800" h="9525">
                <a:moveTo>
                  <a:pt x="3733800" y="0"/>
                </a:moveTo>
                <a:lnTo>
                  <a:pt x="0" y="0"/>
                </a:lnTo>
                <a:lnTo>
                  <a:pt x="0" y="9143"/>
                </a:lnTo>
                <a:lnTo>
                  <a:pt x="3733800" y="9143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165091"/>
            <a:ext cx="1965960" cy="18415"/>
          </a:xfrm>
          <a:custGeom>
            <a:avLst/>
            <a:gdLst/>
            <a:ahLst/>
            <a:cxnLst/>
            <a:rect l="l" t="t" r="r" b="b"/>
            <a:pathLst>
              <a:path w="1965959" h="18414">
                <a:moveTo>
                  <a:pt x="1965959" y="0"/>
                </a:moveTo>
                <a:lnTo>
                  <a:pt x="0" y="0"/>
                </a:lnTo>
                <a:lnTo>
                  <a:pt x="0" y="18287"/>
                </a:lnTo>
                <a:lnTo>
                  <a:pt x="1965959" y="18287"/>
                </a:lnTo>
                <a:lnTo>
                  <a:pt x="1965959" y="0"/>
                </a:lnTo>
                <a:close/>
              </a:path>
            </a:pathLst>
          </a:custGeom>
          <a:solidFill>
            <a:srgbClr val="43808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10200" y="4200144"/>
            <a:ext cx="1965960" cy="9525"/>
          </a:xfrm>
          <a:custGeom>
            <a:avLst/>
            <a:gdLst/>
            <a:ahLst/>
            <a:cxnLst/>
            <a:rect l="l" t="t" r="r" b="b"/>
            <a:pathLst>
              <a:path w="1965959" h="9525">
                <a:moveTo>
                  <a:pt x="1965959" y="0"/>
                </a:moveTo>
                <a:lnTo>
                  <a:pt x="0" y="0"/>
                </a:lnTo>
                <a:lnTo>
                  <a:pt x="0" y="9143"/>
                </a:lnTo>
                <a:lnTo>
                  <a:pt x="1965959" y="9143"/>
                </a:lnTo>
                <a:lnTo>
                  <a:pt x="1965959" y="0"/>
                </a:lnTo>
                <a:close/>
              </a:path>
            </a:pathLst>
          </a:custGeom>
          <a:solidFill>
            <a:srgbClr val="43808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962400"/>
            <a:ext cx="3566160" cy="135890"/>
          </a:xfrm>
          <a:custGeom>
            <a:avLst/>
            <a:gdLst/>
            <a:ahLst/>
            <a:cxnLst/>
            <a:rect l="l" t="t" r="r" b="b"/>
            <a:pathLst>
              <a:path w="3566159" h="135889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35889">
                <a:moveTo>
                  <a:pt x="3566160" y="101790"/>
                </a:moveTo>
                <a:lnTo>
                  <a:pt x="3563429" y="99060"/>
                </a:lnTo>
                <a:lnTo>
                  <a:pt x="1968690" y="99060"/>
                </a:lnTo>
                <a:lnTo>
                  <a:pt x="1965960" y="101790"/>
                </a:lnTo>
                <a:lnTo>
                  <a:pt x="1965960" y="105156"/>
                </a:lnTo>
                <a:lnTo>
                  <a:pt x="1965960" y="132905"/>
                </a:lnTo>
                <a:lnTo>
                  <a:pt x="1968690" y="135636"/>
                </a:lnTo>
                <a:lnTo>
                  <a:pt x="3563429" y="135636"/>
                </a:lnTo>
                <a:lnTo>
                  <a:pt x="3566160" y="132905"/>
                </a:lnTo>
                <a:lnTo>
                  <a:pt x="3566160" y="101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3701795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6414516" y="0"/>
                </a:lnTo>
                <a:lnTo>
                  <a:pt x="0" y="0"/>
                </a:lnTo>
                <a:lnTo>
                  <a:pt x="0" y="114300"/>
                </a:lnTo>
                <a:lnTo>
                  <a:pt x="6414516" y="114300"/>
                </a:lnTo>
                <a:lnTo>
                  <a:pt x="6414516" y="188976"/>
                </a:lnTo>
                <a:lnTo>
                  <a:pt x="9144000" y="188976"/>
                </a:lnTo>
                <a:lnTo>
                  <a:pt x="9144000" y="114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9144000" y="0"/>
                </a:moveTo>
                <a:lnTo>
                  <a:pt x="0" y="0"/>
                </a:lnTo>
                <a:lnTo>
                  <a:pt x="0" y="3701796"/>
                </a:lnTo>
                <a:lnTo>
                  <a:pt x="9144000" y="37017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23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44"/>
                </a:lnTo>
                <a:lnTo>
                  <a:pt x="3733800" y="179844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44"/>
                </a:moveTo>
                <a:lnTo>
                  <a:pt x="3061195" y="0"/>
                </a:lnTo>
                <a:lnTo>
                  <a:pt x="2044" y="0"/>
                </a:lnTo>
                <a:lnTo>
                  <a:pt x="0" y="2044"/>
                </a:lnTo>
                <a:lnTo>
                  <a:pt x="0" y="4572"/>
                </a:lnTo>
                <a:lnTo>
                  <a:pt x="0" y="25387"/>
                </a:lnTo>
                <a:lnTo>
                  <a:pt x="2044" y="27432"/>
                </a:lnTo>
                <a:lnTo>
                  <a:pt x="3061195" y="27432"/>
                </a:lnTo>
                <a:lnTo>
                  <a:pt x="3063240" y="25387"/>
                </a:lnTo>
                <a:lnTo>
                  <a:pt x="3063240" y="2044"/>
                </a:lnTo>
                <a:close/>
              </a:path>
              <a:path w="3566159" h="128270">
                <a:moveTo>
                  <a:pt x="3566160" y="94170"/>
                </a:moveTo>
                <a:lnTo>
                  <a:pt x="3563429" y="91440"/>
                </a:lnTo>
                <a:lnTo>
                  <a:pt x="1968690" y="91440"/>
                </a:lnTo>
                <a:lnTo>
                  <a:pt x="1965960" y="94170"/>
                </a:lnTo>
                <a:lnTo>
                  <a:pt x="1965960" y="97536"/>
                </a:lnTo>
                <a:lnTo>
                  <a:pt x="1965960" y="125285"/>
                </a:lnTo>
                <a:lnTo>
                  <a:pt x="1968690" y="128016"/>
                </a:lnTo>
                <a:lnTo>
                  <a:pt x="3563429" y="128016"/>
                </a:lnTo>
                <a:lnTo>
                  <a:pt x="3566160" y="125285"/>
                </a:lnTo>
                <a:lnTo>
                  <a:pt x="3566160" y="94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0395"/>
          </a:xfrm>
          <a:custGeom>
            <a:avLst/>
            <a:gdLst/>
            <a:ahLst/>
            <a:cxnLst/>
            <a:rect l="l" t="t" r="r" b="b"/>
            <a:pathLst>
              <a:path w="97790" h="620395">
                <a:moveTo>
                  <a:pt x="27432" y="0"/>
                </a:moveTo>
                <a:lnTo>
                  <a:pt x="0" y="0"/>
                </a:lnTo>
                <a:lnTo>
                  <a:pt x="0" y="620268"/>
                </a:lnTo>
                <a:lnTo>
                  <a:pt x="27432" y="620268"/>
                </a:lnTo>
                <a:lnTo>
                  <a:pt x="27432" y="0"/>
                </a:lnTo>
                <a:close/>
              </a:path>
              <a:path w="97790" h="620395">
                <a:moveTo>
                  <a:pt x="97536" y="0"/>
                </a:moveTo>
                <a:lnTo>
                  <a:pt x="39624" y="0"/>
                </a:lnTo>
                <a:lnTo>
                  <a:pt x="39624" y="620268"/>
                </a:lnTo>
                <a:lnTo>
                  <a:pt x="97536" y="620268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0395"/>
          </a:xfrm>
          <a:custGeom>
            <a:avLst/>
            <a:gdLst/>
            <a:ahLst/>
            <a:cxnLst/>
            <a:rect l="l" t="t" r="r" b="b"/>
            <a:pathLst>
              <a:path w="9525" h="620395">
                <a:moveTo>
                  <a:pt x="9144" y="0"/>
                </a:moveTo>
                <a:lnTo>
                  <a:pt x="0" y="0"/>
                </a:lnTo>
                <a:lnTo>
                  <a:pt x="0" y="620267"/>
                </a:lnTo>
                <a:lnTo>
                  <a:pt x="9144" y="620267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0395"/>
          </a:xfrm>
          <a:custGeom>
            <a:avLst/>
            <a:gdLst/>
            <a:ahLst/>
            <a:cxnLst/>
            <a:rect l="l" t="t" r="r" b="b"/>
            <a:pathLst>
              <a:path w="27940" h="620395">
                <a:moveTo>
                  <a:pt x="27431" y="0"/>
                </a:moveTo>
                <a:lnTo>
                  <a:pt x="0" y="0"/>
                </a:lnTo>
                <a:lnTo>
                  <a:pt x="0" y="620267"/>
                </a:lnTo>
                <a:lnTo>
                  <a:pt x="27431" y="620267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4" y="0"/>
                </a:moveTo>
                <a:lnTo>
                  <a:pt x="0" y="0"/>
                </a:lnTo>
                <a:lnTo>
                  <a:pt x="0" y="585215"/>
                </a:lnTo>
                <a:lnTo>
                  <a:pt x="9144" y="585215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345184"/>
            <a:ext cx="79641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244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2274823"/>
            <a:ext cx="7852663" cy="378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rperhawks.net/" TargetMode="External"/><Relationship Id="rId2" Type="http://schemas.openxmlformats.org/officeDocument/2006/relationships/hyperlink" Target="http://goforward.harpercollege.edu/services/involvement/club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oforward.harpercollege.edu/academics/academic_support/writing/index.php" TargetMode="External"/><Relationship Id="rId3" Type="http://schemas.openxmlformats.org/officeDocument/2006/relationships/hyperlink" Target="http://goforward.harpercollege.edu/catalog/current/b_handbook/cnso.php" TargetMode="External"/><Relationship Id="rId7" Type="http://schemas.openxmlformats.org/officeDocument/2006/relationships/hyperlink" Target="http://goforward.harpercollege.edu/academics/academic_support/tutoring/index.php" TargetMode="External"/><Relationship Id="rId2" Type="http://schemas.openxmlformats.org/officeDocument/2006/relationships/hyperlink" Target="http://goforward.harpercollege.edu/services/careercenter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forward.harpercollege.edu/services/advising/index.php" TargetMode="External"/><Relationship Id="rId5" Type="http://schemas.openxmlformats.org/officeDocument/2006/relationships/hyperlink" Target="http://dept.harpercollege.edu/library/" TargetMode="External"/><Relationship Id="rId10" Type="http://schemas.openxmlformats.org/officeDocument/2006/relationships/hyperlink" Target="https://www.harpercollege.edu/services/involvement/campusrec/about.php" TargetMode="External"/><Relationship Id="rId4" Type="http://schemas.openxmlformats.org/officeDocument/2006/relationships/hyperlink" Target="http://goforward.harpercollege.edu/services/techsupport/computerlabs.php" TargetMode="External"/><Relationship Id="rId9" Type="http://schemas.openxmlformats.org/officeDocument/2006/relationships/hyperlink" Target="http://goforward.harpercollege.edu/academics/academic_support/success/index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forward.harpercollege.edu/services/psy/index.php" TargetMode="External"/><Relationship Id="rId2" Type="http://schemas.openxmlformats.org/officeDocument/2006/relationships/hyperlink" Target="http://goforward.harpercollege.edu/services/hps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forward.harpercollege.edu/services/ads/index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BeyUy_QyO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ebus.com/default.asp" TargetMode="External"/><Relationship Id="rId2" Type="http://schemas.openxmlformats.org/officeDocument/2006/relationships/hyperlink" Target="http://www.ctabustracker.com/bustime/home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itchicago.com/traintracker/" TargetMode="External"/><Relationship Id="rId5" Type="http://schemas.openxmlformats.org/officeDocument/2006/relationships/hyperlink" Target="https://metrarail.com/" TargetMode="External"/><Relationship Id="rId4" Type="http://schemas.openxmlformats.org/officeDocument/2006/relationships/hyperlink" Target="http://www.pacebus.com/sub/schedules/route_detail.asp?RouteNo=69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inthestates.dhs.gov/maintaining-status" TargetMode="External"/><Relationship Id="rId2" Type="http://schemas.openxmlformats.org/officeDocument/2006/relationships/hyperlink" Target="https://studyinthestates.dhs.gov/studen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forward.harpercollege.edu/start/parent/index.php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izumika@harpercolleg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meworks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sixflags.com/greatamerica" TargetMode="External"/><Relationship Id="rId4" Type="http://schemas.openxmlformats.org/officeDocument/2006/relationships/hyperlink" Target="http://www.simon.com/mall/woodfield-ma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el257.com/" TargetMode="External"/><Relationship Id="rId2" Type="http://schemas.openxmlformats.org/officeDocument/2006/relationships/hyperlink" Target="http://www.mitsuwa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vypier.com/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35940" y="3126167"/>
            <a:ext cx="3757295" cy="6965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33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Harper</a:t>
            </a:r>
            <a:r>
              <a:rPr kumimoji="0" lang="en-US" sz="4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sz="4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College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948" y="3923813"/>
            <a:ext cx="3622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26064"/>
                </a:solidFill>
                <a:latin typeface="Georgia"/>
                <a:cs typeface="Georgia"/>
              </a:rPr>
              <a:t>International</a:t>
            </a:r>
            <a:r>
              <a:rPr sz="2400" spc="-80" dirty="0">
                <a:solidFill>
                  <a:srgbClr val="326064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26064"/>
                </a:solidFill>
                <a:latin typeface="Georgia"/>
                <a:cs typeface="Georgia"/>
              </a:rPr>
              <a:t>Student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424456"/>
                </a:solidFill>
                <a:latin typeface="Georgia"/>
                <a:cs typeface="Georgia"/>
              </a:rPr>
              <a:t>Pre-</a:t>
            </a:r>
            <a:r>
              <a:rPr sz="2400" dirty="0">
                <a:solidFill>
                  <a:srgbClr val="424456"/>
                </a:solidFill>
                <a:latin typeface="Georgia"/>
                <a:cs typeface="Georgia"/>
              </a:rPr>
              <a:t>Departure</a:t>
            </a:r>
            <a:r>
              <a:rPr sz="2400" spc="-75" dirty="0">
                <a:solidFill>
                  <a:srgbClr val="424456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424456"/>
                </a:solidFill>
                <a:latin typeface="Georgia"/>
                <a:cs typeface="Georgia"/>
              </a:rPr>
              <a:t>Orientation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 descr="photo of Harper College campus with pond in foregroun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9772" y="135636"/>
            <a:ext cx="5538215" cy="38587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Beyond</a:t>
            </a:r>
            <a:r>
              <a:rPr spc="-80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spc="-10" dirty="0"/>
              <a:t>classroom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74823"/>
            <a:ext cx="7674609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4539" marR="285115" indent="-199643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Here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Harper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College,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there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many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ways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stay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involved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help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you </a:t>
            </a:r>
            <a:r>
              <a:rPr sz="1800" dirty="0">
                <a:latin typeface="Georgia"/>
                <a:cs typeface="Georgia"/>
              </a:rPr>
              <a:t>become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part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community!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1800" dirty="0">
                <a:latin typeface="Georgia"/>
                <a:cs typeface="Georgia"/>
              </a:rPr>
              <a:t>Harper’s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Office</a:t>
            </a:r>
            <a:r>
              <a:rPr sz="1800" u="sng" spc="-5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of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Student</a:t>
            </a:r>
            <a:r>
              <a:rPr sz="1800" u="sng" spc="-2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Involvement</a:t>
            </a:r>
            <a:r>
              <a:rPr sz="1800" u="sng" spc="-2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offers</a:t>
            </a:r>
            <a:r>
              <a:rPr sz="1800" u="none" spc="-50" dirty="0">
                <a:latin typeface="Georgia"/>
                <a:cs typeface="Georgia"/>
              </a:rPr>
              <a:t> </a:t>
            </a:r>
            <a:r>
              <a:rPr sz="1800" b="1" u="none" dirty="0">
                <a:latin typeface="Georgia"/>
                <a:cs typeface="Georgia"/>
              </a:rPr>
              <a:t>over</a:t>
            </a:r>
            <a:r>
              <a:rPr sz="1800" b="1" u="none" spc="-25" dirty="0">
                <a:latin typeface="Georgia"/>
                <a:cs typeface="Georgia"/>
              </a:rPr>
              <a:t> </a:t>
            </a:r>
            <a:r>
              <a:rPr sz="1800" b="1" u="none" dirty="0">
                <a:latin typeface="Georgia"/>
                <a:cs typeface="Georgia"/>
              </a:rPr>
              <a:t>50</a:t>
            </a:r>
            <a:r>
              <a:rPr sz="1800" b="1" u="none" spc="-50" dirty="0">
                <a:latin typeface="Georgia"/>
                <a:cs typeface="Georgia"/>
              </a:rPr>
              <a:t> </a:t>
            </a:r>
            <a:r>
              <a:rPr sz="1800" b="1" u="none" spc="-10" dirty="0">
                <a:latin typeface="Georgia"/>
                <a:cs typeface="Georgia"/>
              </a:rPr>
              <a:t>clubs</a:t>
            </a:r>
            <a:r>
              <a:rPr sz="1800" u="none" spc="-10" dirty="0">
                <a:latin typeface="Georgia"/>
                <a:cs typeface="Georgia"/>
              </a:rPr>
              <a:t>!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800">
              <a:latin typeface="Georgia"/>
              <a:cs typeface="Georgia"/>
            </a:endParaRPr>
          </a:p>
          <a:p>
            <a:pPr marL="88900">
              <a:lnSpc>
                <a:spcPct val="100000"/>
              </a:lnSpc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Like</a:t>
            </a:r>
            <a:r>
              <a:rPr sz="1800" u="sng" spc="-3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sports?</a:t>
            </a:r>
            <a:r>
              <a:rPr sz="1800" u="sng" spc="-3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Harper</a:t>
            </a:r>
            <a:r>
              <a:rPr sz="1800" u="none" spc="-40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offers</a:t>
            </a:r>
            <a:r>
              <a:rPr sz="1800" u="none" spc="-20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a</a:t>
            </a:r>
            <a:r>
              <a:rPr sz="1800" u="none" spc="-30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variety</a:t>
            </a:r>
            <a:r>
              <a:rPr sz="1800" u="none" spc="-10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of</a:t>
            </a:r>
            <a:r>
              <a:rPr sz="1800" u="none" spc="-20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sports</a:t>
            </a:r>
            <a:r>
              <a:rPr sz="1800" u="none" spc="-35" dirty="0">
                <a:latin typeface="Georgia"/>
                <a:cs typeface="Georgia"/>
              </a:rPr>
              <a:t> </a:t>
            </a:r>
            <a:r>
              <a:rPr sz="1800" u="none" dirty="0">
                <a:latin typeface="Georgia"/>
                <a:cs typeface="Georgia"/>
              </a:rPr>
              <a:t>–</a:t>
            </a:r>
            <a:r>
              <a:rPr sz="1800" u="none" spc="-30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both</a:t>
            </a:r>
            <a:r>
              <a:rPr sz="1400" u="none" spc="-3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intercollegiate</a:t>
            </a:r>
            <a:r>
              <a:rPr sz="1400" u="none" spc="-35" dirty="0">
                <a:latin typeface="Georgia"/>
                <a:cs typeface="Georgia"/>
              </a:rPr>
              <a:t> </a:t>
            </a:r>
            <a:r>
              <a:rPr sz="1400" u="none" dirty="0">
                <a:latin typeface="Georgia"/>
                <a:cs typeface="Georgia"/>
              </a:rPr>
              <a:t>and</a:t>
            </a:r>
            <a:r>
              <a:rPr sz="1400" u="none" spc="-35" dirty="0">
                <a:latin typeface="Georgia"/>
                <a:cs typeface="Georgia"/>
              </a:rPr>
              <a:t> </a:t>
            </a:r>
            <a:r>
              <a:rPr sz="1400" u="none" spc="-10" dirty="0">
                <a:latin typeface="Georgia"/>
                <a:cs typeface="Georgia"/>
              </a:rPr>
              <a:t>intermural!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4" name="object 4" descr="a group of students look up at a camera above them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3500" y="4215384"/>
            <a:ext cx="3005327" cy="2004059"/>
          </a:xfrm>
          <a:prstGeom prst="rect">
            <a:avLst/>
          </a:prstGeom>
        </p:spPr>
      </p:pic>
      <p:pic>
        <p:nvPicPr>
          <p:cNvPr id="5" name="object 5" descr="Three students smile for a phot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3376" y="4191000"/>
            <a:ext cx="2554211" cy="21031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Student</a:t>
            </a:r>
            <a:r>
              <a:rPr spc="-130" dirty="0"/>
              <a:t> </a:t>
            </a:r>
            <a:r>
              <a:rPr spc="-10" dirty="0"/>
              <a:t>Support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762" y="2210561"/>
            <a:ext cx="7391400" cy="685800"/>
          </a:xfrm>
          <a:prstGeom prst="rect">
            <a:avLst/>
          </a:prstGeom>
          <a:solidFill>
            <a:srgbClr val="53548A"/>
          </a:solidFill>
          <a:ln w="19811">
            <a:solidFill>
              <a:srgbClr val="3B3B64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200025" marR="198120">
              <a:lnSpc>
                <a:spcPct val="100000"/>
              </a:lnSpc>
              <a:spcBef>
                <a:spcPts val="464"/>
              </a:spcBef>
            </a:pP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Throughout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your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time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Harper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College,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you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have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many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support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services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available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successful.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155" y="3225800"/>
            <a:ext cx="474281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Career</a:t>
            </a:r>
            <a:r>
              <a:rPr sz="1800" u="sng" spc="-6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Development</a:t>
            </a:r>
            <a:r>
              <a:rPr sz="1800" u="sng" spc="-5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Center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Center</a:t>
            </a:r>
            <a:r>
              <a:rPr sz="1800" u="sng" spc="-3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for</a:t>
            </a:r>
            <a:r>
              <a:rPr sz="1800" u="sng" spc="-2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New</a:t>
            </a:r>
            <a:r>
              <a:rPr sz="1800" u="sng" spc="-2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Students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Computer</a:t>
            </a:r>
            <a:r>
              <a:rPr sz="1800" u="sng" spc="-7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 </a:t>
            </a:r>
            <a:r>
              <a:rPr sz="1800" u="sng" spc="-2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Labs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5"/>
              </a:rPr>
              <a:t>Harper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5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5"/>
              </a:rPr>
              <a:t>College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5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5"/>
              </a:rPr>
              <a:t>Library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Academic</a:t>
            </a:r>
            <a:r>
              <a:rPr sz="1800" u="sng" spc="-5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Advising</a:t>
            </a:r>
            <a:r>
              <a:rPr sz="1800" u="sng" spc="-3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and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Counseling</a:t>
            </a:r>
            <a:r>
              <a:rPr sz="1800" u="sng" spc="-6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6"/>
              </a:rPr>
              <a:t>Services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7"/>
              </a:rPr>
              <a:t>Tutoring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7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7"/>
              </a:rPr>
              <a:t>Services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8"/>
              </a:rPr>
              <a:t>Writing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8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8"/>
              </a:rPr>
              <a:t>Center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Success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Services</a:t>
            </a:r>
            <a:r>
              <a:rPr sz="1800" u="sng" spc="-3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for</a:t>
            </a:r>
            <a:r>
              <a:rPr sz="1800" u="sng" spc="-3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9"/>
              </a:rPr>
              <a:t>Students</a:t>
            </a:r>
            <a:endParaRPr sz="1800">
              <a:latin typeface="Georgia"/>
              <a:cs typeface="Georgia"/>
            </a:endParaRPr>
          </a:p>
          <a:p>
            <a:pPr marL="298450" indent="-28575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298450" algn="l"/>
              </a:tabLst>
            </a:pPr>
            <a:r>
              <a:rPr sz="1800" u="sng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Health</a:t>
            </a:r>
            <a:r>
              <a:rPr sz="1800" u="sng" spc="-35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 </a:t>
            </a:r>
            <a:r>
              <a:rPr sz="1800" u="sng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and</a:t>
            </a:r>
            <a:r>
              <a:rPr sz="1800" u="sng" spc="-45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 </a:t>
            </a:r>
            <a:r>
              <a:rPr sz="1800" u="sng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Recreation</a:t>
            </a:r>
            <a:r>
              <a:rPr sz="1800" u="sng" spc="-35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 </a:t>
            </a:r>
            <a:r>
              <a:rPr sz="1800" u="sng" spc="-10" dirty="0">
                <a:solidFill>
                  <a:srgbClr val="C2A874"/>
                </a:solidFill>
                <a:uFill>
                  <a:solidFill>
                    <a:srgbClr val="C2A874"/>
                  </a:solidFill>
                </a:uFill>
                <a:latin typeface="Georgia"/>
                <a:cs typeface="Georgia"/>
                <a:hlinkClick r:id="rId10"/>
              </a:rPr>
              <a:t>Center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dirty="0"/>
              <a:t>Student</a:t>
            </a:r>
            <a:r>
              <a:rPr spc="-95" dirty="0"/>
              <a:t> </a:t>
            </a:r>
            <a:r>
              <a:rPr spc="-10"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24903"/>
            <a:ext cx="5692140" cy="3447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65"/>
              </a:spcBef>
              <a:buClr>
                <a:srgbClr val="A04DA3"/>
              </a:buClr>
              <a:buChar char="•"/>
              <a:tabLst>
                <a:tab pos="267970" algn="l"/>
              </a:tabLst>
            </a:pPr>
            <a:r>
              <a:rPr sz="2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Northwest</a:t>
            </a:r>
            <a:r>
              <a:rPr sz="2800" u="sng" spc="-8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Community</a:t>
            </a:r>
            <a:r>
              <a:rPr sz="2800" u="sng" spc="-7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Healthcare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15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2400" dirty="0">
                <a:latin typeface="Georgia"/>
                <a:cs typeface="Georgia"/>
              </a:rPr>
              <a:t>Physicians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Nurses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Appointments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Walk-</a:t>
            </a:r>
            <a:r>
              <a:rPr sz="2400" spc="-25" dirty="0">
                <a:latin typeface="Georgia"/>
                <a:cs typeface="Georgia"/>
              </a:rPr>
              <a:t>In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Medicine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2400" dirty="0">
                <a:latin typeface="Georgia"/>
                <a:cs typeface="Georgia"/>
              </a:rPr>
              <a:t>Physical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Exams</a:t>
            </a:r>
            <a:endParaRPr sz="24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85"/>
              </a:spcBef>
              <a:buClr>
                <a:srgbClr val="A04DA3"/>
              </a:buClr>
              <a:buChar char="•"/>
              <a:tabLst>
                <a:tab pos="267970" algn="l"/>
              </a:tabLst>
            </a:pPr>
            <a:r>
              <a:rPr sz="2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Psychological</a:t>
            </a:r>
            <a:r>
              <a:rPr sz="2800" u="sng" spc="-15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2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Services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Char char="•"/>
              <a:tabLst>
                <a:tab pos="267970" algn="l"/>
              </a:tabLst>
            </a:pPr>
            <a:r>
              <a:rPr sz="2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Access</a:t>
            </a:r>
            <a:r>
              <a:rPr sz="2800" u="sng" spc="-6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 </a:t>
            </a:r>
            <a:r>
              <a:rPr sz="2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and</a:t>
            </a:r>
            <a:r>
              <a:rPr sz="2800" u="sng" spc="-7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 </a:t>
            </a:r>
            <a:r>
              <a:rPr sz="2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Disability</a:t>
            </a:r>
            <a:r>
              <a:rPr sz="2800" u="sng" spc="-3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 </a:t>
            </a:r>
            <a:r>
              <a:rPr sz="2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4"/>
              </a:rPr>
              <a:t>Services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8340" y="4292600"/>
            <a:ext cx="53860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Assists</a:t>
            </a:r>
            <a:r>
              <a:rPr sz="1800" b="1" spc="-50" dirty="0">
                <a:latin typeface="Georgia"/>
                <a:cs typeface="Georgia"/>
              </a:rPr>
              <a:t> </a:t>
            </a:r>
            <a:r>
              <a:rPr sz="1800" b="1" spc="-20" dirty="0">
                <a:latin typeface="Georgia"/>
                <a:cs typeface="Georgia"/>
              </a:rPr>
              <a:t>with:</a:t>
            </a:r>
            <a:endParaRPr sz="18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Georgia"/>
                <a:cs typeface="Georgia"/>
              </a:rPr>
              <a:t>New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International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Student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Information</a:t>
            </a:r>
            <a:endParaRPr sz="18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Georgia"/>
                <a:cs typeface="Georgia"/>
              </a:rPr>
              <a:t>Cross-</a:t>
            </a:r>
            <a:r>
              <a:rPr sz="1800" dirty="0">
                <a:latin typeface="Georgia"/>
                <a:cs typeface="Georgia"/>
              </a:rPr>
              <a:t>Cultural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Adjustment</a:t>
            </a:r>
            <a:endParaRPr sz="18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Georgia"/>
                <a:cs typeface="Georgia"/>
              </a:rPr>
              <a:t>Employment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Opportunities</a:t>
            </a:r>
            <a:endParaRPr sz="18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Georgia"/>
                <a:cs typeface="Georgia"/>
              </a:rPr>
              <a:t>Transferring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Another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U.S.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College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or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University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016" y="2674175"/>
            <a:ext cx="55448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Jill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Izumikawa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Coordinator,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International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Students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Services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 descr="photo of Jill Izumikaw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1775459" cy="2060447"/>
          </a:xfrm>
          <a:prstGeom prst="rect">
            <a:avLst/>
          </a:prstGeom>
        </p:spPr>
      </p:pic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Office</a:t>
            </a:r>
            <a:r>
              <a:rPr spc="-114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International</a:t>
            </a:r>
            <a:r>
              <a:rPr spc="-110" dirty="0"/>
              <a:t> </a:t>
            </a:r>
            <a:r>
              <a:rPr spc="-10" dirty="0"/>
              <a:t>Students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International</a:t>
            </a:r>
            <a:r>
              <a:rPr spc="-140" dirty="0"/>
              <a:t> </a:t>
            </a:r>
            <a:r>
              <a:rPr dirty="0"/>
              <a:t>Student</a:t>
            </a:r>
            <a:r>
              <a:rPr spc="-215" dirty="0"/>
              <a:t> </a:t>
            </a:r>
            <a:r>
              <a:rPr spc="-515" dirty="0"/>
              <a:t>T</a:t>
            </a:r>
            <a:r>
              <a:rPr spc="20" dirty="0"/>
              <a:t>uition</a:t>
            </a:r>
            <a:r>
              <a:rPr spc="25" dirty="0"/>
              <a:t>/</a:t>
            </a:r>
            <a:r>
              <a:rPr spc="20" dirty="0"/>
              <a:t>F</a:t>
            </a:r>
            <a:r>
              <a:rPr spc="25" dirty="0"/>
              <a:t>ee</a:t>
            </a:r>
            <a:r>
              <a:rPr spc="20" dirty="0"/>
              <a:t>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85873" y="2355850"/>
          <a:ext cx="6249035" cy="3315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0835" indent="325755">
                        <a:lnSpc>
                          <a:spcPct val="114999"/>
                        </a:lnSpc>
                        <a:spcBef>
                          <a:spcPts val="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Fall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Semester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497205" marR="492125" indent="156845">
                        <a:lnSpc>
                          <a:spcPct val="114999"/>
                        </a:lnSpc>
                        <a:spcBef>
                          <a:spcPts val="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Spring Semester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95">
                <a:tc>
                  <a:txBody>
                    <a:bodyPr/>
                    <a:lstStyle/>
                    <a:p>
                      <a:pPr marL="675005" marR="477520" indent="-192405">
                        <a:lnSpc>
                          <a:spcPct val="114999"/>
                        </a:lnSpc>
                        <a:spcBef>
                          <a:spcPts val="9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Credit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Hours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Required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12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12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Tuition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(Cost</a:t>
                      </a:r>
                      <a:r>
                        <a:rPr sz="1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per</a:t>
                      </a:r>
                      <a:r>
                        <a:rPr sz="1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Credit: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$466.00)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$5,592.00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$5,592.00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College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Fees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$285.00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$285.00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Health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Insurance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$541.52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$825.18*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TOTAL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$6,418.52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$6,702.18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55139" y="6122923"/>
            <a:ext cx="53454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eorgia"/>
                <a:cs typeface="Georgia"/>
              </a:rPr>
              <a:t>*Includes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health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insurance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coverage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for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spring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and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summer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months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Academic</a:t>
            </a:r>
            <a:r>
              <a:rPr spc="-80" dirty="0"/>
              <a:t> </a:t>
            </a:r>
            <a:r>
              <a:rPr spc="-10" dirty="0"/>
              <a:t>Integrity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283" y="2084324"/>
            <a:ext cx="7846059" cy="4382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eorgia"/>
                <a:cs typeface="Georgia"/>
              </a:rPr>
              <a:t>Academic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integrity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very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important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part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of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your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time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here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at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Harper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College.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400">
              <a:latin typeface="Georgia"/>
              <a:cs typeface="Georgia"/>
            </a:endParaRPr>
          </a:p>
          <a:p>
            <a:pPr marL="29845" marR="5080" algn="ctr">
              <a:lnSpc>
                <a:spcPct val="100000"/>
              </a:lnSpc>
            </a:pPr>
            <a:r>
              <a:rPr sz="1400" b="1" dirty="0">
                <a:latin typeface="Georgia"/>
                <a:cs typeface="Georgia"/>
              </a:rPr>
              <a:t>It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is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important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that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you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are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familiar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with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our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policy and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have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good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understanding</a:t>
            </a:r>
            <a:r>
              <a:rPr sz="1400" b="1" spc="-50" dirty="0">
                <a:latin typeface="Georgia"/>
                <a:cs typeface="Georgia"/>
              </a:rPr>
              <a:t> </a:t>
            </a:r>
            <a:r>
              <a:rPr sz="1400" b="1" spc="-25" dirty="0">
                <a:latin typeface="Georgia"/>
                <a:cs typeface="Georgia"/>
              </a:rPr>
              <a:t>of </a:t>
            </a:r>
            <a:r>
              <a:rPr sz="1400" b="1" dirty="0">
                <a:latin typeface="Georgia"/>
                <a:cs typeface="Georgia"/>
              </a:rPr>
              <a:t>what</a:t>
            </a:r>
            <a:r>
              <a:rPr sz="1400" b="1" spc="-5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academic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integrity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spc="-25" dirty="0">
                <a:latin typeface="Georgia"/>
                <a:cs typeface="Georgia"/>
              </a:rPr>
              <a:t>is.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What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is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“Academic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Integrity”?</a:t>
            </a:r>
            <a:endParaRPr sz="1800">
              <a:latin typeface="Georgia"/>
              <a:cs typeface="Georgia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Georgia"/>
                <a:cs typeface="Georgia"/>
              </a:rPr>
              <a:t>Honesty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responsibility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education</a:t>
            </a:r>
            <a:endParaRPr sz="1800">
              <a:latin typeface="Georgia"/>
              <a:cs typeface="Georgia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Georgia"/>
                <a:cs typeface="Georgia"/>
              </a:rPr>
              <a:t>Adhering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moral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ethical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principles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What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you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need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to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spc="-20" dirty="0">
                <a:latin typeface="Georgia"/>
                <a:cs typeface="Georgia"/>
              </a:rPr>
              <a:t>avoid</a:t>
            </a:r>
            <a:endParaRPr sz="1800">
              <a:latin typeface="Georgia"/>
              <a:cs typeface="Georgia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1800" spc="-10" dirty="0">
                <a:latin typeface="Georgia"/>
                <a:cs typeface="Georgia"/>
              </a:rPr>
              <a:t>Cheating</a:t>
            </a:r>
            <a:endParaRPr sz="1800">
              <a:latin typeface="Georgia"/>
              <a:cs typeface="Georgia"/>
            </a:endParaRPr>
          </a:p>
          <a:p>
            <a:pPr marL="756285" indent="-286385">
              <a:lnSpc>
                <a:spcPts val="2155"/>
              </a:lnSpc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latin typeface="Georgia"/>
                <a:cs typeface="Georgia"/>
              </a:rPr>
              <a:t>Academic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dishonesty</a:t>
            </a:r>
            <a:endParaRPr sz="1800">
              <a:latin typeface="Georgia"/>
              <a:cs typeface="Georgia"/>
            </a:endParaRPr>
          </a:p>
          <a:p>
            <a:pPr marL="812800" marR="296545" indent="-342900">
              <a:lnSpc>
                <a:spcPts val="2020"/>
              </a:lnSpc>
              <a:spcBef>
                <a:spcPts val="380"/>
              </a:spcBef>
              <a:buFont typeface="Arial"/>
              <a:buChar char="•"/>
              <a:tabLst>
                <a:tab pos="812800" algn="l"/>
              </a:tabLst>
            </a:pPr>
            <a:r>
              <a:rPr sz="2000" b="1" dirty="0">
                <a:latin typeface="Georgia"/>
                <a:cs typeface="Georgia"/>
              </a:rPr>
              <a:t>Plagiarism</a:t>
            </a:r>
            <a:r>
              <a:rPr sz="2000" b="1" spc="-6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=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practice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taking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someone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else’s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work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or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ideas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and </a:t>
            </a:r>
            <a:r>
              <a:rPr sz="1600" dirty="0">
                <a:latin typeface="Georgia"/>
                <a:cs typeface="Georgia"/>
              </a:rPr>
              <a:t>passing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them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off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as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your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own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(International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Center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for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Academic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Integrity)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Georgia"/>
              <a:cs typeface="Georgia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latin typeface="Georgia"/>
                <a:cs typeface="Georgia"/>
              </a:rPr>
              <a:t>Why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is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“Academic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Integrity”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so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important?</a:t>
            </a:r>
            <a:endParaRPr sz="1800">
              <a:latin typeface="Georgia"/>
              <a:cs typeface="Georgia"/>
            </a:endParaRPr>
          </a:p>
          <a:p>
            <a:pPr marL="469900">
              <a:lnSpc>
                <a:spcPts val="2395"/>
              </a:lnSpc>
            </a:pPr>
            <a:r>
              <a:rPr sz="20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https://www.youtube.com/watch?v=3BeyUy_QyO8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expect</a:t>
            </a:r>
            <a:r>
              <a:rPr spc="-55" dirty="0"/>
              <a:t> </a:t>
            </a:r>
            <a:r>
              <a:rPr dirty="0"/>
              <a:t>-</a:t>
            </a:r>
            <a:r>
              <a:rPr spc="-35" dirty="0"/>
              <a:t> WEATHER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30135"/>
            <a:ext cx="6024880" cy="398017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50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Average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Chicago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Climate</a:t>
            </a:r>
            <a:endParaRPr sz="180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309"/>
              </a:spcBef>
              <a:tabLst>
                <a:tab pos="670560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Summer</a:t>
            </a:r>
            <a:r>
              <a:rPr sz="1600" spc="-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(June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–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August)</a:t>
            </a:r>
            <a:endParaRPr sz="1600">
              <a:latin typeface="Georgia"/>
              <a:cs typeface="Georgia"/>
            </a:endParaRPr>
          </a:p>
          <a:p>
            <a:pPr marL="716280">
              <a:lnSpc>
                <a:spcPct val="100000"/>
              </a:lnSpc>
              <a:spcBef>
                <a:spcPts val="305"/>
              </a:spcBef>
              <a:tabLst>
                <a:tab pos="935990" algn="l"/>
              </a:tabLst>
            </a:pPr>
            <a:r>
              <a:rPr sz="1400" spc="-445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4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75°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</a:t>
            </a:r>
            <a:r>
              <a:rPr sz="1400" spc="-1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84°F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(23°</a:t>
            </a:r>
            <a:r>
              <a:rPr sz="1400" spc="-1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53548A"/>
                </a:solidFill>
                <a:latin typeface="Georgia"/>
                <a:cs typeface="Georgia"/>
              </a:rPr>
              <a:t>28°C)</a:t>
            </a:r>
            <a:endParaRPr sz="140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295"/>
              </a:spcBef>
              <a:tabLst>
                <a:tab pos="670560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Fall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(September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–</a:t>
            </a:r>
            <a:r>
              <a:rPr sz="16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October)</a:t>
            </a:r>
            <a:endParaRPr sz="1600">
              <a:latin typeface="Georgia"/>
              <a:cs typeface="Georgia"/>
            </a:endParaRPr>
          </a:p>
          <a:p>
            <a:pPr marL="716280">
              <a:lnSpc>
                <a:spcPct val="100000"/>
              </a:lnSpc>
              <a:spcBef>
                <a:spcPts val="305"/>
              </a:spcBef>
              <a:tabLst>
                <a:tab pos="935990" algn="l"/>
              </a:tabLst>
            </a:pPr>
            <a:r>
              <a:rPr sz="1400" spc="-445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4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75°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50°F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(23°</a:t>
            </a:r>
            <a:r>
              <a:rPr sz="1400" spc="-1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10°C)</a:t>
            </a:r>
            <a:endParaRPr sz="140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295"/>
              </a:spcBef>
              <a:tabLst>
                <a:tab pos="670560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Winter</a:t>
            </a:r>
            <a:r>
              <a:rPr sz="16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(November</a:t>
            </a:r>
            <a:r>
              <a:rPr sz="1600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–</a:t>
            </a: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February)</a:t>
            </a:r>
            <a:endParaRPr sz="1600">
              <a:latin typeface="Georgia"/>
              <a:cs typeface="Georgia"/>
            </a:endParaRPr>
          </a:p>
          <a:p>
            <a:pPr marL="716280">
              <a:lnSpc>
                <a:spcPct val="100000"/>
              </a:lnSpc>
              <a:spcBef>
                <a:spcPts val="305"/>
              </a:spcBef>
              <a:tabLst>
                <a:tab pos="935990" algn="l"/>
              </a:tabLst>
            </a:pPr>
            <a:r>
              <a:rPr sz="1400" spc="-445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4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35°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- 15°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F</a:t>
            </a:r>
            <a:r>
              <a:rPr sz="1400" spc="-1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(1°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 -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9°C)</a:t>
            </a:r>
            <a:endParaRPr sz="1400">
              <a:latin typeface="Georgia"/>
              <a:cs typeface="Georgia"/>
            </a:endParaRPr>
          </a:p>
          <a:p>
            <a:pPr marR="3345179" algn="r">
              <a:lnSpc>
                <a:spcPct val="100000"/>
              </a:lnSpc>
              <a:spcBef>
                <a:spcPts val="295"/>
              </a:spcBef>
              <a:tabLst>
                <a:tab pos="246379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Spring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(March</a:t>
            </a:r>
            <a:r>
              <a:rPr sz="1600" spc="-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–</a:t>
            </a:r>
            <a:r>
              <a:rPr sz="16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438086"/>
                </a:solidFill>
                <a:latin typeface="Georgia"/>
                <a:cs typeface="Georgia"/>
              </a:rPr>
              <a:t>May)</a:t>
            </a:r>
            <a:endParaRPr sz="1600">
              <a:latin typeface="Georgia"/>
              <a:cs typeface="Georgia"/>
            </a:endParaRPr>
          </a:p>
          <a:p>
            <a:pPr marR="3305810" algn="r">
              <a:lnSpc>
                <a:spcPct val="100000"/>
              </a:lnSpc>
              <a:spcBef>
                <a:spcPts val="305"/>
              </a:spcBef>
              <a:tabLst>
                <a:tab pos="219075" algn="l"/>
              </a:tabLst>
            </a:pPr>
            <a:r>
              <a:rPr sz="1400" spc="-445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4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40°</a:t>
            </a:r>
            <a:r>
              <a:rPr sz="1400" spc="-1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</a:t>
            </a:r>
            <a:r>
              <a:rPr sz="1400" spc="-2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60°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F</a:t>
            </a:r>
            <a:r>
              <a:rPr sz="1400" spc="-10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(4°</a:t>
            </a:r>
            <a:r>
              <a:rPr sz="1400" spc="-1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-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53548A"/>
                </a:solidFill>
                <a:latin typeface="Georgia"/>
                <a:cs typeface="Georgia"/>
              </a:rPr>
              <a:t>15°</a:t>
            </a:r>
            <a:r>
              <a:rPr sz="1400" spc="-5" dirty="0">
                <a:solidFill>
                  <a:srgbClr val="53548A"/>
                </a:solidFill>
                <a:latin typeface="Georgia"/>
                <a:cs typeface="Georgia"/>
              </a:rPr>
              <a:t> </a:t>
            </a:r>
            <a:r>
              <a:rPr sz="1400" spc="-25" dirty="0">
                <a:solidFill>
                  <a:srgbClr val="53548A"/>
                </a:solidFill>
                <a:latin typeface="Georgia"/>
                <a:cs typeface="Georgia"/>
              </a:rPr>
              <a:t>C)</a:t>
            </a:r>
            <a:endParaRPr sz="140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28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6"/>
                </a:solidFill>
                <a:latin typeface="Georgia"/>
                <a:cs typeface="Georgia"/>
              </a:rPr>
              <a:t>	Average</a:t>
            </a:r>
            <a:r>
              <a:rPr sz="18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6"/>
                </a:solidFill>
                <a:latin typeface="Georgia"/>
                <a:cs typeface="Georgia"/>
              </a:rPr>
              <a:t>snowfall:</a:t>
            </a:r>
            <a:r>
              <a:rPr sz="1800" spc="-5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6"/>
                </a:solidFill>
                <a:latin typeface="Georgia"/>
                <a:cs typeface="Georgia"/>
              </a:rPr>
              <a:t>38</a:t>
            </a:r>
            <a:r>
              <a:rPr sz="18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6"/>
                </a:solidFill>
                <a:latin typeface="Georgia"/>
                <a:cs typeface="Georgia"/>
              </a:rPr>
              <a:t>inches</a:t>
            </a:r>
            <a:r>
              <a:rPr sz="18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6"/>
                </a:solidFill>
                <a:latin typeface="Georgia"/>
                <a:cs typeface="Georgia"/>
              </a:rPr>
              <a:t>(96.52</a:t>
            </a:r>
            <a:r>
              <a:rPr sz="18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438086"/>
                </a:solidFill>
                <a:latin typeface="Georgia"/>
                <a:cs typeface="Georgia"/>
              </a:rPr>
              <a:t>cm)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What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to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pack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or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plan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to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purchase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upon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arrival</a:t>
            </a:r>
            <a:endParaRPr sz="1800">
              <a:latin typeface="Georgia"/>
              <a:cs typeface="Georgia"/>
            </a:endParaRPr>
          </a:p>
          <a:p>
            <a:pPr marL="469900">
              <a:lnSpc>
                <a:spcPct val="100000"/>
              </a:lnSpc>
              <a:spcBef>
                <a:spcPts val="309"/>
              </a:spcBef>
              <a:tabLst>
                <a:tab pos="812165" algn="l"/>
              </a:tabLst>
            </a:pPr>
            <a:r>
              <a:rPr sz="1600" spc="-50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6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latin typeface="Georgia"/>
                <a:cs typeface="Georgia"/>
              </a:rPr>
              <a:t>Winter: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gloves,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hat,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scarf,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heavy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coat/jacket,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warm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boots</a:t>
            </a:r>
            <a:endParaRPr sz="1600">
              <a:latin typeface="Georgia"/>
              <a:cs typeface="Georgia"/>
            </a:endParaRPr>
          </a:p>
          <a:p>
            <a:pPr marL="469900">
              <a:lnSpc>
                <a:spcPct val="100000"/>
              </a:lnSpc>
              <a:spcBef>
                <a:spcPts val="300"/>
              </a:spcBef>
              <a:tabLst>
                <a:tab pos="812165" algn="l"/>
              </a:tabLst>
            </a:pPr>
            <a:r>
              <a:rPr sz="1600" spc="-50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6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latin typeface="Georgia"/>
                <a:cs typeface="Georgia"/>
              </a:rPr>
              <a:t>Summer: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shorts,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t-</a:t>
            </a:r>
            <a:r>
              <a:rPr sz="1600" dirty="0">
                <a:latin typeface="Georgia"/>
                <a:cs typeface="Georgia"/>
              </a:rPr>
              <a:t>shirt,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sandals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expect</a:t>
            </a:r>
            <a:r>
              <a:rPr spc="-55" dirty="0"/>
              <a:t> </a:t>
            </a:r>
            <a:r>
              <a:rPr dirty="0"/>
              <a:t>-</a:t>
            </a:r>
            <a:r>
              <a:rPr spc="-105" dirty="0"/>
              <a:t> </a:t>
            </a:r>
            <a:r>
              <a:rPr spc="-60" dirty="0"/>
              <a:t>TRANSPORTATION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Transportation</a:t>
            </a:r>
            <a:r>
              <a:rPr spc="-40" dirty="0"/>
              <a:t> </a:t>
            </a:r>
            <a:r>
              <a:rPr dirty="0"/>
              <a:t>within</a:t>
            </a:r>
            <a:r>
              <a:rPr spc="-6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suburbs</a:t>
            </a:r>
            <a:r>
              <a:rPr spc="-25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dirty="0"/>
              <a:t>limited</a:t>
            </a:r>
            <a:r>
              <a:rPr spc="-65" dirty="0"/>
              <a:t> </a:t>
            </a:r>
            <a:r>
              <a:rPr dirty="0"/>
              <a:t>if</a:t>
            </a:r>
            <a:r>
              <a:rPr spc="-55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spc="-25" dirty="0"/>
              <a:t>do </a:t>
            </a:r>
            <a:r>
              <a:rPr dirty="0"/>
              <a:t>not</a:t>
            </a:r>
            <a:r>
              <a:rPr spc="-45" dirty="0"/>
              <a:t> </a:t>
            </a:r>
            <a:r>
              <a:rPr dirty="0"/>
              <a:t>have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car,</a:t>
            </a:r>
            <a:r>
              <a:rPr spc="-45" dirty="0"/>
              <a:t> </a:t>
            </a:r>
            <a:r>
              <a:rPr dirty="0"/>
              <a:t>but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following</a:t>
            </a:r>
            <a:r>
              <a:rPr spc="-30" dirty="0"/>
              <a:t> </a:t>
            </a:r>
            <a:r>
              <a:rPr dirty="0"/>
              <a:t>options</a:t>
            </a:r>
            <a:r>
              <a:rPr spc="-50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great</a:t>
            </a:r>
            <a:r>
              <a:rPr spc="-45" dirty="0"/>
              <a:t> </a:t>
            </a:r>
            <a:r>
              <a:rPr dirty="0"/>
              <a:t>ways</a:t>
            </a:r>
            <a:r>
              <a:rPr spc="-15" dirty="0"/>
              <a:t> </a:t>
            </a:r>
            <a:r>
              <a:rPr spc="-25" dirty="0"/>
              <a:t>to </a:t>
            </a:r>
            <a:r>
              <a:rPr dirty="0"/>
              <a:t>get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dirty="0"/>
              <a:t>the</a:t>
            </a:r>
            <a:r>
              <a:rPr spc="-20" dirty="0"/>
              <a:t> city:</a:t>
            </a:r>
          </a:p>
          <a:p>
            <a:pPr marL="268605" indent="-255904">
              <a:lnSpc>
                <a:spcPct val="100000"/>
              </a:lnSpc>
              <a:spcBef>
                <a:spcPts val="30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dirty="0"/>
              <a:t>Taxi</a:t>
            </a:r>
            <a:r>
              <a:rPr sz="2000" spc="-15" dirty="0"/>
              <a:t> </a:t>
            </a:r>
            <a:r>
              <a:rPr sz="2000" dirty="0"/>
              <a:t>/</a:t>
            </a:r>
            <a:r>
              <a:rPr sz="2000" spc="-10" dirty="0"/>
              <a:t> </a:t>
            </a:r>
            <a:r>
              <a:rPr sz="2000" dirty="0"/>
              <a:t>Uber</a:t>
            </a:r>
            <a:r>
              <a:rPr sz="2000" spc="-15" dirty="0"/>
              <a:t> </a:t>
            </a:r>
            <a:r>
              <a:rPr sz="2000" dirty="0"/>
              <a:t>/</a:t>
            </a:r>
            <a:r>
              <a:rPr sz="2000" spc="-20" dirty="0"/>
              <a:t> Lyft</a:t>
            </a:r>
            <a:endParaRPr sz="2000"/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spc="-25" dirty="0"/>
              <a:t>Bus</a:t>
            </a:r>
            <a:endParaRPr sz="2000"/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6"/>
                </a:solidFill>
                <a:hlinkClick r:id="rId2"/>
              </a:rPr>
              <a:t>▫</a:t>
            </a:r>
            <a:r>
              <a:rPr sz="2000" dirty="0">
                <a:solidFill>
                  <a:srgbClr val="438086"/>
                </a:solidFill>
                <a:hlinkClick r:id="rId2"/>
              </a:rPr>
              <a:t>	</a:t>
            </a:r>
            <a:r>
              <a:rPr sz="20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2"/>
              </a:rPr>
              <a:t>CTA</a:t>
            </a:r>
            <a:r>
              <a:rPr sz="2000" u="sng" spc="-1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2"/>
              </a:rPr>
              <a:t> </a:t>
            </a:r>
            <a:r>
              <a:rPr sz="20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2"/>
              </a:rPr>
              <a:t>Bus</a:t>
            </a:r>
            <a:r>
              <a:rPr sz="2000" u="sng" spc="-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</a:rPr>
              <a:t> </a:t>
            </a:r>
            <a:r>
              <a:rPr sz="2000" u="none" spc="-10" dirty="0">
                <a:solidFill>
                  <a:srgbClr val="438086"/>
                </a:solidFill>
              </a:rPr>
              <a:t>(Chicago)</a:t>
            </a:r>
            <a:endParaRPr sz="2000"/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6"/>
                </a:solidFill>
                <a:hlinkClick r:id="rId3"/>
              </a:rPr>
              <a:t>▫</a:t>
            </a:r>
            <a:r>
              <a:rPr sz="2000" dirty="0">
                <a:solidFill>
                  <a:srgbClr val="438086"/>
                </a:solidFill>
                <a:hlinkClick r:id="rId3"/>
              </a:rPr>
              <a:t>	</a:t>
            </a:r>
            <a:r>
              <a:rPr sz="20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3"/>
              </a:rPr>
              <a:t>PACE</a:t>
            </a:r>
            <a:r>
              <a:rPr sz="2000" u="none" spc="-40" dirty="0">
                <a:solidFill>
                  <a:srgbClr val="67AFBD"/>
                </a:solidFill>
              </a:rPr>
              <a:t> </a:t>
            </a:r>
            <a:r>
              <a:rPr sz="2000" u="none" spc="-10" dirty="0">
                <a:solidFill>
                  <a:srgbClr val="438086"/>
                </a:solidFill>
              </a:rPr>
              <a:t>(Suburbs)</a:t>
            </a:r>
            <a:endParaRPr sz="2000"/>
          </a:p>
          <a:p>
            <a:pPr marL="607060">
              <a:lnSpc>
                <a:spcPct val="100000"/>
              </a:lnSpc>
              <a:spcBef>
                <a:spcPts val="305"/>
              </a:spcBef>
              <a:tabLst>
                <a:tab pos="826135" algn="l"/>
              </a:tabLst>
            </a:pPr>
            <a:r>
              <a:rPr sz="1800" spc="-555" dirty="0">
                <a:solidFill>
                  <a:srgbClr val="53548A"/>
                </a:solidFill>
                <a:latin typeface="Wingdings 2"/>
                <a:cs typeface="Wingdings 2"/>
                <a:hlinkClick r:id="rId4"/>
              </a:rPr>
              <a:t>🞄</a:t>
            </a:r>
            <a:r>
              <a:rPr sz="1800" dirty="0">
                <a:solidFill>
                  <a:srgbClr val="53548A"/>
                </a:solidFill>
                <a:latin typeface="Times New Roman"/>
                <a:cs typeface="Times New Roman"/>
                <a:hlinkClick r:id="rId4"/>
              </a:rPr>
              <a:t>	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4"/>
              </a:rPr>
              <a:t>Route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4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4"/>
              </a:rPr>
              <a:t>696</a:t>
            </a:r>
            <a:r>
              <a:rPr sz="1800" u="sng" spc="-4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</a:rPr>
              <a:t> </a:t>
            </a:r>
            <a:r>
              <a:rPr sz="1800" u="none" dirty="0"/>
              <a:t>stops</a:t>
            </a:r>
            <a:r>
              <a:rPr sz="1800" u="none" spc="-15" dirty="0"/>
              <a:t> </a:t>
            </a:r>
            <a:r>
              <a:rPr sz="1800" u="none" dirty="0"/>
              <a:t>at</a:t>
            </a:r>
            <a:r>
              <a:rPr sz="1800" u="none" spc="-10" dirty="0"/>
              <a:t> </a:t>
            </a:r>
            <a:r>
              <a:rPr sz="1800" u="none" dirty="0"/>
              <a:t>Harper</a:t>
            </a:r>
            <a:r>
              <a:rPr sz="1800" u="none" spc="-15" dirty="0"/>
              <a:t> </a:t>
            </a:r>
            <a:r>
              <a:rPr sz="1800" u="none" spc="-10" dirty="0"/>
              <a:t>College</a:t>
            </a:r>
            <a:endParaRPr sz="1800">
              <a:latin typeface="Times New Roman"/>
              <a:cs typeface="Times New Roman"/>
            </a:endParaRPr>
          </a:p>
          <a:p>
            <a:pPr marL="268605" indent="-255904">
              <a:lnSpc>
                <a:spcPct val="100000"/>
              </a:lnSpc>
              <a:spcBef>
                <a:spcPts val="29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5"/>
              </a:rPr>
              <a:t>Metra</a:t>
            </a:r>
            <a:r>
              <a:rPr sz="2000" u="sng" spc="-5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5"/>
              </a:rPr>
              <a:t> </a:t>
            </a:r>
            <a:r>
              <a:rPr sz="2000" u="sng" spc="-2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5"/>
              </a:rPr>
              <a:t>Train</a:t>
            </a:r>
            <a:endParaRPr sz="2000"/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6"/>
              </a:rPr>
              <a:t>CTA</a:t>
            </a:r>
            <a:r>
              <a:rPr sz="2000" u="sng" spc="-3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6"/>
              </a:rPr>
              <a:t> </a:t>
            </a:r>
            <a:r>
              <a:rPr sz="2000" u="sng" spc="-2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hlinkClick r:id="rId6"/>
              </a:rPr>
              <a:t>Train</a:t>
            </a:r>
            <a:endParaRPr sz="2000"/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6"/>
                </a:solidFill>
              </a:rPr>
              <a:t>▫</a:t>
            </a:r>
            <a:r>
              <a:rPr sz="1800" dirty="0">
                <a:solidFill>
                  <a:srgbClr val="438086"/>
                </a:solidFill>
              </a:rPr>
              <a:t>	</a:t>
            </a:r>
            <a:r>
              <a:rPr sz="1800" dirty="0"/>
              <a:t>There</a:t>
            </a:r>
            <a:r>
              <a:rPr sz="1800" spc="-15" dirty="0"/>
              <a:t> </a:t>
            </a:r>
            <a:r>
              <a:rPr sz="1800" dirty="0"/>
              <a:t>is</a:t>
            </a:r>
            <a:r>
              <a:rPr sz="1800" spc="-20" dirty="0"/>
              <a:t> </a:t>
            </a:r>
            <a:r>
              <a:rPr sz="1800" dirty="0"/>
              <a:t>a</a:t>
            </a:r>
            <a:r>
              <a:rPr sz="1800" spc="-25" dirty="0"/>
              <a:t> </a:t>
            </a:r>
            <a:r>
              <a:rPr sz="1800" dirty="0"/>
              <a:t>great</a:t>
            </a:r>
            <a:r>
              <a:rPr sz="1800" spc="-15" dirty="0"/>
              <a:t> </a:t>
            </a:r>
            <a:r>
              <a:rPr sz="1800" dirty="0"/>
              <a:t>app</a:t>
            </a:r>
            <a:r>
              <a:rPr sz="1800" spc="-25" dirty="0"/>
              <a:t> </a:t>
            </a:r>
            <a:r>
              <a:rPr sz="1800" dirty="0"/>
              <a:t>called</a:t>
            </a:r>
            <a:r>
              <a:rPr sz="1800" spc="-30" dirty="0"/>
              <a:t> </a:t>
            </a:r>
            <a:r>
              <a:rPr sz="1800" dirty="0"/>
              <a:t>Transit</a:t>
            </a:r>
            <a:r>
              <a:rPr sz="1800" spc="-40" dirty="0"/>
              <a:t> </a:t>
            </a:r>
            <a:r>
              <a:rPr sz="1800" dirty="0"/>
              <a:t>Stop:</a:t>
            </a:r>
            <a:r>
              <a:rPr sz="1800" spc="-15" dirty="0"/>
              <a:t> </a:t>
            </a:r>
            <a:r>
              <a:rPr sz="1800" dirty="0"/>
              <a:t>CTA</a:t>
            </a:r>
            <a:r>
              <a:rPr sz="1800" spc="-25" dirty="0"/>
              <a:t> </a:t>
            </a:r>
            <a:r>
              <a:rPr sz="1800" spc="-10" dirty="0"/>
              <a:t>Tracker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expect</a:t>
            </a:r>
            <a:r>
              <a:rPr spc="-55" dirty="0"/>
              <a:t> </a:t>
            </a:r>
            <a:r>
              <a:rPr dirty="0"/>
              <a:t>-</a:t>
            </a:r>
            <a:r>
              <a:rPr spc="-35" dirty="0"/>
              <a:t> </a:t>
            </a:r>
            <a:r>
              <a:rPr spc="-10" dirty="0"/>
              <a:t>CUSTOMS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00147"/>
            <a:ext cx="7534909" cy="396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400" dirty="0">
                <a:latin typeface="Georgia"/>
                <a:cs typeface="Georgia"/>
              </a:rPr>
              <a:t>Legal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drinking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age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21</a:t>
            </a:r>
            <a:endParaRPr sz="24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202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400" dirty="0">
                <a:latin typeface="Georgia"/>
                <a:cs typeface="Georgia"/>
              </a:rPr>
              <a:t>People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don’t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know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may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say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“hello”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smile</a:t>
            </a:r>
            <a:endParaRPr sz="2400">
              <a:latin typeface="Georgia"/>
              <a:cs typeface="Georgia"/>
            </a:endParaRPr>
          </a:p>
          <a:p>
            <a:pPr marL="268605" marR="33020" indent="-256540">
              <a:lnSpc>
                <a:spcPts val="2300"/>
              </a:lnSpc>
              <a:spcBef>
                <a:spcPts val="259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400" dirty="0">
                <a:latin typeface="Georgia"/>
                <a:cs typeface="Georgia"/>
              </a:rPr>
              <a:t>You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will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asked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“how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are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you?”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often…it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form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of </a:t>
            </a:r>
            <a:r>
              <a:rPr sz="2400" spc="-10" dirty="0">
                <a:latin typeface="Georgia"/>
                <a:cs typeface="Georgia"/>
              </a:rPr>
              <a:t>“hello”</a:t>
            </a:r>
            <a:endParaRPr sz="2400">
              <a:latin typeface="Georgia"/>
              <a:cs typeface="Georgia"/>
            </a:endParaRPr>
          </a:p>
          <a:p>
            <a:pPr marL="314325">
              <a:lnSpc>
                <a:spcPts val="1970"/>
              </a:lnSpc>
              <a:tabLst>
                <a:tab pos="560705" algn="l"/>
              </a:tabLst>
            </a:pPr>
            <a:r>
              <a:rPr sz="17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7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1700" dirty="0">
                <a:latin typeface="Georgia"/>
                <a:cs typeface="Georgia"/>
              </a:rPr>
              <a:t>Customary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response: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“I’m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well,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and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you?”</a:t>
            </a:r>
            <a:endParaRPr sz="17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134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400" dirty="0">
                <a:latin typeface="Georgia"/>
                <a:cs typeface="Georgia"/>
              </a:rPr>
              <a:t>We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like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queues: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not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jump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line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front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others!</a:t>
            </a:r>
            <a:endParaRPr sz="24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202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400" dirty="0">
                <a:latin typeface="Georgia"/>
                <a:cs typeface="Georgia"/>
              </a:rPr>
              <a:t>Participation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classroom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expected</a:t>
            </a:r>
            <a:endParaRPr sz="24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203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400" dirty="0">
                <a:latin typeface="Georgia"/>
                <a:cs typeface="Georgia"/>
              </a:rPr>
              <a:t>Hold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door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for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others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bring</a:t>
            </a:r>
            <a:r>
              <a:rPr spc="-65" dirty="0"/>
              <a:t> </a:t>
            </a:r>
            <a:r>
              <a:rPr dirty="0"/>
              <a:t>with</a:t>
            </a:r>
            <a:r>
              <a:rPr spc="-75" dirty="0"/>
              <a:t> </a:t>
            </a:r>
            <a:r>
              <a:rPr spc="-25" dirty="0"/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47391"/>
            <a:ext cx="7805420" cy="412305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3373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Georgia"/>
                <a:cs typeface="Georgia"/>
              </a:rPr>
              <a:t>When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entering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United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States,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it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is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important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to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have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all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the </a:t>
            </a:r>
            <a:r>
              <a:rPr sz="1800" b="1" dirty="0">
                <a:latin typeface="Georgia"/>
                <a:cs typeface="Georgia"/>
              </a:rPr>
              <a:t>following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documents</a:t>
            </a:r>
            <a:r>
              <a:rPr sz="1800" b="1" spc="-6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and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items</a:t>
            </a:r>
            <a:r>
              <a:rPr sz="1800" b="1" spc="-6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readily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available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hand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immigration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specialist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when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you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arrive.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1800" b="1" spc="-10" dirty="0">
                <a:latin typeface="Georgia"/>
                <a:cs typeface="Georgia"/>
              </a:rPr>
              <a:t>Passport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8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1800" b="1" dirty="0">
                <a:latin typeface="Georgia"/>
                <a:cs typeface="Georgia"/>
              </a:rPr>
              <a:t>Form</a:t>
            </a:r>
            <a:r>
              <a:rPr sz="1800" b="1" spc="-10" dirty="0">
                <a:latin typeface="Georgia"/>
                <a:cs typeface="Georgia"/>
              </a:rPr>
              <a:t> I-</a:t>
            </a:r>
            <a:r>
              <a:rPr sz="1800" b="1" spc="-25" dirty="0"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14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Keep</a:t>
            </a:r>
            <a:r>
              <a:rPr sz="1600" b="1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document</a:t>
            </a:r>
            <a:r>
              <a:rPr sz="1600" b="1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available</a:t>
            </a:r>
            <a:r>
              <a:rPr sz="1600" b="1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to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provide</a:t>
            </a:r>
            <a:r>
              <a:rPr sz="1600" b="1" spc="-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to</a:t>
            </a:r>
            <a:r>
              <a:rPr sz="1600" b="1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the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airline</a:t>
            </a:r>
            <a:r>
              <a:rPr sz="1600" b="1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and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438086"/>
                </a:solidFill>
                <a:latin typeface="Georgia"/>
                <a:cs typeface="Georgia"/>
              </a:rPr>
              <a:t>immigration</a:t>
            </a:r>
            <a:endParaRPr sz="16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1800" b="1" spc="-20" dirty="0">
                <a:latin typeface="Georgia"/>
                <a:cs typeface="Georgia"/>
              </a:rPr>
              <a:t>Visa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8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1800" b="1" dirty="0">
                <a:latin typeface="Georgia"/>
                <a:cs typeface="Georgia"/>
              </a:rPr>
              <a:t>Admission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letter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to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Harper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College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8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1800" b="1" dirty="0">
                <a:latin typeface="Georgia"/>
                <a:cs typeface="Georgia"/>
              </a:rPr>
              <a:t>SEVIS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fee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payment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receipt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8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1800" b="1" spc="-10" dirty="0">
                <a:latin typeface="Georgia"/>
                <a:cs typeface="Georgia"/>
              </a:rPr>
              <a:t>Money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14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Make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sure</a:t>
            </a:r>
            <a:r>
              <a:rPr sz="1600" b="1" spc="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your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bank</a:t>
            </a:r>
            <a:r>
              <a:rPr sz="1600" b="1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knows</a:t>
            </a:r>
            <a:r>
              <a:rPr sz="1600" b="1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you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are</a:t>
            </a:r>
            <a:r>
              <a:rPr sz="1600" b="1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438086"/>
                </a:solidFill>
                <a:latin typeface="Georgia"/>
                <a:cs typeface="Georgia"/>
              </a:rPr>
              <a:t>traveling</a:t>
            </a:r>
            <a:endParaRPr sz="1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10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Have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access</a:t>
            </a:r>
            <a:r>
              <a:rPr sz="1600" b="1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to</a:t>
            </a:r>
            <a:r>
              <a:rPr sz="1600" b="1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sufficient</a:t>
            </a:r>
            <a:r>
              <a:rPr sz="1600" b="1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funds</a:t>
            </a:r>
            <a:r>
              <a:rPr sz="1600" b="1" spc="-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for</a:t>
            </a:r>
            <a:r>
              <a:rPr sz="1600" b="1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your</a:t>
            </a:r>
            <a:r>
              <a:rPr sz="1600" b="1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38086"/>
                </a:solidFill>
                <a:latin typeface="Georgia"/>
                <a:cs typeface="Georgia"/>
              </a:rPr>
              <a:t>first</a:t>
            </a:r>
            <a:r>
              <a:rPr sz="1600" b="1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438086"/>
                </a:solidFill>
                <a:latin typeface="Georgia"/>
                <a:cs typeface="Georgia"/>
              </a:rPr>
              <a:t>semester</a:t>
            </a:r>
            <a:endParaRPr sz="1600">
              <a:latin typeface="Georgia"/>
              <a:cs typeface="Georgia"/>
            </a:endParaRPr>
          </a:p>
          <a:p>
            <a:pPr marL="826135" marR="5080" indent="-219710">
              <a:lnSpc>
                <a:spcPts val="1510"/>
              </a:lnSpc>
              <a:spcBef>
                <a:spcPts val="330"/>
              </a:spcBef>
              <a:tabLst>
                <a:tab pos="826135" algn="l"/>
              </a:tabLst>
            </a:pPr>
            <a:r>
              <a:rPr sz="1400" spc="-445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4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Georgia"/>
                <a:cs typeface="Georgia"/>
              </a:rPr>
              <a:t>Be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careful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in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bringing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large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amounts</a:t>
            </a:r>
            <a:r>
              <a:rPr sz="1400" b="1" spc="-5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of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cash.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If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it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is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lost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or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stolen,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there</a:t>
            </a:r>
            <a:r>
              <a:rPr sz="1400" b="1" spc="-5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is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25" dirty="0">
                <a:latin typeface="Georgia"/>
                <a:cs typeface="Georgia"/>
              </a:rPr>
              <a:t>no </a:t>
            </a:r>
            <a:r>
              <a:rPr sz="1400" b="1" spc="-10" dirty="0">
                <a:latin typeface="Georgia"/>
                <a:cs typeface="Georgia"/>
              </a:rPr>
              <a:t>compensation.</a:t>
            </a:r>
            <a:endParaRPr sz="1400">
              <a:latin typeface="Georgia"/>
              <a:cs typeface="Georgia"/>
            </a:endParaRPr>
          </a:p>
          <a:p>
            <a:pPr marL="826135" marR="281940" indent="-219710">
              <a:lnSpc>
                <a:spcPts val="1510"/>
              </a:lnSpc>
              <a:spcBef>
                <a:spcPts val="305"/>
              </a:spcBef>
              <a:tabLst>
                <a:tab pos="826135" algn="l"/>
              </a:tabLst>
            </a:pPr>
            <a:r>
              <a:rPr sz="1400" spc="-445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1400" dirty="0">
                <a:solidFill>
                  <a:srgbClr val="53548A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latin typeface="Georgia"/>
                <a:cs typeface="Georgia"/>
              </a:rPr>
              <a:t>U.S.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Customs</a:t>
            </a:r>
            <a:r>
              <a:rPr sz="1400" b="1" spc="-5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and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Border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Protection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does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not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allow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anyone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to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bring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spc="-20" dirty="0">
                <a:latin typeface="Georgia"/>
                <a:cs typeface="Georgia"/>
              </a:rPr>
              <a:t>more </a:t>
            </a:r>
            <a:r>
              <a:rPr sz="1400" b="1" dirty="0">
                <a:latin typeface="Georgia"/>
                <a:cs typeface="Georgia"/>
              </a:rPr>
              <a:t>than</a:t>
            </a:r>
            <a:r>
              <a:rPr sz="1400" b="1" spc="-6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$10,000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in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cash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without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declaring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it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upon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entry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1345184"/>
            <a:ext cx="2271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Welcome!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73300"/>
            <a:ext cx="7919084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Harper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College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pleased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welcome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students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around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world!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2000">
              <a:latin typeface="Georgia"/>
              <a:cs typeface="Georgia"/>
            </a:endParaRPr>
          </a:p>
          <a:p>
            <a:pPr marL="12700" marR="502284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Here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Harper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excited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welcome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support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on </a:t>
            </a:r>
            <a:r>
              <a:rPr sz="2000" dirty="0">
                <a:latin typeface="Georgia"/>
                <a:cs typeface="Georgia"/>
              </a:rPr>
              <a:t>your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educational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journey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United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States.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2000">
              <a:latin typeface="Georgia"/>
              <a:cs typeface="Georgia"/>
            </a:endParaRPr>
          </a:p>
          <a:p>
            <a:pPr marL="12700" marR="8128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We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offer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many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programs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resources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help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make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time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here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dirty="0">
                <a:latin typeface="Georgia"/>
                <a:cs typeface="Georgia"/>
              </a:rPr>
              <a:t>success.</a:t>
            </a:r>
            <a:r>
              <a:rPr sz="2000" spc="4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hope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Harper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College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serves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educational </a:t>
            </a:r>
            <a:r>
              <a:rPr sz="2000" dirty="0">
                <a:latin typeface="Georgia"/>
                <a:cs typeface="Georgia"/>
              </a:rPr>
              <a:t>platform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continued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personal,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professional,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educational growth.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 descr="photo of Harper College’s pond from within in a build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5308091"/>
            <a:ext cx="2362200" cy="11445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Immigration</a:t>
            </a:r>
            <a:r>
              <a:rPr spc="-200" dirty="0"/>
              <a:t> </a:t>
            </a:r>
            <a:r>
              <a:rPr spc="-10" dirty="0"/>
              <a:t>Expectations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74823"/>
            <a:ext cx="7773034" cy="3783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26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Before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you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arrive,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important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understand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your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legal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immigration requirements.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Below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is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key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information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to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keep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in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mind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before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arriving.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U.S.</a:t>
            </a:r>
            <a:r>
              <a:rPr sz="1800" u="sng" spc="-4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Government</a:t>
            </a:r>
            <a:r>
              <a:rPr sz="1800" u="sng" spc="-6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Information</a:t>
            </a:r>
            <a:r>
              <a:rPr sz="1800" u="sng" spc="-5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for</a:t>
            </a:r>
            <a:r>
              <a:rPr sz="1800" u="sng" spc="-5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International</a:t>
            </a:r>
            <a:r>
              <a:rPr sz="1800" u="sng" spc="-7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Students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Maintaining</a:t>
            </a:r>
            <a:r>
              <a:rPr sz="1800" u="sng" spc="-5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your</a:t>
            </a:r>
            <a:r>
              <a:rPr sz="1800" u="sng" spc="-2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LEGAL</a:t>
            </a:r>
            <a:r>
              <a:rPr sz="1800" u="sng" spc="-45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 </a:t>
            </a:r>
            <a:r>
              <a:rPr sz="18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STATUS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Maximum</a:t>
            </a:r>
            <a:r>
              <a:rPr sz="1600" spc="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of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3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credits</a:t>
            </a:r>
            <a:r>
              <a:rPr sz="1600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online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of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the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full-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time credits</a:t>
            </a:r>
            <a:r>
              <a:rPr sz="1600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per</a:t>
            </a:r>
            <a:r>
              <a:rPr sz="16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semester</a:t>
            </a:r>
            <a:endParaRPr sz="1600">
              <a:latin typeface="Georgia"/>
              <a:cs typeface="Georgia"/>
            </a:endParaRPr>
          </a:p>
          <a:p>
            <a:pPr marL="561340" marR="5080" indent="-24701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Must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enroll</a:t>
            </a:r>
            <a:r>
              <a:rPr sz="1600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in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and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complete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a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minimum of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12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credits</a:t>
            </a:r>
            <a:r>
              <a:rPr sz="1600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for</a:t>
            </a:r>
            <a:r>
              <a:rPr sz="16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Fall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and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Spring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semesters</a:t>
            </a:r>
            <a:r>
              <a:rPr sz="1600" spc="-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for</a:t>
            </a:r>
            <a:r>
              <a:rPr sz="16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degree-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seeking</a:t>
            </a:r>
            <a:r>
              <a:rPr sz="1600" spc="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students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(minimum of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15</a:t>
            </a:r>
            <a:r>
              <a:rPr sz="1600" spc="3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credits</a:t>
            </a:r>
            <a:r>
              <a:rPr sz="1600" spc="-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for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IEP</a:t>
            </a:r>
            <a:r>
              <a:rPr sz="16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students)</a:t>
            </a:r>
            <a:endParaRPr sz="1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No</a:t>
            </a:r>
            <a:r>
              <a:rPr sz="1600" spc="-6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unauthorized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employment</a:t>
            </a:r>
            <a:r>
              <a:rPr sz="1600" spc="-2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is</a:t>
            </a:r>
            <a:r>
              <a:rPr sz="1600" spc="-5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permitted</a:t>
            </a:r>
            <a:endParaRPr sz="16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29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1800" dirty="0">
                <a:latin typeface="Georgia"/>
                <a:cs typeface="Georgia"/>
              </a:rPr>
              <a:t>Customs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Border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Protection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	Do</a:t>
            </a:r>
            <a:r>
              <a:rPr sz="1600" spc="-5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not</a:t>
            </a:r>
            <a:r>
              <a:rPr sz="16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bring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fresh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fruit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or</a:t>
            </a:r>
            <a:r>
              <a:rPr sz="16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vegetables,</a:t>
            </a:r>
            <a:r>
              <a:rPr sz="1600" spc="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meat,</a:t>
            </a:r>
            <a:r>
              <a:rPr sz="16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prepared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food,</a:t>
            </a:r>
            <a:r>
              <a:rPr sz="1600" spc="-2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spices,</a:t>
            </a:r>
            <a:r>
              <a:rPr sz="1600" spc="-1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or</a:t>
            </a:r>
            <a:r>
              <a:rPr sz="16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6"/>
                </a:solidFill>
                <a:latin typeface="Georgia"/>
                <a:cs typeface="Georgia"/>
              </a:rPr>
              <a:t>plants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Parent</a:t>
            </a:r>
            <a:r>
              <a:rPr spc="-140" dirty="0"/>
              <a:t> </a:t>
            </a:r>
            <a:r>
              <a:rPr dirty="0"/>
              <a:t>and</a:t>
            </a:r>
            <a:r>
              <a:rPr spc="-140" dirty="0"/>
              <a:t> </a:t>
            </a:r>
            <a:r>
              <a:rPr dirty="0"/>
              <a:t>Family</a:t>
            </a:r>
            <a:r>
              <a:rPr spc="-140" dirty="0"/>
              <a:t> </a:t>
            </a:r>
            <a:r>
              <a:rPr spc="-10" dirty="0"/>
              <a:t>Information</a:t>
            </a:r>
          </a:p>
        </p:txBody>
      </p:sp>
      <p:pic>
        <p:nvPicPr>
          <p:cNvPr id="3" name="object 3" descr="A student in graduation cap and gown smiling with their famil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209800"/>
            <a:ext cx="6400799" cy="21823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1739" y="4598923"/>
            <a:ext cx="62287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Having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student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transition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to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university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setting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can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challenging </a:t>
            </a:r>
            <a:r>
              <a:rPr sz="1600" dirty="0">
                <a:latin typeface="Georgia"/>
                <a:cs typeface="Georgia"/>
              </a:rPr>
              <a:t>for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all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families.</a:t>
            </a:r>
            <a:r>
              <a:rPr sz="1600" spc="3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recognize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importance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making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your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student </a:t>
            </a:r>
            <a:r>
              <a:rPr sz="1600" dirty="0">
                <a:latin typeface="Georgia"/>
                <a:cs typeface="Georgia"/>
              </a:rPr>
              <a:t>feel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comfortable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college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environment.</a:t>
            </a:r>
            <a:r>
              <a:rPr sz="1600" spc="3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The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following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website </a:t>
            </a:r>
            <a:r>
              <a:rPr sz="1600" dirty="0">
                <a:latin typeface="Georgia"/>
                <a:cs typeface="Georgia"/>
              </a:rPr>
              <a:t>connects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parents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families to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information that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will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beneficial </a:t>
            </a:r>
            <a:r>
              <a:rPr sz="1600" dirty="0">
                <a:latin typeface="Georgia"/>
                <a:cs typeface="Georgia"/>
              </a:rPr>
              <a:t>during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this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transition: </a:t>
            </a:r>
            <a:r>
              <a:rPr sz="16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http://goforward.harpercollege.edu/start/parent/index.php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We</a:t>
            </a:r>
            <a:r>
              <a:rPr spc="-125" dirty="0"/>
              <a:t> </a:t>
            </a:r>
            <a:r>
              <a:rPr dirty="0"/>
              <a:t>look</a:t>
            </a:r>
            <a:r>
              <a:rPr spc="-125" dirty="0"/>
              <a:t> </a:t>
            </a:r>
            <a:r>
              <a:rPr dirty="0"/>
              <a:t>forward</a:t>
            </a:r>
            <a:r>
              <a:rPr spc="-120" dirty="0"/>
              <a:t> </a:t>
            </a:r>
            <a:r>
              <a:rPr dirty="0"/>
              <a:t>to</a:t>
            </a:r>
            <a:r>
              <a:rPr spc="-114" dirty="0"/>
              <a:t> </a:t>
            </a:r>
            <a:r>
              <a:rPr dirty="0"/>
              <a:t>meeting</a:t>
            </a:r>
            <a:r>
              <a:rPr spc="-105" dirty="0"/>
              <a:t> </a:t>
            </a:r>
            <a:r>
              <a:rPr spc="-20" dirty="0"/>
              <a:t>you!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7702" y="2271776"/>
            <a:ext cx="7653655" cy="401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1860" marR="901065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Georgia"/>
                <a:cs typeface="Georgia"/>
              </a:rPr>
              <a:t>Thank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you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for</a:t>
            </a:r>
            <a:r>
              <a:rPr sz="2600" b="1" spc="-4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participating</a:t>
            </a:r>
            <a:r>
              <a:rPr sz="2600" b="1" spc="-4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in</a:t>
            </a:r>
            <a:r>
              <a:rPr sz="2600" b="1" spc="-45" dirty="0">
                <a:latin typeface="Georgia"/>
                <a:cs typeface="Georgia"/>
              </a:rPr>
              <a:t> </a:t>
            </a:r>
            <a:r>
              <a:rPr sz="2600" b="1" spc="-20" dirty="0">
                <a:latin typeface="Georgia"/>
                <a:cs typeface="Georgia"/>
              </a:rPr>
              <a:t>this </a:t>
            </a:r>
            <a:r>
              <a:rPr sz="2600" b="1" spc="-10" dirty="0">
                <a:latin typeface="Georgia"/>
                <a:cs typeface="Georgia"/>
              </a:rPr>
              <a:t>orientation!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600">
              <a:latin typeface="Georgia"/>
              <a:cs typeface="Georgia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2600" b="1" dirty="0">
                <a:latin typeface="Georgia"/>
                <a:cs typeface="Georgia"/>
              </a:rPr>
              <a:t>We</a:t>
            </a:r>
            <a:r>
              <a:rPr sz="2600" b="1" spc="-2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hope</a:t>
            </a:r>
            <a:r>
              <a:rPr sz="2600" b="1" spc="-2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we have</a:t>
            </a:r>
            <a:r>
              <a:rPr sz="2600" b="1" spc="-2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provided</a:t>
            </a:r>
            <a:r>
              <a:rPr sz="2600" b="1" spc="-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you</a:t>
            </a:r>
            <a:r>
              <a:rPr sz="2600" b="1" spc="-10" dirty="0">
                <a:latin typeface="Georgia"/>
                <a:cs typeface="Georgia"/>
              </a:rPr>
              <a:t> </a:t>
            </a:r>
            <a:r>
              <a:rPr sz="2600" b="1" spc="-20" dirty="0">
                <a:latin typeface="Georgia"/>
                <a:cs typeface="Georgia"/>
              </a:rPr>
              <a:t>with </a:t>
            </a:r>
            <a:r>
              <a:rPr sz="2600" b="1" dirty="0">
                <a:latin typeface="Georgia"/>
                <a:cs typeface="Georgia"/>
              </a:rPr>
              <a:t>information</a:t>
            </a:r>
            <a:r>
              <a:rPr sz="2600" b="1" spc="-4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to</a:t>
            </a:r>
            <a:r>
              <a:rPr sz="2600" b="1" spc="-5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help</a:t>
            </a:r>
            <a:r>
              <a:rPr sz="2600" b="1" spc="-4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you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feel</a:t>
            </a:r>
            <a:r>
              <a:rPr sz="2600" b="1" spc="-3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comfortable</a:t>
            </a:r>
            <a:r>
              <a:rPr sz="2600" b="1" spc="-60" dirty="0">
                <a:latin typeface="Georgia"/>
                <a:cs typeface="Georgia"/>
              </a:rPr>
              <a:t> </a:t>
            </a:r>
            <a:r>
              <a:rPr sz="2600" b="1" spc="-25" dirty="0">
                <a:latin typeface="Georgia"/>
                <a:cs typeface="Georgia"/>
              </a:rPr>
              <a:t>and </a:t>
            </a:r>
            <a:r>
              <a:rPr sz="2600" b="1" dirty="0">
                <a:latin typeface="Georgia"/>
                <a:cs typeface="Georgia"/>
              </a:rPr>
              <a:t>excited</a:t>
            </a:r>
            <a:r>
              <a:rPr sz="2600" b="1" spc="-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about</a:t>
            </a:r>
            <a:r>
              <a:rPr sz="2600" b="1" spc="-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coming</a:t>
            </a:r>
            <a:r>
              <a:rPr sz="2600" b="1" spc="-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to</a:t>
            </a:r>
            <a:r>
              <a:rPr sz="2600" b="1" spc="-35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Harper</a:t>
            </a:r>
            <a:r>
              <a:rPr sz="2600" b="1" spc="-45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College.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2600">
              <a:latin typeface="Georgia"/>
              <a:cs typeface="Georgia"/>
            </a:endParaRPr>
          </a:p>
          <a:p>
            <a:pPr marL="2540" algn="ctr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If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have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any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questions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or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concerns,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please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contact:</a:t>
            </a:r>
            <a:endParaRPr sz="2400">
              <a:latin typeface="Georgia"/>
              <a:cs typeface="Georgia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Jill</a:t>
            </a:r>
            <a:r>
              <a:rPr sz="2400" b="1" spc="-10" dirty="0">
                <a:latin typeface="Georgia"/>
                <a:cs typeface="Georgia"/>
              </a:rPr>
              <a:t> Izumikawa</a:t>
            </a:r>
            <a:endParaRPr sz="2400">
              <a:latin typeface="Georgia"/>
              <a:cs typeface="Georgia"/>
            </a:endParaRPr>
          </a:p>
          <a:p>
            <a:pPr marL="1905" algn="ctr">
              <a:lnSpc>
                <a:spcPct val="100000"/>
              </a:lnSpc>
              <a:tabLst>
                <a:tab pos="4151629" algn="l"/>
              </a:tabLst>
            </a:pPr>
            <a:r>
              <a:rPr sz="2400" spc="-10" dirty="0">
                <a:latin typeface="Georgia"/>
                <a:cs typeface="Georgia"/>
                <a:hlinkClick r:id="rId2"/>
              </a:rPr>
              <a:t>jizumika@harpercollege.edu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i="1" dirty="0">
                <a:latin typeface="Georgia"/>
                <a:cs typeface="Georgia"/>
              </a:rPr>
              <a:t>phone</a:t>
            </a:r>
            <a:r>
              <a:rPr sz="2400" dirty="0">
                <a:latin typeface="Georgia"/>
                <a:cs typeface="Georgia"/>
              </a:rPr>
              <a:t>: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+1(847)925-</a:t>
            </a:r>
            <a:r>
              <a:rPr sz="2400" spc="-20" dirty="0">
                <a:latin typeface="Georgia"/>
                <a:cs typeface="Georgia"/>
              </a:rPr>
              <a:t>6756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812540" y="4165004"/>
            <a:ext cx="25971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Georgia"/>
                <a:cs typeface="Georgia"/>
              </a:rPr>
              <a:t>Certificates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Georgia"/>
                <a:cs typeface="Georgia"/>
              </a:rPr>
              <a:t>2-</a:t>
            </a:r>
            <a:r>
              <a:rPr sz="1600" dirty="0">
                <a:latin typeface="Georgia"/>
                <a:cs typeface="Georgia"/>
              </a:rPr>
              <a:t>year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Associate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degrees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Georgia"/>
                <a:cs typeface="Georgia"/>
              </a:rPr>
              <a:t>4-</a:t>
            </a:r>
            <a:r>
              <a:rPr sz="1600" dirty="0">
                <a:latin typeface="Georgia"/>
                <a:cs typeface="Georgia"/>
              </a:rPr>
              <a:t>year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Bachelor’s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degrees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Georgia"/>
                <a:cs typeface="Georgia"/>
              </a:rPr>
              <a:t>Master’s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degrees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Georgia"/>
                <a:cs typeface="Georgia"/>
              </a:rPr>
              <a:t>Doctorate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degrees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114800"/>
            <a:ext cx="2761487" cy="16215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97939" y="4603661"/>
            <a:ext cx="1892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University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3988308"/>
            <a:ext cx="7391400" cy="25400"/>
          </a:xfrm>
          <a:custGeom>
            <a:avLst/>
            <a:gdLst/>
            <a:ahLst/>
            <a:cxnLst/>
            <a:rect l="l" t="t" r="r" b="b"/>
            <a:pathLst>
              <a:path w="7391400" h="25400">
                <a:moveTo>
                  <a:pt x="0" y="0"/>
                </a:moveTo>
                <a:lnTo>
                  <a:pt x="7391400" y="24866"/>
                </a:lnTo>
              </a:path>
            </a:pathLst>
          </a:custGeom>
          <a:ln w="9144">
            <a:solidFill>
              <a:srgbClr val="535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2540" y="2635969"/>
            <a:ext cx="41732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Georgia"/>
                <a:cs typeface="Georgia"/>
              </a:rPr>
              <a:t>Associate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degrees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(first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two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years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college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Georgia"/>
                <a:cs typeface="Georgia"/>
              </a:rPr>
              <a:t>Certificates</a:t>
            </a:r>
            <a:endParaRPr sz="1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Georgia"/>
                <a:cs typeface="Georgia"/>
              </a:rPr>
              <a:t>ESL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Intensive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English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Program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255" y="2276862"/>
            <a:ext cx="2763520" cy="1620520"/>
            <a:chOff x="905255" y="2276862"/>
            <a:chExt cx="2763520" cy="1620520"/>
          </a:xfrm>
        </p:grpSpPr>
        <p:sp>
          <p:nvSpPr>
            <p:cNvPr id="4" name="object 4"/>
            <p:cNvSpPr/>
            <p:nvPr/>
          </p:nvSpPr>
          <p:spPr>
            <a:xfrm>
              <a:off x="915161" y="2286768"/>
              <a:ext cx="2743200" cy="1600200"/>
            </a:xfrm>
            <a:custGeom>
              <a:avLst/>
              <a:gdLst/>
              <a:ahLst/>
              <a:cxnLst/>
              <a:rect l="l" t="t" r="r" b="b"/>
              <a:pathLst>
                <a:path w="2743200" h="1600200">
                  <a:moveTo>
                    <a:pt x="2476500" y="0"/>
                  </a:moveTo>
                  <a:lnTo>
                    <a:pt x="266700" y="0"/>
                  </a:lnTo>
                  <a:lnTo>
                    <a:pt x="218760" y="4296"/>
                  </a:lnTo>
                  <a:lnTo>
                    <a:pt x="173639" y="16685"/>
                  </a:lnTo>
                  <a:lnTo>
                    <a:pt x="132091" y="36412"/>
                  </a:lnTo>
                  <a:lnTo>
                    <a:pt x="94868" y="62724"/>
                  </a:lnTo>
                  <a:lnTo>
                    <a:pt x="62724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0" y="1333487"/>
                  </a:lnTo>
                  <a:lnTo>
                    <a:pt x="4296" y="1381427"/>
                  </a:lnTo>
                  <a:lnTo>
                    <a:pt x="16685" y="1426549"/>
                  </a:lnTo>
                  <a:lnTo>
                    <a:pt x="36412" y="1468099"/>
                  </a:lnTo>
                  <a:lnTo>
                    <a:pt x="62724" y="1505324"/>
                  </a:lnTo>
                  <a:lnTo>
                    <a:pt x="94868" y="1537470"/>
                  </a:lnTo>
                  <a:lnTo>
                    <a:pt x="132091" y="1563784"/>
                  </a:lnTo>
                  <a:lnTo>
                    <a:pt x="173639" y="1583513"/>
                  </a:lnTo>
                  <a:lnTo>
                    <a:pt x="218760" y="1595902"/>
                  </a:lnTo>
                  <a:lnTo>
                    <a:pt x="266700" y="1600200"/>
                  </a:lnTo>
                  <a:lnTo>
                    <a:pt x="2476500" y="1600200"/>
                  </a:lnTo>
                  <a:lnTo>
                    <a:pt x="2524439" y="1595902"/>
                  </a:lnTo>
                  <a:lnTo>
                    <a:pt x="2569560" y="1583513"/>
                  </a:lnTo>
                  <a:lnTo>
                    <a:pt x="2611108" y="1563784"/>
                  </a:lnTo>
                  <a:lnTo>
                    <a:pt x="2648331" y="1537470"/>
                  </a:lnTo>
                  <a:lnTo>
                    <a:pt x="2680475" y="1505324"/>
                  </a:lnTo>
                  <a:lnTo>
                    <a:pt x="2706787" y="1468099"/>
                  </a:lnTo>
                  <a:lnTo>
                    <a:pt x="2726514" y="1426549"/>
                  </a:lnTo>
                  <a:lnTo>
                    <a:pt x="2738903" y="1381427"/>
                  </a:lnTo>
                  <a:lnTo>
                    <a:pt x="2743200" y="1333487"/>
                  </a:lnTo>
                  <a:lnTo>
                    <a:pt x="2743200" y="266700"/>
                  </a:lnTo>
                  <a:lnTo>
                    <a:pt x="2738903" y="218760"/>
                  </a:lnTo>
                  <a:lnTo>
                    <a:pt x="2726514" y="173639"/>
                  </a:lnTo>
                  <a:lnTo>
                    <a:pt x="2706787" y="132091"/>
                  </a:lnTo>
                  <a:lnTo>
                    <a:pt x="2680475" y="94868"/>
                  </a:lnTo>
                  <a:lnTo>
                    <a:pt x="2648331" y="62724"/>
                  </a:lnTo>
                  <a:lnTo>
                    <a:pt x="2611108" y="36412"/>
                  </a:lnTo>
                  <a:lnTo>
                    <a:pt x="2569560" y="16685"/>
                  </a:lnTo>
                  <a:lnTo>
                    <a:pt x="2524439" y="4296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5354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161" y="2286768"/>
              <a:ext cx="2743200" cy="1600200"/>
            </a:xfrm>
            <a:custGeom>
              <a:avLst/>
              <a:gdLst/>
              <a:ahLst/>
              <a:cxnLst/>
              <a:rect l="l" t="t" r="r" b="b"/>
              <a:pathLst>
                <a:path w="2743200" h="1600200">
                  <a:moveTo>
                    <a:pt x="0" y="266700"/>
                  </a:moveTo>
                  <a:lnTo>
                    <a:pt x="4296" y="218760"/>
                  </a:lnTo>
                  <a:lnTo>
                    <a:pt x="16685" y="173639"/>
                  </a:lnTo>
                  <a:lnTo>
                    <a:pt x="36412" y="132091"/>
                  </a:lnTo>
                  <a:lnTo>
                    <a:pt x="62724" y="94868"/>
                  </a:lnTo>
                  <a:lnTo>
                    <a:pt x="94868" y="62724"/>
                  </a:lnTo>
                  <a:lnTo>
                    <a:pt x="132091" y="36412"/>
                  </a:lnTo>
                  <a:lnTo>
                    <a:pt x="173639" y="16685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2476500" y="0"/>
                  </a:lnTo>
                  <a:lnTo>
                    <a:pt x="2524439" y="4296"/>
                  </a:lnTo>
                  <a:lnTo>
                    <a:pt x="2569560" y="16685"/>
                  </a:lnTo>
                  <a:lnTo>
                    <a:pt x="2611108" y="36412"/>
                  </a:lnTo>
                  <a:lnTo>
                    <a:pt x="2648331" y="62724"/>
                  </a:lnTo>
                  <a:lnTo>
                    <a:pt x="2680475" y="94868"/>
                  </a:lnTo>
                  <a:lnTo>
                    <a:pt x="2706787" y="132091"/>
                  </a:lnTo>
                  <a:lnTo>
                    <a:pt x="2726514" y="173639"/>
                  </a:lnTo>
                  <a:lnTo>
                    <a:pt x="2738903" y="218760"/>
                  </a:lnTo>
                  <a:lnTo>
                    <a:pt x="2743200" y="266700"/>
                  </a:lnTo>
                  <a:lnTo>
                    <a:pt x="2743200" y="1333487"/>
                  </a:lnTo>
                  <a:lnTo>
                    <a:pt x="2738903" y="1381427"/>
                  </a:lnTo>
                  <a:lnTo>
                    <a:pt x="2726514" y="1426549"/>
                  </a:lnTo>
                  <a:lnTo>
                    <a:pt x="2706787" y="1468099"/>
                  </a:lnTo>
                  <a:lnTo>
                    <a:pt x="2680475" y="1505324"/>
                  </a:lnTo>
                  <a:lnTo>
                    <a:pt x="2648331" y="1537470"/>
                  </a:lnTo>
                  <a:lnTo>
                    <a:pt x="2611108" y="1563784"/>
                  </a:lnTo>
                  <a:lnTo>
                    <a:pt x="2569560" y="1583513"/>
                  </a:lnTo>
                  <a:lnTo>
                    <a:pt x="2524439" y="1595902"/>
                  </a:lnTo>
                  <a:lnTo>
                    <a:pt x="2476500" y="1600200"/>
                  </a:lnTo>
                  <a:lnTo>
                    <a:pt x="266700" y="1600200"/>
                  </a:lnTo>
                  <a:lnTo>
                    <a:pt x="218760" y="1595902"/>
                  </a:lnTo>
                  <a:lnTo>
                    <a:pt x="173639" y="1583513"/>
                  </a:lnTo>
                  <a:lnTo>
                    <a:pt x="132091" y="1563784"/>
                  </a:lnTo>
                  <a:lnTo>
                    <a:pt x="94868" y="1537470"/>
                  </a:lnTo>
                  <a:lnTo>
                    <a:pt x="62724" y="1505324"/>
                  </a:lnTo>
                  <a:lnTo>
                    <a:pt x="36412" y="1468099"/>
                  </a:lnTo>
                  <a:lnTo>
                    <a:pt x="16685" y="1426549"/>
                  </a:lnTo>
                  <a:lnTo>
                    <a:pt x="4296" y="1381427"/>
                  </a:lnTo>
                  <a:lnTo>
                    <a:pt x="0" y="1333487"/>
                  </a:lnTo>
                  <a:lnTo>
                    <a:pt x="0" y="266700"/>
                  </a:lnTo>
                  <a:close/>
                </a:path>
              </a:pathLst>
            </a:custGeom>
            <a:ln w="19812">
              <a:solidFill>
                <a:srgbClr val="3B3B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2802" y="2631398"/>
            <a:ext cx="1885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Community College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9" name="object 9" descr="Arrow pointing right"/>
          <p:cNvGrpSpPr/>
          <p:nvPr/>
        </p:nvGrpSpPr>
        <p:grpSpPr>
          <a:xfrm>
            <a:off x="143255" y="2810255"/>
            <a:ext cx="706120" cy="553720"/>
            <a:chOff x="143255" y="2810255"/>
            <a:chExt cx="706120" cy="553720"/>
          </a:xfrm>
        </p:grpSpPr>
        <p:sp>
          <p:nvSpPr>
            <p:cNvPr id="10" name="object 10"/>
            <p:cNvSpPr/>
            <p:nvPr/>
          </p:nvSpPr>
          <p:spPr>
            <a:xfrm>
              <a:off x="153161" y="2820161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419100" y="0"/>
                  </a:moveTo>
                  <a:lnTo>
                    <a:pt x="4191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419100" y="400050"/>
                  </a:lnTo>
                  <a:lnTo>
                    <a:pt x="419100" y="533400"/>
                  </a:lnTo>
                  <a:lnTo>
                    <a:pt x="685800" y="2667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161" y="2820161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133350"/>
                  </a:moveTo>
                  <a:lnTo>
                    <a:pt x="419100" y="133350"/>
                  </a:lnTo>
                  <a:lnTo>
                    <a:pt x="419100" y="0"/>
                  </a:lnTo>
                  <a:lnTo>
                    <a:pt x="685800" y="266700"/>
                  </a:lnTo>
                  <a:lnTo>
                    <a:pt x="419100" y="533400"/>
                  </a:lnTo>
                  <a:lnTo>
                    <a:pt x="4191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b="1" dirty="0">
                <a:latin typeface="Trebuchet MS"/>
                <a:cs typeface="Trebuchet MS"/>
              </a:rPr>
              <a:t>Harper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College</a:t>
            </a:r>
            <a:r>
              <a:rPr spc="-10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About</a:t>
            </a:r>
            <a:r>
              <a:rPr spc="-55" dirty="0"/>
              <a:t> </a:t>
            </a:r>
            <a:r>
              <a:rPr dirty="0"/>
              <a:t>Harper</a:t>
            </a:r>
            <a:r>
              <a:rPr spc="-65" dirty="0"/>
              <a:t> </a:t>
            </a:r>
            <a:r>
              <a:rPr spc="-10" dirty="0"/>
              <a:t>College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71775"/>
            <a:ext cx="7178675" cy="1846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Georgia"/>
                <a:cs typeface="Georgia"/>
              </a:rPr>
              <a:t>College</a:t>
            </a:r>
            <a:r>
              <a:rPr sz="2800" b="1" spc="-75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President:</a:t>
            </a:r>
            <a:r>
              <a:rPr sz="2800" b="1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Dr.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Avis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Proctor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Georgia"/>
                <a:cs typeface="Georgia"/>
              </a:rPr>
              <a:t>State:</a:t>
            </a:r>
            <a:r>
              <a:rPr sz="2800" b="1" spc="-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Illinois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b="1" dirty="0">
                <a:latin typeface="Georgia"/>
                <a:cs typeface="Georgia"/>
              </a:rPr>
              <a:t>City:</a:t>
            </a:r>
            <a:r>
              <a:rPr sz="2800" b="1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Palatine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(Northwest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suburb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Chicago)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 descr="photo of Dr. Avis Procto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1687068"/>
            <a:ext cx="1420367" cy="1770887"/>
          </a:xfrm>
          <a:prstGeom prst="rect">
            <a:avLst/>
          </a:prstGeom>
        </p:spPr>
      </p:pic>
      <p:pic>
        <p:nvPicPr>
          <p:cNvPr id="5" name="object 5" descr="Map of the United States with Palatine’s location pinned near Lake Michiga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4457700"/>
            <a:ext cx="3139439" cy="2046731"/>
          </a:xfrm>
          <a:prstGeom prst="rect">
            <a:avLst/>
          </a:prstGeom>
        </p:spPr>
      </p:pic>
      <p:pic>
        <p:nvPicPr>
          <p:cNvPr id="6" name="object 6" descr="local map of the Chicago area showing where Palatine is located relative to Chica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4419612"/>
            <a:ext cx="2938271" cy="2060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hoto of a walking path along the pond at Harper Colleg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72212"/>
            <a:ext cx="3200399" cy="218389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Harper</a:t>
            </a:r>
            <a:r>
              <a:rPr spc="-60" dirty="0"/>
              <a:t> </a:t>
            </a:r>
            <a:r>
              <a:rPr spc="-10" dirty="0"/>
              <a:t>Highlights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668" y="2728976"/>
            <a:ext cx="7593330" cy="2693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Accredited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two-</a:t>
            </a:r>
            <a:r>
              <a:rPr sz="2000" dirty="0">
                <a:latin typeface="Georgia"/>
                <a:cs typeface="Georgia"/>
              </a:rPr>
              <a:t>year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college,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Higher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Learning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Commission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Clr>
                <a:srgbClr val="A04DA3"/>
              </a:buClr>
              <a:buFont typeface="Georgia"/>
              <a:buChar char="•"/>
            </a:pPr>
            <a:endParaRPr sz="20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Beautiful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200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acre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campus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located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30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miles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outside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downtown Chicago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Clr>
                <a:srgbClr val="A04DA3"/>
              </a:buClr>
              <a:buFont typeface="Georgia"/>
              <a:buChar char="•"/>
            </a:pP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5"/>
              </a:spcBef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Over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230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full-</a:t>
            </a:r>
            <a:r>
              <a:rPr sz="2000" dirty="0">
                <a:latin typeface="Georgia"/>
                <a:cs typeface="Georgia"/>
              </a:rPr>
              <a:t>time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faculty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(professors)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who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care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about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teaching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Clr>
                <a:srgbClr val="A04DA3"/>
              </a:buClr>
              <a:buFont typeface="Georgia"/>
              <a:buChar char="•"/>
            </a:pP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buClr>
                <a:srgbClr val="A04DA3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Associate/transfer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degrees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applied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science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career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degrees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 descr="photos of attractions at Six Flags Great America"/>
          <p:cNvGrpSpPr/>
          <p:nvPr/>
        </p:nvGrpSpPr>
        <p:grpSpPr>
          <a:xfrm>
            <a:off x="4343400" y="4642103"/>
            <a:ext cx="4546600" cy="2087880"/>
            <a:chOff x="4343400" y="4642103"/>
            <a:chExt cx="4546600" cy="20878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5333999"/>
              <a:ext cx="2060447" cy="1395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3848" y="4642103"/>
              <a:ext cx="2485643" cy="1752599"/>
            </a:xfrm>
            <a:prstGeom prst="rect">
              <a:avLst/>
            </a:prstGeom>
          </p:spPr>
        </p:pic>
      </p:grpSp>
      <p:sp>
        <p:nvSpPr>
          <p:cNvPr id="4" name="object 4"/>
          <p:cNvSpPr txBox="1"/>
          <p:nvPr/>
        </p:nvSpPr>
        <p:spPr>
          <a:xfrm>
            <a:off x="645668" y="3987800"/>
            <a:ext cx="7459345" cy="132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Woodfield</a:t>
            </a:r>
            <a:r>
              <a:rPr sz="2000" b="1" spc="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Mall</a:t>
            </a:r>
            <a:r>
              <a:rPr sz="2000" b="1" spc="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  <a:hlinkClick r:id="rId4"/>
              </a:rPr>
              <a:t>http://www.simon.com/mall/woodfield-</a:t>
            </a:r>
            <a:r>
              <a:rPr sz="2000" spc="-20" dirty="0">
                <a:latin typeface="Georgia"/>
                <a:cs typeface="Georgia"/>
                <a:hlinkClick r:id="rId4"/>
              </a:rPr>
              <a:t>mall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buClr>
                <a:srgbClr val="A04DA3"/>
              </a:buClr>
              <a:buFont typeface="Georgia"/>
              <a:buChar char="•"/>
            </a:pP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Six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Flags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Great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America</a:t>
            </a:r>
            <a:r>
              <a:rPr sz="2000" b="1" spc="-6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Amusement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Park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  <a:hlinkClick r:id="rId5"/>
              </a:rPr>
              <a:t>https://www.sixflags.com/greatamerica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5" name="object 5" descr="Students playing air hockey and video games"/>
          <p:cNvGrpSpPr/>
          <p:nvPr/>
        </p:nvGrpSpPr>
        <p:grpSpPr>
          <a:xfrm>
            <a:off x="4142232" y="2125980"/>
            <a:ext cx="4239895" cy="1876425"/>
            <a:chOff x="4142232" y="2125980"/>
            <a:chExt cx="4239895" cy="187642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2232" y="2747772"/>
              <a:ext cx="1850135" cy="1254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800" y="2125980"/>
              <a:ext cx="2362199" cy="1610867"/>
            </a:xfrm>
            <a:prstGeom prst="rect">
              <a:avLst/>
            </a:prstGeom>
          </p:spPr>
        </p:pic>
      </p:grpSp>
      <p:sp>
        <p:nvSpPr>
          <p:cNvPr id="3" name="object 3"/>
          <p:cNvSpPr txBox="1"/>
          <p:nvPr/>
        </p:nvSpPr>
        <p:spPr>
          <a:xfrm>
            <a:off x="645668" y="2273300"/>
            <a:ext cx="5400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A04DA3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Game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Works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  <a:hlinkClick r:id="rId8"/>
              </a:rPr>
              <a:t>http://www.gameworks.com/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Things</a:t>
            </a:r>
            <a:r>
              <a:rPr spc="-3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Near</a:t>
            </a:r>
            <a:r>
              <a:rPr spc="-60" dirty="0"/>
              <a:t> </a:t>
            </a:r>
            <a:r>
              <a:rPr spc="-10" dirty="0"/>
              <a:t>Palatine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do</a:t>
            </a:r>
            <a:r>
              <a:rPr spc="-5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10" dirty="0"/>
              <a:t>Restaurants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234285"/>
            <a:ext cx="7503159" cy="25260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00"/>
              </a:spcBef>
              <a:buClr>
                <a:srgbClr val="438086"/>
              </a:buClr>
              <a:buFont typeface="Arial"/>
              <a:buChar char="•"/>
              <a:tabLst>
                <a:tab pos="299085" algn="l"/>
              </a:tabLst>
            </a:pPr>
            <a:r>
              <a:rPr sz="2600" dirty="0">
                <a:latin typeface="Georgia"/>
                <a:cs typeface="Georgia"/>
              </a:rPr>
              <a:t>Mitsuwa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Marketplace</a:t>
            </a:r>
            <a:r>
              <a:rPr sz="2600" spc="-70" dirty="0">
                <a:latin typeface="Georgia"/>
                <a:cs typeface="Georgia"/>
              </a:rPr>
              <a:t> </a:t>
            </a:r>
            <a:r>
              <a:rPr sz="26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2"/>
              </a:rPr>
              <a:t>http://www.mitsuwa.com/</a:t>
            </a:r>
            <a:endParaRPr sz="26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Arial"/>
              <a:buChar char="•"/>
              <a:tabLst>
                <a:tab pos="299085" algn="l"/>
              </a:tabLst>
            </a:pPr>
            <a:r>
              <a:rPr sz="2600" dirty="0">
                <a:latin typeface="Georgia"/>
                <a:cs typeface="Georgia"/>
              </a:rPr>
              <a:t>Level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257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u="sng" spc="-10" dirty="0">
                <a:solidFill>
                  <a:srgbClr val="67AFBD"/>
                </a:solidFill>
                <a:uFill>
                  <a:solidFill>
                    <a:srgbClr val="67AFBD"/>
                  </a:solidFill>
                </a:uFill>
                <a:latin typeface="Georgia"/>
                <a:cs typeface="Georgia"/>
                <a:hlinkClick r:id="rId3"/>
              </a:rPr>
              <a:t>http://www.level257.com/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2600">
              <a:latin typeface="Georgia"/>
              <a:cs typeface="Georgia"/>
            </a:endParaRPr>
          </a:p>
          <a:p>
            <a:pPr marL="469900" marR="681355" indent="-457200">
              <a:lnSpc>
                <a:spcPct val="104000"/>
              </a:lnSpc>
            </a:pPr>
            <a:r>
              <a:rPr sz="2600" dirty="0">
                <a:latin typeface="Georgia"/>
                <a:cs typeface="Georgia"/>
              </a:rPr>
              <a:t>Chicago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won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‘Restaurant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City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of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Year’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2017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can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find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almost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any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type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restaurant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you </a:t>
            </a:r>
            <a:r>
              <a:rPr sz="2400" dirty="0">
                <a:latin typeface="Georgia"/>
                <a:cs typeface="Georgia"/>
              </a:rPr>
              <a:t>would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like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Chicago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area!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do</a:t>
            </a:r>
            <a:r>
              <a:rPr spc="-5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10" dirty="0"/>
              <a:t>Chicago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29104"/>
            <a:ext cx="4929505" cy="419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95"/>
              </a:spcBef>
              <a:buClr>
                <a:srgbClr val="A04DA3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Chicago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0"/>
              </a:spcBef>
              <a:tabLst>
                <a:tab pos="560705" algn="l"/>
              </a:tabLst>
            </a:pPr>
            <a:r>
              <a:rPr sz="22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200" dirty="0">
                <a:solidFill>
                  <a:srgbClr val="438086"/>
                </a:solidFill>
                <a:latin typeface="Georgia"/>
                <a:cs typeface="Georgia"/>
              </a:rPr>
              <a:t>	Navy</a:t>
            </a:r>
            <a:r>
              <a:rPr sz="22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438086"/>
                </a:solidFill>
                <a:latin typeface="Georgia"/>
                <a:cs typeface="Georgia"/>
              </a:rPr>
              <a:t>Pier</a:t>
            </a:r>
            <a:r>
              <a:rPr sz="2200" spc="-5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6"/>
                </a:solidFill>
                <a:latin typeface="Georgia"/>
                <a:cs typeface="Georgia"/>
              </a:rPr>
              <a:t>(</a:t>
            </a:r>
            <a:r>
              <a:rPr sz="1800" spc="-10" dirty="0">
                <a:solidFill>
                  <a:srgbClr val="438086"/>
                </a:solidFill>
                <a:latin typeface="Georgia"/>
                <a:cs typeface="Georgia"/>
                <a:hlinkClick r:id="rId2"/>
              </a:rPr>
              <a:t>https://navypier.com/)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5"/>
              </a:spcBef>
              <a:tabLst>
                <a:tab pos="560705" algn="l"/>
              </a:tabLst>
            </a:pPr>
            <a:r>
              <a:rPr sz="22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200" dirty="0">
                <a:solidFill>
                  <a:srgbClr val="438086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438086"/>
                </a:solidFill>
                <a:latin typeface="Georgia"/>
                <a:cs typeface="Georgia"/>
              </a:rPr>
              <a:t>Museums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35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Museum</a:t>
            </a:r>
            <a:r>
              <a:rPr sz="2200" spc="-1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of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Science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and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Industry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35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Field</a:t>
            </a:r>
            <a:r>
              <a:rPr sz="2200" spc="-13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Museum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of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Natural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75" dirty="0">
                <a:latin typeface="Georgia"/>
                <a:cs typeface="Georgia"/>
              </a:rPr>
              <a:t>History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0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Museum</a:t>
            </a:r>
            <a:r>
              <a:rPr sz="2200" spc="-9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of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Contemporary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Art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35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Art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Institute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of</a:t>
            </a:r>
            <a:r>
              <a:rPr sz="2200" spc="-4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Chicago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35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Shedd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Aquarium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35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Adler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Planetarium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5"/>
              </a:spcBef>
              <a:tabLst>
                <a:tab pos="560705" algn="l"/>
              </a:tabLst>
            </a:pPr>
            <a:r>
              <a:rPr sz="22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200" dirty="0">
                <a:solidFill>
                  <a:srgbClr val="438086"/>
                </a:solidFill>
                <a:latin typeface="Georgia"/>
                <a:cs typeface="Georgia"/>
              </a:rPr>
              <a:t>	Places</a:t>
            </a:r>
            <a:r>
              <a:rPr sz="22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438086"/>
                </a:solidFill>
                <a:latin typeface="Georgia"/>
                <a:cs typeface="Georgia"/>
              </a:rPr>
              <a:t>to</a:t>
            </a:r>
            <a:r>
              <a:rPr sz="2200" spc="-4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438086"/>
                </a:solidFill>
                <a:latin typeface="Georgia"/>
                <a:cs typeface="Georgia"/>
              </a:rPr>
              <a:t>Visit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0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Willis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Tower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Skydeck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35"/>
              </a:spcBef>
            </a:pPr>
            <a:r>
              <a:rPr sz="2200" spc="-620" dirty="0">
                <a:solidFill>
                  <a:srgbClr val="53548A"/>
                </a:solidFill>
                <a:latin typeface="Wingdings 2"/>
                <a:cs typeface="Wingdings 2"/>
              </a:rPr>
              <a:t>🞄</a:t>
            </a:r>
            <a:r>
              <a:rPr sz="2200" spc="380" dirty="0">
                <a:solidFill>
                  <a:srgbClr val="53548A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Georgia"/>
                <a:cs typeface="Georgia"/>
              </a:rPr>
              <a:t>John</a:t>
            </a:r>
            <a:r>
              <a:rPr sz="2200" spc="-13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Hancock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360°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Observatory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4" name="object 4" descr="Photos of the Ferris Wheel and other attractions at Navy Pier"/>
          <p:cNvGrpSpPr/>
          <p:nvPr/>
        </p:nvGrpSpPr>
        <p:grpSpPr>
          <a:xfrm>
            <a:off x="4953000" y="2567939"/>
            <a:ext cx="3914140" cy="3512820"/>
            <a:chOff x="4953000" y="2567939"/>
            <a:chExt cx="3914140" cy="35128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4343399"/>
              <a:ext cx="3913631" cy="173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2567939"/>
              <a:ext cx="2542031" cy="1743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1040384"/>
            <a:ext cx="5032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Academic</a:t>
            </a:r>
            <a:r>
              <a:rPr spc="-80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947417"/>
            <a:ext cx="5534025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535"/>
              </a:spcBef>
              <a:buClr>
                <a:srgbClr val="A04DA3"/>
              </a:buClr>
              <a:buChar char="•"/>
              <a:tabLst>
                <a:tab pos="267970" algn="l"/>
              </a:tabLst>
            </a:pPr>
            <a:r>
              <a:rPr sz="2800" dirty="0">
                <a:latin typeface="Georgia"/>
                <a:cs typeface="Georgia"/>
              </a:rPr>
              <a:t>Academic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Year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2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6"/>
                </a:solidFill>
                <a:latin typeface="Georgia"/>
                <a:cs typeface="Georgia"/>
              </a:rPr>
              <a:t>	Fall</a:t>
            </a:r>
            <a:r>
              <a:rPr sz="2000" spc="-1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6"/>
                </a:solidFill>
                <a:latin typeface="Georgia"/>
                <a:cs typeface="Georgia"/>
              </a:rPr>
              <a:t>Semester:</a:t>
            </a:r>
            <a:r>
              <a:rPr sz="2000" spc="-4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Late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August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December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6"/>
                </a:solidFill>
                <a:latin typeface="Georgia"/>
                <a:cs typeface="Georgia"/>
              </a:rPr>
              <a:t>	Spring</a:t>
            </a:r>
            <a:r>
              <a:rPr sz="20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6"/>
                </a:solidFill>
                <a:latin typeface="Georgia"/>
                <a:cs typeface="Georgia"/>
              </a:rPr>
              <a:t>Semester:</a:t>
            </a:r>
            <a:r>
              <a:rPr sz="2000" spc="-5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January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May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6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6"/>
                </a:solidFill>
                <a:latin typeface="Georgia"/>
                <a:cs typeface="Georgia"/>
              </a:rPr>
              <a:t>	Summer</a:t>
            </a:r>
            <a:r>
              <a:rPr sz="2000" spc="-30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6"/>
                </a:solidFill>
                <a:latin typeface="Georgia"/>
                <a:cs typeface="Georgia"/>
              </a:rPr>
              <a:t>Session:</a:t>
            </a:r>
            <a:r>
              <a:rPr sz="2000" spc="-35" dirty="0">
                <a:solidFill>
                  <a:srgbClr val="438086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Late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May</a:t>
            </a:r>
            <a:r>
              <a:rPr sz="2000" spc="4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August</a:t>
            </a:r>
            <a:endParaRPr sz="20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80"/>
              </a:spcBef>
              <a:buClr>
                <a:srgbClr val="A04DA3"/>
              </a:buClr>
              <a:buChar char="•"/>
              <a:tabLst>
                <a:tab pos="267970" algn="l"/>
              </a:tabLst>
            </a:pPr>
            <a:r>
              <a:rPr sz="2800" dirty="0">
                <a:latin typeface="Georgia"/>
                <a:cs typeface="Georgia"/>
              </a:rPr>
              <a:t>Areas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Study</a:t>
            </a:r>
            <a:endParaRPr sz="28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02689" y="4093024"/>
          <a:ext cx="6078219" cy="202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marL="31750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Architecture/Construction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ts val="1565"/>
                        </a:lnSpc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Human</a:t>
                      </a:r>
                      <a:r>
                        <a:rPr sz="1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Services/Social</a:t>
                      </a:r>
                      <a:r>
                        <a:rPr sz="1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Sciences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Arts/Media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Information</a:t>
                      </a:r>
                      <a:r>
                        <a:rPr sz="14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Technology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Business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Manufacturing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Education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Paralegal/Law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5" dirty="0">
                          <a:latin typeface="Georgia"/>
                          <a:cs typeface="Georgia"/>
                        </a:rPr>
                        <a:t>ESL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Enforcement/Public</a:t>
                      </a:r>
                      <a:r>
                        <a:rPr sz="1400" spc="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Safety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Health</a:t>
                      </a:r>
                      <a:r>
                        <a:rPr sz="1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Sciences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Science,</a:t>
                      </a:r>
                      <a:r>
                        <a:rPr sz="1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Math,</a:t>
                      </a:r>
                      <a:r>
                        <a:rPr sz="1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Engineering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31750">
                        <a:lnSpc>
                          <a:spcPts val="161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Hospitality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ts val="161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Georgia"/>
                          <a:cs typeface="Georgia"/>
                        </a:rPr>
                        <a:t>Transportation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1406</Words>
  <Application>Microsoft Macintosh PowerPoint</Application>
  <PresentationFormat>On-screen Show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Georgia</vt:lpstr>
      <vt:lpstr>Times New Roman</vt:lpstr>
      <vt:lpstr>Trebuchet MS</vt:lpstr>
      <vt:lpstr>Wingdings 2</vt:lpstr>
      <vt:lpstr>Office Theme</vt:lpstr>
      <vt:lpstr>Harper College</vt:lpstr>
      <vt:lpstr>Welcome!</vt:lpstr>
      <vt:lpstr>What is Harper College?</vt:lpstr>
      <vt:lpstr>About Harper College</vt:lpstr>
      <vt:lpstr>Harper Highlights</vt:lpstr>
      <vt:lpstr>Things to do – Near Palatine</vt:lpstr>
      <vt:lpstr>Things to do - Restaurants</vt:lpstr>
      <vt:lpstr>Things to do - Chicago</vt:lpstr>
      <vt:lpstr>Academic Information</vt:lpstr>
      <vt:lpstr>Beyond the classroom</vt:lpstr>
      <vt:lpstr>Student Support</vt:lpstr>
      <vt:lpstr>Other Student Services</vt:lpstr>
      <vt:lpstr>Office of International Students</vt:lpstr>
      <vt:lpstr>International Student Tuition/Fees</vt:lpstr>
      <vt:lpstr>Academic Integrity</vt:lpstr>
      <vt:lpstr>What to expect - WEATHER</vt:lpstr>
      <vt:lpstr>What to expect - TRANSPORTATION</vt:lpstr>
      <vt:lpstr>What to expect - CUSTOMS</vt:lpstr>
      <vt:lpstr>What to bring with you</vt:lpstr>
      <vt:lpstr>Immigration Expectations</vt:lpstr>
      <vt:lpstr>Parent and Family Information</vt:lpstr>
      <vt:lpstr>We look forward to meeting you!</vt:lpstr>
    </vt:vector>
  </TitlesOfParts>
  <Company>William Rainey Harper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Harper College</dc:title>
  <dc:creator>Alexandra Pflughoeft</dc:creator>
  <cp:lastModifiedBy>Sarah Uhl</cp:lastModifiedBy>
  <cp:revision>3</cp:revision>
  <dcterms:created xsi:type="dcterms:W3CDTF">2026-05-05T16:35:20Z</dcterms:created>
  <dcterms:modified xsi:type="dcterms:W3CDTF">2026-05-05T16:43:39Z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2019-06-14T00:00:00Z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2026-05-05T00:00:00Z</vt:filetime>
  </property>
  <property fmtid="{D5CDD505-2E9C-101B-9397-08002B2CF9AE}" pid="5" name="Producer">
    <vt:lpwstr>Adobe PDF Library 11.0</vt:lpwstr>
  </property>
</Properties>
</file>