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aveSubsetFonts="1">
  <p:sldMasterIdLst>
    <p:sldMasterId id="2147483660" r:id="rId4"/>
  </p:sldMasterIdLst>
  <p:notesMasterIdLst>
    <p:notesMasterId r:id="rId6"/>
  </p:notesMasterIdLst>
  <p:sldIdLst>
    <p:sldId id="268" r:id="rId5"/>
  </p:sldIdLst>
  <p:sldSz cx="12179300" cy="9134475" type="ledger"/>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0A0881-946B-2F54-4EC3-056EF99D88E3}" name="Joanne Hessel" initials="JH" userId="S::jhessel@harpercollege.edu::38c5b901-6155-4b28-b789-3076555b95d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aon Grandinetti" initials="FG" lastIdx="1" clrIdx="0">
    <p:extLst>
      <p:ext uri="{19B8F6BF-5375-455C-9EA6-DF929625EA0E}">
        <p15:presenceInfo xmlns:p15="http://schemas.microsoft.com/office/powerpoint/2012/main" userId="S-1-5-21-1046486876-974457584-1221738049-22798" providerId="AD"/>
      </p:ext>
    </p:extLst>
  </p:cmAuthor>
  <p:cmAuthor id="2" name="Joanne Hessel" initials="JH" lastIdx="4" clrIdx="1">
    <p:extLst>
      <p:ext uri="{19B8F6BF-5375-455C-9EA6-DF929625EA0E}">
        <p15:presenceInfo xmlns:p15="http://schemas.microsoft.com/office/powerpoint/2012/main" userId="S::jhessel@harpercollege.edu::38c5b901-6155-4b28-b789-3076555b95d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8736"/>
    <a:srgbClr val="CDF46C"/>
    <a:srgbClr val="F8F8F8"/>
    <a:srgbClr val="BAEC6A"/>
    <a:srgbClr val="90BB7A"/>
    <a:srgbClr val="68A2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192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jhessel\Downloads\Excel%20charts%20for%20external%20OA%20visualizations%20updated%20Nov%202025(6).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Direct Assessment Scores</a:t>
            </a:r>
            <a:r>
              <a:rPr lang="en-US" baseline="0"/>
              <a:t>, 45+ Hours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'[Excel charts for external OA visualizations updated Sep 2022 RN.xlsx]Quantitiative Reasoning'!$B$17</c:f>
              <c:strCache>
                <c:ptCount val="1"/>
                <c:pt idx="0">
                  <c:v>Exceeded Expectations</c:v>
                </c:pt>
              </c:strCache>
            </c:strRef>
          </c:tx>
          <c:spPr>
            <a:solidFill>
              <a:srgbClr val="56873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Sep 2022 RN.xlsx]Quantitiative Reasoning'!$A$18:$A$24</c:f>
              <c:strCache>
                <c:ptCount val="7"/>
                <c:pt idx="0">
                  <c:v>Number Sense 2</c:v>
                </c:pt>
                <c:pt idx="1">
                  <c:v>Number Sense 1</c:v>
                </c:pt>
                <c:pt idx="2">
                  <c:v>Table Evaluation</c:v>
                </c:pt>
                <c:pt idx="3">
                  <c:v>Table Reading</c:v>
                </c:pt>
                <c:pt idx="4">
                  <c:v>Graph Reading 2</c:v>
                </c:pt>
                <c:pt idx="5">
                  <c:v>Graph Reading 1</c:v>
                </c:pt>
                <c:pt idx="6">
                  <c:v>Overall Quantitative Reasoning</c:v>
                </c:pt>
              </c:strCache>
            </c:strRef>
          </c:cat>
          <c:val>
            <c:numRef>
              <c:f>'[Excel charts for external OA visualizations updated Sep 2022 RN.xlsx]Quantitiative Reasoning'!$B$18:$B$24</c:f>
              <c:numCache>
                <c:formatCode>General</c:formatCode>
                <c:ptCount val="7"/>
                <c:pt idx="6" formatCode="0%">
                  <c:v>0.22259696458684655</c:v>
                </c:pt>
              </c:numCache>
            </c:numRef>
          </c:val>
          <c:extLst>
            <c:ext xmlns:c16="http://schemas.microsoft.com/office/drawing/2014/chart" uri="{C3380CC4-5D6E-409C-BE32-E72D297353CC}">
              <c16:uniqueId val="{00000000-F269-4951-97DB-2E9D1E2FB6EB}"/>
            </c:ext>
          </c:extLst>
        </c:ser>
        <c:ser>
          <c:idx val="1"/>
          <c:order val="1"/>
          <c:tx>
            <c:strRef>
              <c:f>'[Excel charts for external OA visualizations updated Sep 2022 RN.xlsx]Quantitiative Reasoning'!$C$17</c:f>
              <c:strCache>
                <c:ptCount val="1"/>
                <c:pt idx="0">
                  <c:v>Met Expectations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Sep 2022 RN.xlsx]Quantitiative Reasoning'!$A$18:$A$24</c:f>
              <c:strCache>
                <c:ptCount val="7"/>
                <c:pt idx="0">
                  <c:v>Number Sense 2</c:v>
                </c:pt>
                <c:pt idx="1">
                  <c:v>Number Sense 1</c:v>
                </c:pt>
                <c:pt idx="2">
                  <c:v>Table Evaluation</c:v>
                </c:pt>
                <c:pt idx="3">
                  <c:v>Table Reading</c:v>
                </c:pt>
                <c:pt idx="4">
                  <c:v>Graph Reading 2</c:v>
                </c:pt>
                <c:pt idx="5">
                  <c:v>Graph Reading 1</c:v>
                </c:pt>
                <c:pt idx="6">
                  <c:v>Overall Quantitative Reasoning</c:v>
                </c:pt>
              </c:strCache>
            </c:strRef>
          </c:cat>
          <c:val>
            <c:numRef>
              <c:f>'[Excel charts for external OA visualizations updated Sep 2022 RN.xlsx]Quantitiative Reasoning'!$C$18:$C$24</c:f>
              <c:numCache>
                <c:formatCode>0%</c:formatCode>
                <c:ptCount val="7"/>
                <c:pt idx="0">
                  <c:v>0.59385113268608414</c:v>
                </c:pt>
                <c:pt idx="1">
                  <c:v>0.82724252491694339</c:v>
                </c:pt>
                <c:pt idx="2">
                  <c:v>0.82211538461538458</c:v>
                </c:pt>
                <c:pt idx="3">
                  <c:v>0.91025641025641024</c:v>
                </c:pt>
                <c:pt idx="4">
                  <c:v>0.76025236593059942</c:v>
                </c:pt>
                <c:pt idx="5">
                  <c:v>0.74760383386581486</c:v>
                </c:pt>
                <c:pt idx="6">
                  <c:v>0.38617200674536256</c:v>
                </c:pt>
              </c:numCache>
            </c:numRef>
          </c:val>
          <c:extLst>
            <c:ext xmlns:c16="http://schemas.microsoft.com/office/drawing/2014/chart" uri="{C3380CC4-5D6E-409C-BE32-E72D297353CC}">
              <c16:uniqueId val="{00000001-F269-4951-97DB-2E9D1E2FB6EB}"/>
            </c:ext>
          </c:extLst>
        </c:ser>
        <c:ser>
          <c:idx val="2"/>
          <c:order val="2"/>
          <c:tx>
            <c:strRef>
              <c:f>'[Excel charts for external OA visualizations updated Sep 2022 RN.xlsx]Quantitiative Reasoning'!$D$17</c:f>
              <c:strCache>
                <c:ptCount val="1"/>
                <c:pt idx="0">
                  <c:v>Approached Expectations</c:v>
                </c:pt>
              </c:strCache>
            </c:strRef>
          </c:tx>
          <c:spPr>
            <a:solidFill>
              <a:srgbClr val="97CF7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Sep 2022 RN.xlsx]Quantitiative Reasoning'!$A$18:$A$24</c:f>
              <c:strCache>
                <c:ptCount val="7"/>
                <c:pt idx="0">
                  <c:v>Number Sense 2</c:v>
                </c:pt>
                <c:pt idx="1">
                  <c:v>Number Sense 1</c:v>
                </c:pt>
                <c:pt idx="2">
                  <c:v>Table Evaluation</c:v>
                </c:pt>
                <c:pt idx="3">
                  <c:v>Table Reading</c:v>
                </c:pt>
                <c:pt idx="4">
                  <c:v>Graph Reading 2</c:v>
                </c:pt>
                <c:pt idx="5">
                  <c:v>Graph Reading 1</c:v>
                </c:pt>
                <c:pt idx="6">
                  <c:v>Overall Quantitative Reasoning</c:v>
                </c:pt>
              </c:strCache>
            </c:strRef>
          </c:cat>
          <c:val>
            <c:numRef>
              <c:f>'[Excel charts for external OA visualizations updated Sep 2022 RN.xlsx]Quantitiative Reasoning'!$D$18:$D$24</c:f>
              <c:numCache>
                <c:formatCode>General</c:formatCode>
                <c:ptCount val="7"/>
                <c:pt idx="6" formatCode="0%">
                  <c:v>0.23946037099494094</c:v>
                </c:pt>
              </c:numCache>
            </c:numRef>
          </c:val>
          <c:extLst>
            <c:ext xmlns:c16="http://schemas.microsoft.com/office/drawing/2014/chart" uri="{C3380CC4-5D6E-409C-BE32-E72D297353CC}">
              <c16:uniqueId val="{00000002-F269-4951-97DB-2E9D1E2FB6EB}"/>
            </c:ext>
          </c:extLst>
        </c:ser>
        <c:ser>
          <c:idx val="3"/>
          <c:order val="3"/>
          <c:tx>
            <c:strRef>
              <c:f>'[Excel charts for external OA visualizations updated Sep 2022 RN.xlsx]Quantitiative Reasoning'!$E$17</c:f>
              <c:strCache>
                <c:ptCount val="1"/>
                <c:pt idx="0">
                  <c:v>Did Not Meet Expectations</c:v>
                </c:pt>
              </c:strCache>
            </c:strRef>
          </c:tx>
          <c:spPr>
            <a:solidFill>
              <a:srgbClr val="CDF46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Sep 2022 RN.xlsx]Quantitiative Reasoning'!$A$18:$A$24</c:f>
              <c:strCache>
                <c:ptCount val="7"/>
                <c:pt idx="0">
                  <c:v>Number Sense 2</c:v>
                </c:pt>
                <c:pt idx="1">
                  <c:v>Number Sense 1</c:v>
                </c:pt>
                <c:pt idx="2">
                  <c:v>Table Evaluation</c:v>
                </c:pt>
                <c:pt idx="3">
                  <c:v>Table Reading</c:v>
                </c:pt>
                <c:pt idx="4">
                  <c:v>Graph Reading 2</c:v>
                </c:pt>
                <c:pt idx="5">
                  <c:v>Graph Reading 1</c:v>
                </c:pt>
                <c:pt idx="6">
                  <c:v>Overall Quantitative Reasoning</c:v>
                </c:pt>
              </c:strCache>
            </c:strRef>
          </c:cat>
          <c:val>
            <c:numRef>
              <c:f>'[Excel charts for external OA visualizations updated Sep 2022 RN.xlsx]Quantitiative Reasoning'!$E$18:$E$24</c:f>
              <c:numCache>
                <c:formatCode>0%</c:formatCode>
                <c:ptCount val="7"/>
                <c:pt idx="0">
                  <c:v>0.40614886731391586</c:v>
                </c:pt>
                <c:pt idx="1">
                  <c:v>0.17275747508305661</c:v>
                </c:pt>
                <c:pt idx="2">
                  <c:v>0.17788461538461542</c:v>
                </c:pt>
                <c:pt idx="3">
                  <c:v>8.9743589743589758E-2</c:v>
                </c:pt>
                <c:pt idx="4">
                  <c:v>0.23974763406940058</c:v>
                </c:pt>
                <c:pt idx="5">
                  <c:v>0.25239616613418514</c:v>
                </c:pt>
                <c:pt idx="6">
                  <c:v>0.15177065767284989</c:v>
                </c:pt>
              </c:numCache>
            </c:numRef>
          </c:val>
          <c:extLst>
            <c:ext xmlns:c16="http://schemas.microsoft.com/office/drawing/2014/chart" uri="{C3380CC4-5D6E-409C-BE32-E72D297353CC}">
              <c16:uniqueId val="{00000003-F269-4951-97DB-2E9D1E2FB6EB}"/>
            </c:ext>
          </c:extLst>
        </c:ser>
        <c:dLbls>
          <c:showLegendKey val="0"/>
          <c:showVal val="0"/>
          <c:showCatName val="0"/>
          <c:showSerName val="0"/>
          <c:showPercent val="0"/>
          <c:showBubbleSize val="0"/>
        </c:dLbls>
        <c:gapWidth val="50"/>
        <c:overlap val="100"/>
        <c:axId val="232448424"/>
        <c:axId val="232448816"/>
      </c:barChart>
      <c:catAx>
        <c:axId val="2324484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2448816"/>
        <c:crosses val="autoZero"/>
        <c:auto val="1"/>
        <c:lblAlgn val="ctr"/>
        <c:lblOffset val="100"/>
        <c:noMultiLvlLbl val="0"/>
      </c:catAx>
      <c:valAx>
        <c:axId val="232448816"/>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2448424"/>
        <c:crosses val="autoZero"/>
        <c:crossBetween val="between"/>
        <c:majorUnit val="0.2"/>
      </c:valAx>
      <c:spPr>
        <a:noFill/>
        <a:ln>
          <a:noFill/>
        </a:ln>
        <a:effectLst/>
      </c:spPr>
    </c:plotArea>
    <c:legend>
      <c:legendPos val="b"/>
      <c:layout>
        <c:manualLayout>
          <c:xMode val="edge"/>
          <c:yMode val="edge"/>
          <c:x val="4.2514310760083648E-2"/>
          <c:y val="0.90684877188301394"/>
          <c:w val="0.95428643000663971"/>
          <c:h val="5.461203271921107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Direct Assessment Scores</a:t>
            </a:r>
            <a:r>
              <a:rPr lang="en-US" baseline="0"/>
              <a:t>, All Student Groups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'[Excel charts for external OA visualizations updated Sep 2022 RN.xlsx]Quantitiative Reasoning'!$B$3</c:f>
              <c:strCache>
                <c:ptCount val="1"/>
                <c:pt idx="0">
                  <c:v>Exceeded Expectations</c:v>
                </c:pt>
              </c:strCache>
            </c:strRef>
          </c:tx>
          <c:spPr>
            <a:solidFill>
              <a:srgbClr val="56873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Sep 2022 RN.xlsx]Quantitiative Reasoning'!$A$4:$A$10</c:f>
              <c:strCache>
                <c:ptCount val="7"/>
                <c:pt idx="0">
                  <c:v>Number Sense 2</c:v>
                </c:pt>
                <c:pt idx="1">
                  <c:v>Number Sense 1</c:v>
                </c:pt>
                <c:pt idx="2">
                  <c:v>Table Evaluation</c:v>
                </c:pt>
                <c:pt idx="3">
                  <c:v>Table Reading</c:v>
                </c:pt>
                <c:pt idx="4">
                  <c:v>Graph Reading 2</c:v>
                </c:pt>
                <c:pt idx="5">
                  <c:v>Graph Reading 1</c:v>
                </c:pt>
                <c:pt idx="6">
                  <c:v>Overall Quantitative Reasoning</c:v>
                </c:pt>
              </c:strCache>
            </c:strRef>
          </c:cat>
          <c:val>
            <c:numRef>
              <c:f>'[Excel charts for external OA visualizations updated Sep 2022 RN.xlsx]Quantitiative Reasoning'!$B$4:$B$10</c:f>
              <c:numCache>
                <c:formatCode>General</c:formatCode>
                <c:ptCount val="7"/>
                <c:pt idx="6" formatCode="0%">
                  <c:v>0.24708818635607321</c:v>
                </c:pt>
              </c:numCache>
            </c:numRef>
          </c:val>
          <c:extLst>
            <c:ext xmlns:c16="http://schemas.microsoft.com/office/drawing/2014/chart" uri="{C3380CC4-5D6E-409C-BE32-E72D297353CC}">
              <c16:uniqueId val="{00000000-BF33-4097-9D1F-7D0E8ABD97DD}"/>
            </c:ext>
          </c:extLst>
        </c:ser>
        <c:ser>
          <c:idx val="1"/>
          <c:order val="1"/>
          <c:tx>
            <c:strRef>
              <c:f>'[Excel charts for external OA visualizations updated Sep 2022 RN.xlsx]Quantitiative Reasoning'!$C$3</c:f>
              <c:strCache>
                <c:ptCount val="1"/>
                <c:pt idx="0">
                  <c:v>Met Expectations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Sep 2022 RN.xlsx]Quantitiative Reasoning'!$A$4:$A$10</c:f>
              <c:strCache>
                <c:ptCount val="7"/>
                <c:pt idx="0">
                  <c:v>Number Sense 2</c:v>
                </c:pt>
                <c:pt idx="1">
                  <c:v>Number Sense 1</c:v>
                </c:pt>
                <c:pt idx="2">
                  <c:v>Table Evaluation</c:v>
                </c:pt>
                <c:pt idx="3">
                  <c:v>Table Reading</c:v>
                </c:pt>
                <c:pt idx="4">
                  <c:v>Graph Reading 2</c:v>
                </c:pt>
                <c:pt idx="5">
                  <c:v>Graph Reading 1</c:v>
                </c:pt>
                <c:pt idx="6">
                  <c:v>Overall Quantitative Reasoning</c:v>
                </c:pt>
              </c:strCache>
            </c:strRef>
          </c:cat>
          <c:val>
            <c:numRef>
              <c:f>'[Excel charts for external OA visualizations updated Sep 2022 RN.xlsx]Quantitiative Reasoning'!$C$4:$C$10</c:f>
              <c:numCache>
                <c:formatCode>0%</c:formatCode>
                <c:ptCount val="7"/>
                <c:pt idx="0">
                  <c:v>0.61280000000000001</c:v>
                </c:pt>
                <c:pt idx="1">
                  <c:v>0.82300163132137027</c:v>
                </c:pt>
                <c:pt idx="2">
                  <c:v>0.82292490118577077</c:v>
                </c:pt>
                <c:pt idx="3">
                  <c:v>0.91160220994475138</c:v>
                </c:pt>
                <c:pt idx="4">
                  <c:v>0.78443579766536975</c:v>
                </c:pt>
                <c:pt idx="5">
                  <c:v>0.73422712933753942</c:v>
                </c:pt>
                <c:pt idx="6">
                  <c:v>0.3718801996672213</c:v>
                </c:pt>
              </c:numCache>
            </c:numRef>
          </c:val>
          <c:extLst>
            <c:ext xmlns:c16="http://schemas.microsoft.com/office/drawing/2014/chart" uri="{C3380CC4-5D6E-409C-BE32-E72D297353CC}">
              <c16:uniqueId val="{00000001-BF33-4097-9D1F-7D0E8ABD97DD}"/>
            </c:ext>
          </c:extLst>
        </c:ser>
        <c:ser>
          <c:idx val="2"/>
          <c:order val="2"/>
          <c:tx>
            <c:strRef>
              <c:f>'[Excel charts for external OA visualizations updated Sep 2022 RN.xlsx]Quantitiative Reasoning'!$D$3</c:f>
              <c:strCache>
                <c:ptCount val="1"/>
                <c:pt idx="0">
                  <c:v>Approached Expectations</c:v>
                </c:pt>
              </c:strCache>
            </c:strRef>
          </c:tx>
          <c:spPr>
            <a:solidFill>
              <a:srgbClr val="97CF7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Sep 2022 RN.xlsx]Quantitiative Reasoning'!$A$4:$A$10</c:f>
              <c:strCache>
                <c:ptCount val="7"/>
                <c:pt idx="0">
                  <c:v>Number Sense 2</c:v>
                </c:pt>
                <c:pt idx="1">
                  <c:v>Number Sense 1</c:v>
                </c:pt>
                <c:pt idx="2">
                  <c:v>Table Evaluation</c:v>
                </c:pt>
                <c:pt idx="3">
                  <c:v>Table Reading</c:v>
                </c:pt>
                <c:pt idx="4">
                  <c:v>Graph Reading 2</c:v>
                </c:pt>
                <c:pt idx="5">
                  <c:v>Graph Reading 1</c:v>
                </c:pt>
                <c:pt idx="6">
                  <c:v>Overall Quantitative Reasoning</c:v>
                </c:pt>
              </c:strCache>
            </c:strRef>
          </c:cat>
          <c:val>
            <c:numRef>
              <c:f>'[Excel charts for external OA visualizations updated Sep 2022 RN.xlsx]Quantitiative Reasoning'!$D$4:$D$10</c:f>
              <c:numCache>
                <c:formatCode>General</c:formatCode>
                <c:ptCount val="7"/>
                <c:pt idx="6" formatCode="0%">
                  <c:v>0.22878535773710482</c:v>
                </c:pt>
              </c:numCache>
            </c:numRef>
          </c:val>
          <c:extLst>
            <c:ext xmlns:c16="http://schemas.microsoft.com/office/drawing/2014/chart" uri="{C3380CC4-5D6E-409C-BE32-E72D297353CC}">
              <c16:uniqueId val="{00000002-BF33-4097-9D1F-7D0E8ABD97DD}"/>
            </c:ext>
          </c:extLst>
        </c:ser>
        <c:ser>
          <c:idx val="3"/>
          <c:order val="3"/>
          <c:tx>
            <c:strRef>
              <c:f>'[Excel charts for external OA visualizations updated Sep 2022 RN.xlsx]Quantitiative Reasoning'!$E$3</c:f>
              <c:strCache>
                <c:ptCount val="1"/>
                <c:pt idx="0">
                  <c:v>Did Not Meet Expectations</c:v>
                </c:pt>
              </c:strCache>
            </c:strRef>
          </c:tx>
          <c:spPr>
            <a:solidFill>
              <a:srgbClr val="CDF46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Sep 2022 RN.xlsx]Quantitiative Reasoning'!$A$4:$A$10</c:f>
              <c:strCache>
                <c:ptCount val="7"/>
                <c:pt idx="0">
                  <c:v>Number Sense 2</c:v>
                </c:pt>
                <c:pt idx="1">
                  <c:v>Number Sense 1</c:v>
                </c:pt>
                <c:pt idx="2">
                  <c:v>Table Evaluation</c:v>
                </c:pt>
                <c:pt idx="3">
                  <c:v>Table Reading</c:v>
                </c:pt>
                <c:pt idx="4">
                  <c:v>Graph Reading 2</c:v>
                </c:pt>
                <c:pt idx="5">
                  <c:v>Graph Reading 1</c:v>
                </c:pt>
                <c:pt idx="6">
                  <c:v>Overall Quantitative Reasoning</c:v>
                </c:pt>
              </c:strCache>
            </c:strRef>
          </c:cat>
          <c:val>
            <c:numRef>
              <c:f>'[Excel charts for external OA visualizations updated Sep 2022 RN.xlsx]Quantitiative Reasoning'!$E$4:$E$10</c:f>
              <c:numCache>
                <c:formatCode>0%</c:formatCode>
                <c:ptCount val="7"/>
                <c:pt idx="0">
                  <c:v>0.38719999999999999</c:v>
                </c:pt>
                <c:pt idx="1">
                  <c:v>0.17699836867862973</c:v>
                </c:pt>
                <c:pt idx="2">
                  <c:v>0.17707509881422923</c:v>
                </c:pt>
                <c:pt idx="3">
                  <c:v>8.8397790055248615E-2</c:v>
                </c:pt>
                <c:pt idx="4">
                  <c:v>0.21556420233463025</c:v>
                </c:pt>
                <c:pt idx="5">
                  <c:v>0.26577287066246058</c:v>
                </c:pt>
                <c:pt idx="6">
                  <c:v>0.15224625623960064</c:v>
                </c:pt>
              </c:numCache>
            </c:numRef>
          </c:val>
          <c:extLst>
            <c:ext xmlns:c16="http://schemas.microsoft.com/office/drawing/2014/chart" uri="{C3380CC4-5D6E-409C-BE32-E72D297353CC}">
              <c16:uniqueId val="{00000003-BF33-4097-9D1F-7D0E8ABD97DD}"/>
            </c:ext>
          </c:extLst>
        </c:ser>
        <c:dLbls>
          <c:showLegendKey val="0"/>
          <c:showVal val="0"/>
          <c:showCatName val="0"/>
          <c:showSerName val="0"/>
          <c:showPercent val="0"/>
          <c:showBubbleSize val="0"/>
        </c:dLbls>
        <c:gapWidth val="50"/>
        <c:overlap val="100"/>
        <c:axId val="232445680"/>
        <c:axId val="232446072"/>
      </c:barChart>
      <c:catAx>
        <c:axId val="232445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2446072"/>
        <c:crosses val="autoZero"/>
        <c:auto val="1"/>
        <c:lblAlgn val="ctr"/>
        <c:lblOffset val="100"/>
        <c:noMultiLvlLbl val="0"/>
      </c:catAx>
      <c:valAx>
        <c:axId val="232446072"/>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2445680"/>
        <c:crosses val="autoZero"/>
        <c:crossBetween val="between"/>
      </c:valAx>
      <c:spPr>
        <a:noFill/>
        <a:ln>
          <a:noFill/>
        </a:ln>
        <a:effectLst/>
      </c:spPr>
    </c:plotArea>
    <c:legend>
      <c:legendPos val="b"/>
      <c:layout>
        <c:manualLayout>
          <c:xMode val="edge"/>
          <c:yMode val="edge"/>
          <c:x val="4.662749591073248E-2"/>
          <c:y val="0.89267462808535925"/>
          <c:w val="0.95014326585363551"/>
          <c:h val="5.932953215831213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Indirect Assessment Scores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3457959646936025"/>
          <c:y val="0.34895140450154405"/>
          <c:w val="0.72960825842715604"/>
          <c:h val="0.29620516866167029"/>
        </c:manualLayout>
      </c:layout>
      <c:barChart>
        <c:barDir val="bar"/>
        <c:grouping val="percentStacked"/>
        <c:varyColors val="0"/>
        <c:ser>
          <c:idx val="0"/>
          <c:order val="0"/>
          <c:tx>
            <c:strRef>
              <c:f>'[Excel charts for external OA visualizations updated Nov 2024.xlsx]Quantitiative Reasoning'!$B$47</c:f>
              <c:strCache>
                <c:ptCount val="1"/>
                <c:pt idx="0">
                  <c:v>Very much</c:v>
                </c:pt>
              </c:strCache>
            </c:strRef>
          </c:tx>
          <c:spPr>
            <a:solidFill>
              <a:srgbClr val="56873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Nov 2024.xlsx]Quantitiative Reasoning'!$A$48</c:f>
              <c:strCache>
                <c:ptCount val="1"/>
                <c:pt idx="0">
                  <c:v>Solving numerical problems</c:v>
                </c:pt>
              </c:strCache>
            </c:strRef>
          </c:cat>
          <c:val>
            <c:numRef>
              <c:f>'[Excel charts for external OA visualizations updated Nov 2024.xlsx]Quantitiative Reasoning'!$B$48</c:f>
              <c:numCache>
                <c:formatCode>0%</c:formatCode>
                <c:ptCount val="1"/>
                <c:pt idx="0">
                  <c:v>0.28999999999999998</c:v>
                </c:pt>
              </c:numCache>
            </c:numRef>
          </c:val>
          <c:extLst>
            <c:ext xmlns:c16="http://schemas.microsoft.com/office/drawing/2014/chart" uri="{C3380CC4-5D6E-409C-BE32-E72D297353CC}">
              <c16:uniqueId val="{00000000-EE67-450B-A539-B9D1BC7854D8}"/>
            </c:ext>
          </c:extLst>
        </c:ser>
        <c:ser>
          <c:idx val="1"/>
          <c:order val="1"/>
          <c:tx>
            <c:strRef>
              <c:f>'[Excel charts for external OA visualizations updated Nov 2024.xlsx]Quantitiative Reasoning'!$C$47</c:f>
              <c:strCache>
                <c:ptCount val="1"/>
                <c:pt idx="0">
                  <c:v>Quite a bit</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Nov 2024.xlsx]Quantitiative Reasoning'!$A$48</c:f>
              <c:strCache>
                <c:ptCount val="1"/>
                <c:pt idx="0">
                  <c:v>Solving numerical problems</c:v>
                </c:pt>
              </c:strCache>
            </c:strRef>
          </c:cat>
          <c:val>
            <c:numRef>
              <c:f>'[Excel charts for external OA visualizations updated Nov 2024.xlsx]Quantitiative Reasoning'!$C$48</c:f>
              <c:numCache>
                <c:formatCode>0%</c:formatCode>
                <c:ptCount val="1"/>
                <c:pt idx="0">
                  <c:v>0.33</c:v>
                </c:pt>
              </c:numCache>
            </c:numRef>
          </c:val>
          <c:extLst>
            <c:ext xmlns:c16="http://schemas.microsoft.com/office/drawing/2014/chart" uri="{C3380CC4-5D6E-409C-BE32-E72D297353CC}">
              <c16:uniqueId val="{00000001-EE67-450B-A539-B9D1BC7854D8}"/>
            </c:ext>
          </c:extLst>
        </c:ser>
        <c:ser>
          <c:idx val="2"/>
          <c:order val="2"/>
          <c:tx>
            <c:strRef>
              <c:f>'[Excel charts for external OA visualizations updated Nov 2024.xlsx]Quantitiative Reasoning'!$D$47</c:f>
              <c:strCache>
                <c:ptCount val="1"/>
                <c:pt idx="0">
                  <c:v>Some</c:v>
                </c:pt>
              </c:strCache>
            </c:strRef>
          </c:tx>
          <c:spPr>
            <a:solidFill>
              <a:srgbClr val="97CF7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Nov 2024.xlsx]Quantitiative Reasoning'!$A$48</c:f>
              <c:strCache>
                <c:ptCount val="1"/>
                <c:pt idx="0">
                  <c:v>Solving numerical problems</c:v>
                </c:pt>
              </c:strCache>
            </c:strRef>
          </c:cat>
          <c:val>
            <c:numRef>
              <c:f>'[Excel charts for external OA visualizations updated Nov 2024.xlsx]Quantitiative Reasoning'!$D$48</c:f>
              <c:numCache>
                <c:formatCode>0%</c:formatCode>
                <c:ptCount val="1"/>
                <c:pt idx="0">
                  <c:v>0.24</c:v>
                </c:pt>
              </c:numCache>
            </c:numRef>
          </c:val>
          <c:extLst>
            <c:ext xmlns:c16="http://schemas.microsoft.com/office/drawing/2014/chart" uri="{C3380CC4-5D6E-409C-BE32-E72D297353CC}">
              <c16:uniqueId val="{00000002-EE67-450B-A539-B9D1BC7854D8}"/>
            </c:ext>
          </c:extLst>
        </c:ser>
        <c:ser>
          <c:idx val="3"/>
          <c:order val="3"/>
          <c:tx>
            <c:strRef>
              <c:f>'[Excel charts for external OA visualizations updated Nov 2024.xlsx]Quantitiative Reasoning'!$E$47</c:f>
              <c:strCache>
                <c:ptCount val="1"/>
                <c:pt idx="0">
                  <c:v>Very little</c:v>
                </c:pt>
              </c:strCache>
            </c:strRef>
          </c:tx>
          <c:spPr>
            <a:solidFill>
              <a:srgbClr val="CDF46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'[Excel charts for external OA visualizations updated Nov 2024.xlsx]Quantitiative Reasoning'!$A$48</c:f>
              <c:strCache>
                <c:ptCount val="1"/>
                <c:pt idx="0">
                  <c:v>Solving numerical problems</c:v>
                </c:pt>
              </c:strCache>
            </c:strRef>
          </c:cat>
          <c:val>
            <c:numRef>
              <c:f>'[Excel charts for external OA visualizations updated Nov 2024.xlsx]Quantitiative Reasoning'!$E$48</c:f>
              <c:numCache>
                <c:formatCode>0%</c:formatCode>
                <c:ptCount val="1"/>
                <c:pt idx="0">
                  <c:v>0.14099999999999999</c:v>
                </c:pt>
              </c:numCache>
            </c:numRef>
          </c:val>
          <c:extLst>
            <c:ext xmlns:c16="http://schemas.microsoft.com/office/drawing/2014/chart" uri="{C3380CC4-5D6E-409C-BE32-E72D297353CC}">
              <c16:uniqueId val="{00000003-EE67-450B-A539-B9D1BC7854D8}"/>
            </c:ext>
          </c:extLst>
        </c:ser>
        <c:dLbls>
          <c:showLegendKey val="0"/>
          <c:showVal val="0"/>
          <c:showCatName val="0"/>
          <c:showSerName val="0"/>
          <c:showPercent val="0"/>
          <c:showBubbleSize val="0"/>
        </c:dLbls>
        <c:gapWidth val="50"/>
        <c:overlap val="100"/>
        <c:axId val="234745032"/>
        <c:axId val="234745424"/>
      </c:barChart>
      <c:catAx>
        <c:axId val="2347450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4745424"/>
        <c:crosses val="autoZero"/>
        <c:auto val="1"/>
        <c:lblAlgn val="ctr"/>
        <c:lblOffset val="100"/>
        <c:noMultiLvlLbl val="0"/>
      </c:catAx>
      <c:valAx>
        <c:axId val="23474542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4745032"/>
        <c:crosses val="autoZero"/>
        <c:crossBetween val="between"/>
        <c:majorUnit val="0.2"/>
      </c:valAx>
      <c:spPr>
        <a:noFill/>
        <a:ln>
          <a:noFill/>
        </a:ln>
        <a:effectLst/>
      </c:spPr>
    </c:plotArea>
    <c:legend>
      <c:legendPos val="b"/>
      <c:layout>
        <c:manualLayout>
          <c:xMode val="edge"/>
          <c:yMode val="edge"/>
          <c:x val="0.2275439894337532"/>
          <c:y val="0.86018691588785046"/>
          <c:w val="0.73943492528852395"/>
          <c:h val="5.461203271921107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 </a:t>
            </a:r>
            <a:r>
              <a:rPr lang="en-US" sz="1400" b="0" i="0" u="none" strike="noStrike" baseline="0">
                <a:effectLst/>
              </a:rPr>
              <a:t>Program and Course Assessment</a:t>
            </a:r>
            <a:r>
              <a:rPr lang="en-US"/>
              <a:t> Ratings</a:t>
            </a:r>
            <a:endParaRPr lang="en-US" baseline="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6549698844983199"/>
          <c:y val="0.28920077972709551"/>
          <c:w val="0.69855341277204841"/>
          <c:h val="0.31743856579331087"/>
        </c:manualLayout>
      </c:layout>
      <c:barChart>
        <c:barDir val="bar"/>
        <c:grouping val="percentStacked"/>
        <c:varyColors val="0"/>
        <c:ser>
          <c:idx val="0"/>
          <c:order val="0"/>
          <c:tx>
            <c:strRef>
              <c:f>'Quantitiative Reasoning'!$B$37</c:f>
              <c:strCache>
                <c:ptCount val="1"/>
                <c:pt idx="0">
                  <c:v>Met Criterion for Success, Improvement Plan Developed</c:v>
                </c:pt>
              </c:strCache>
            </c:strRef>
          </c:tx>
          <c:spPr>
            <a:solidFill>
              <a:schemeClr val="accent6">
                <a:shade val="5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'Quantitiative Reasoning'!$A$38:$A$39</c:f>
              <c:strCache>
                <c:ptCount val="2"/>
                <c:pt idx="0">
                  <c:v>Course-Level</c:v>
                </c:pt>
                <c:pt idx="1">
                  <c:v>Program-Level</c:v>
                </c:pt>
              </c:strCache>
            </c:strRef>
          </c:cat>
          <c:val>
            <c:numRef>
              <c:f>'Quantitiative Reasoning'!$B$38:$B$39</c:f>
              <c:numCache>
                <c:formatCode>0%</c:formatCode>
                <c:ptCount val="2"/>
                <c:pt idx="0">
                  <c:v>0.27</c:v>
                </c:pt>
                <c:pt idx="1">
                  <c:v>0.38</c:v>
                </c:pt>
              </c:numCache>
            </c:numRef>
          </c:val>
          <c:extLst>
            <c:ext xmlns:c16="http://schemas.microsoft.com/office/drawing/2014/chart" uri="{C3380CC4-5D6E-409C-BE32-E72D297353CC}">
              <c16:uniqueId val="{00000000-E68C-4889-9F4F-35C6EC9112FB}"/>
            </c:ext>
          </c:extLst>
        </c:ser>
        <c:ser>
          <c:idx val="1"/>
          <c:order val="1"/>
          <c:tx>
            <c:strRef>
              <c:f>'Quantitiative Reasoning'!$C$37</c:f>
              <c:strCache>
                <c:ptCount val="1"/>
                <c:pt idx="0">
                  <c:v>Did Not Meet Criterion for Success, Improvement Plan Developed</c:v>
                </c:pt>
              </c:strCache>
            </c:strRef>
          </c:tx>
          <c:spPr>
            <a:solidFill>
              <a:schemeClr val="accent6">
                <a:shade val="8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'Quantitiative Reasoning'!$A$38:$A$39</c:f>
              <c:strCache>
                <c:ptCount val="2"/>
                <c:pt idx="0">
                  <c:v>Course-Level</c:v>
                </c:pt>
                <c:pt idx="1">
                  <c:v>Program-Level</c:v>
                </c:pt>
              </c:strCache>
            </c:strRef>
          </c:cat>
          <c:val>
            <c:numRef>
              <c:f>'Quantitiative Reasoning'!$C$38:$C$39</c:f>
              <c:numCache>
                <c:formatCode>0%</c:formatCode>
                <c:ptCount val="2"/>
                <c:pt idx="0">
                  <c:v>0.32</c:v>
                </c:pt>
                <c:pt idx="1">
                  <c:v>0.24</c:v>
                </c:pt>
              </c:numCache>
            </c:numRef>
          </c:val>
          <c:extLst>
            <c:ext xmlns:c16="http://schemas.microsoft.com/office/drawing/2014/chart" uri="{C3380CC4-5D6E-409C-BE32-E72D297353CC}">
              <c16:uniqueId val="{00000001-E68C-4889-9F4F-35C6EC9112FB}"/>
            </c:ext>
          </c:extLst>
        </c:ser>
        <c:ser>
          <c:idx val="2"/>
          <c:order val="2"/>
          <c:tx>
            <c:strRef>
              <c:f>'Quantitiative Reasoning'!$D$37</c:f>
              <c:strCache>
                <c:ptCount val="1"/>
                <c:pt idx="0">
                  <c:v>Met Criterion for Success, No Improvement Plan Developed</c:v>
                </c:pt>
              </c:strCache>
            </c:strRef>
          </c:tx>
          <c:spPr>
            <a:solidFill>
              <a:schemeClr val="accent6">
                <a:tint val="8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'Quantitiative Reasoning'!$A$38:$A$39</c:f>
              <c:strCache>
                <c:ptCount val="2"/>
                <c:pt idx="0">
                  <c:v>Course-Level</c:v>
                </c:pt>
                <c:pt idx="1">
                  <c:v>Program-Level</c:v>
                </c:pt>
              </c:strCache>
            </c:strRef>
          </c:cat>
          <c:val>
            <c:numRef>
              <c:f>'Quantitiative Reasoning'!$D$38:$D$39</c:f>
              <c:numCache>
                <c:formatCode>0%</c:formatCode>
                <c:ptCount val="2"/>
                <c:pt idx="0">
                  <c:v>0.41</c:v>
                </c:pt>
                <c:pt idx="1">
                  <c:v>0.38</c:v>
                </c:pt>
              </c:numCache>
            </c:numRef>
          </c:val>
          <c:extLst>
            <c:ext xmlns:c16="http://schemas.microsoft.com/office/drawing/2014/chart" uri="{C3380CC4-5D6E-409C-BE32-E72D297353CC}">
              <c16:uniqueId val="{00000002-E68C-4889-9F4F-35C6EC9112FB}"/>
            </c:ext>
          </c:extLst>
        </c:ser>
        <c:ser>
          <c:idx val="3"/>
          <c:order val="3"/>
          <c:tx>
            <c:strRef>
              <c:f>'Quantitiative Reasoning'!$E$37</c:f>
              <c:strCache>
                <c:ptCount val="1"/>
              </c:strCache>
            </c:strRef>
          </c:tx>
          <c:spPr>
            <a:solidFill>
              <a:schemeClr val="accent6">
                <a:tint val="5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'Quantitiative Reasoning'!$A$38:$A$39</c:f>
              <c:strCache>
                <c:ptCount val="2"/>
                <c:pt idx="0">
                  <c:v>Course-Level</c:v>
                </c:pt>
                <c:pt idx="1">
                  <c:v>Program-Level</c:v>
                </c:pt>
              </c:strCache>
            </c:strRef>
          </c:cat>
          <c:val>
            <c:numRef>
              <c:f>'Quantitiative Reasoning'!$E$38:$E$39</c:f>
              <c:numCache>
                <c:formatCode>General</c:formatCode>
                <c:ptCount val="2"/>
              </c:numCache>
            </c:numRef>
          </c:val>
          <c:extLst>
            <c:ext xmlns:c16="http://schemas.microsoft.com/office/drawing/2014/chart" uri="{C3380CC4-5D6E-409C-BE32-E72D297353CC}">
              <c16:uniqueId val="{00000003-E68C-4889-9F4F-35C6EC9112FB}"/>
            </c:ext>
          </c:extLst>
        </c:ser>
        <c:dLbls>
          <c:showLegendKey val="0"/>
          <c:showVal val="0"/>
          <c:showCatName val="0"/>
          <c:showSerName val="0"/>
          <c:showPercent val="0"/>
          <c:showBubbleSize val="0"/>
        </c:dLbls>
        <c:gapWidth val="50"/>
        <c:overlap val="100"/>
        <c:axId val="234743856"/>
        <c:axId val="234744248"/>
      </c:barChart>
      <c:catAx>
        <c:axId val="2347438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4744248"/>
        <c:crosses val="autoZero"/>
        <c:auto val="1"/>
        <c:lblAlgn val="ctr"/>
        <c:lblOffset val="100"/>
        <c:noMultiLvlLbl val="0"/>
      </c:catAx>
      <c:valAx>
        <c:axId val="23474424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4743856"/>
        <c:crosses val="autoZero"/>
        <c:crossBetween val="between"/>
        <c:majorUnit val="0.2"/>
      </c:valAx>
      <c:spPr>
        <a:noFill/>
        <a:ln>
          <a:noFill/>
        </a:ln>
        <a:effectLst/>
      </c:spPr>
    </c:plotArea>
    <c:legend>
      <c:legendPos val="b"/>
      <c:legendEntry>
        <c:idx val="3"/>
        <c:delete val="1"/>
      </c:legendEntry>
      <c:layout>
        <c:manualLayout>
          <c:xMode val="edge"/>
          <c:yMode val="edge"/>
          <c:x val="0.22070644732253925"/>
          <c:y val="0.74012923823118604"/>
          <c:w val="0.7792935526774607"/>
          <c:h val="0.25146383017912233"/>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12329" cy="463696"/>
          </a:xfrm>
          <a:prstGeom prst="rect">
            <a:avLst/>
          </a:prstGeom>
        </p:spPr>
        <p:txBody>
          <a:bodyPr vert="horz" lIns="90753" tIns="45376" rIns="90753" bIns="45376" rtlCol="0"/>
          <a:lstStyle>
            <a:lvl1pPr algn="l">
              <a:defRPr sz="1100"/>
            </a:lvl1pPr>
          </a:lstStyle>
          <a:p>
            <a:endParaRPr lang="en-US"/>
          </a:p>
        </p:txBody>
      </p:sp>
      <p:sp>
        <p:nvSpPr>
          <p:cNvPr id="3" name="Date Placeholder 2"/>
          <p:cNvSpPr>
            <a:spLocks noGrp="1"/>
          </p:cNvSpPr>
          <p:nvPr>
            <p:ph type="dt" idx="1"/>
          </p:nvPr>
        </p:nvSpPr>
        <p:spPr>
          <a:xfrm>
            <a:off x="3936174" y="1"/>
            <a:ext cx="3012329" cy="463696"/>
          </a:xfrm>
          <a:prstGeom prst="rect">
            <a:avLst/>
          </a:prstGeom>
        </p:spPr>
        <p:txBody>
          <a:bodyPr vert="horz" lIns="90753" tIns="45376" rIns="90753" bIns="45376" rtlCol="0"/>
          <a:lstStyle>
            <a:lvl1pPr algn="r">
              <a:defRPr sz="1100"/>
            </a:lvl1pPr>
          </a:lstStyle>
          <a:p>
            <a:fld id="{742DDDFC-A718-4947-83BA-2559F3E36DC6}" type="datetimeFigureOut">
              <a:rPr lang="en-US" smtClean="0"/>
              <a:t>1/7/2026</a:t>
            </a:fld>
            <a:endParaRPr lang="en-US"/>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0753" tIns="45376" rIns="90753" bIns="45376" rtlCol="0" anchor="ctr"/>
          <a:lstStyle/>
          <a:p>
            <a:endParaRPr lang="en-US"/>
          </a:p>
        </p:txBody>
      </p:sp>
      <p:sp>
        <p:nvSpPr>
          <p:cNvPr id="5" name="Notes Placeholder 4"/>
          <p:cNvSpPr>
            <a:spLocks noGrp="1"/>
          </p:cNvSpPr>
          <p:nvPr>
            <p:ph type="body" sz="quarter" idx="3"/>
          </p:nvPr>
        </p:nvSpPr>
        <p:spPr>
          <a:xfrm>
            <a:off x="695638" y="4444546"/>
            <a:ext cx="5558801" cy="3637020"/>
          </a:xfrm>
          <a:prstGeom prst="rect">
            <a:avLst/>
          </a:prstGeom>
        </p:spPr>
        <p:txBody>
          <a:bodyPr vert="horz" lIns="90753" tIns="45376" rIns="90753" bIns="453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380"/>
            <a:ext cx="3012329" cy="463696"/>
          </a:xfrm>
          <a:prstGeom prst="rect">
            <a:avLst/>
          </a:prstGeom>
        </p:spPr>
        <p:txBody>
          <a:bodyPr vert="horz" lIns="90753" tIns="45376" rIns="90753" bIns="45376" rtlCol="0" anchor="b"/>
          <a:lstStyle>
            <a:lvl1pPr algn="l">
              <a:defRPr sz="1100"/>
            </a:lvl1pPr>
          </a:lstStyle>
          <a:p>
            <a:endParaRPr lang="en-US"/>
          </a:p>
        </p:txBody>
      </p:sp>
      <p:sp>
        <p:nvSpPr>
          <p:cNvPr id="7" name="Slide Number Placeholder 6"/>
          <p:cNvSpPr>
            <a:spLocks noGrp="1"/>
          </p:cNvSpPr>
          <p:nvPr>
            <p:ph type="sldNum" sz="quarter" idx="5"/>
          </p:nvPr>
        </p:nvSpPr>
        <p:spPr>
          <a:xfrm>
            <a:off x="3936174" y="8772380"/>
            <a:ext cx="3012329" cy="463696"/>
          </a:xfrm>
          <a:prstGeom prst="rect">
            <a:avLst/>
          </a:prstGeom>
        </p:spPr>
        <p:txBody>
          <a:bodyPr vert="horz" lIns="90753" tIns="45376" rIns="90753" bIns="45376" rtlCol="0" anchor="b"/>
          <a:lstStyle>
            <a:lvl1pPr algn="r">
              <a:defRPr sz="1100"/>
            </a:lvl1pPr>
          </a:lstStyle>
          <a:p>
            <a:fld id="{AB93625D-1F9D-42E2-AE07-C95BFAC30478}" type="slidenum">
              <a:rPr lang="en-US" smtClean="0"/>
              <a:t>‹#›</a:t>
            </a:fld>
            <a:endParaRPr lang="en-US"/>
          </a:p>
        </p:txBody>
      </p:sp>
    </p:spTree>
    <p:extLst>
      <p:ext uri="{BB962C8B-B14F-4D97-AF65-F5344CB8AC3E}">
        <p14:creationId xmlns:p14="http://schemas.microsoft.com/office/powerpoint/2010/main" val="1455071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1BBAB-AEB5-9BE0-22C3-9DE836E9D6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8D2B64-22A9-8DC3-E302-EDF032E3C3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6FF5AF-AA45-18FE-B5AF-1E81DEF9541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B46238-1582-30EB-7895-EB5280FBF979}"/>
              </a:ext>
            </a:extLst>
          </p:cNvPr>
          <p:cNvSpPr>
            <a:spLocks noGrp="1"/>
          </p:cNvSpPr>
          <p:nvPr>
            <p:ph type="sldNum" sz="quarter" idx="10"/>
          </p:nvPr>
        </p:nvSpPr>
        <p:spPr/>
        <p:txBody>
          <a:bodyPr/>
          <a:lstStyle/>
          <a:p>
            <a:fld id="{AB93625D-1F9D-42E2-AE07-C95BFAC30478}" type="slidenum">
              <a:rPr lang="en-US" smtClean="0"/>
              <a:t>2</a:t>
            </a:fld>
            <a:endParaRPr lang="en-US"/>
          </a:p>
        </p:txBody>
      </p:sp>
    </p:spTree>
    <p:extLst>
      <p:ext uri="{BB962C8B-B14F-4D97-AF65-F5344CB8AC3E}">
        <p14:creationId xmlns:p14="http://schemas.microsoft.com/office/powerpoint/2010/main" val="783348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448" y="1494925"/>
            <a:ext cx="10352405" cy="3180151"/>
          </a:xfrm>
        </p:spPr>
        <p:txBody>
          <a:bodyPr anchor="b"/>
          <a:lstStyle>
            <a:lvl1pPr algn="ctr">
              <a:defRPr sz="7991"/>
            </a:lvl1pPr>
          </a:lstStyle>
          <a:p>
            <a:r>
              <a:rPr lang="en-US"/>
              <a:t>Click to edit Master title style</a:t>
            </a:r>
          </a:p>
        </p:txBody>
      </p:sp>
      <p:sp>
        <p:nvSpPr>
          <p:cNvPr id="3" name="Subtitle 2"/>
          <p:cNvSpPr>
            <a:spLocks noGrp="1"/>
          </p:cNvSpPr>
          <p:nvPr>
            <p:ph type="subTitle" idx="1"/>
          </p:nvPr>
        </p:nvSpPr>
        <p:spPr>
          <a:xfrm>
            <a:off x="1522413" y="4797715"/>
            <a:ext cx="9134475" cy="2205383"/>
          </a:xfrm>
        </p:spPr>
        <p:txBody>
          <a:bodyPr/>
          <a:lstStyle>
            <a:lvl1pPr marL="0" indent="0" algn="ctr">
              <a:buNone/>
              <a:defRPr sz="3197"/>
            </a:lvl1pPr>
            <a:lvl2pPr marL="608945" indent="0" algn="ctr">
              <a:buNone/>
              <a:defRPr sz="2664"/>
            </a:lvl2pPr>
            <a:lvl3pPr marL="1217889" indent="0" algn="ctr">
              <a:buNone/>
              <a:defRPr sz="2397"/>
            </a:lvl3pPr>
            <a:lvl4pPr marL="1826834" indent="0" algn="ctr">
              <a:buNone/>
              <a:defRPr sz="2131"/>
            </a:lvl4pPr>
            <a:lvl5pPr marL="2435779" indent="0" algn="ctr">
              <a:buNone/>
              <a:defRPr sz="2131"/>
            </a:lvl5pPr>
            <a:lvl6pPr marL="3044723" indent="0" algn="ctr">
              <a:buNone/>
              <a:defRPr sz="2131"/>
            </a:lvl6pPr>
            <a:lvl7pPr marL="3653668" indent="0" algn="ctr">
              <a:buNone/>
              <a:defRPr sz="2131"/>
            </a:lvl7pPr>
            <a:lvl8pPr marL="4262613" indent="0" algn="ctr">
              <a:buNone/>
              <a:defRPr sz="2131"/>
            </a:lvl8pPr>
            <a:lvl9pPr marL="4871557" indent="0" algn="ctr">
              <a:buNone/>
              <a:defRPr sz="2131"/>
            </a:lvl9pPr>
          </a:lstStyle>
          <a:p>
            <a:r>
              <a:rPr lang="en-US"/>
              <a:t>Click to edit Master subtitle style</a:t>
            </a:r>
          </a:p>
        </p:txBody>
      </p:sp>
      <p:sp>
        <p:nvSpPr>
          <p:cNvPr id="4" name="Date Placeholder 3"/>
          <p:cNvSpPr>
            <a:spLocks noGrp="1"/>
          </p:cNvSpPr>
          <p:nvPr>
            <p:ph type="dt" sz="half" idx="10"/>
          </p:nvPr>
        </p:nvSpPr>
        <p:spPr/>
        <p:txBody>
          <a:bodyPr/>
          <a:lstStyle/>
          <a:p>
            <a:fld id="{EF058063-9DEA-49B1-AD8F-932ACAF11582}"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1088056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058063-9DEA-49B1-AD8F-932ACAF11582}"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1250836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5812" y="486326"/>
            <a:ext cx="2626162" cy="7741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328" y="486326"/>
            <a:ext cx="7726243" cy="774104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058063-9DEA-49B1-AD8F-932ACAF11582}"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542209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058063-9DEA-49B1-AD8F-932ACAF11582}"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64932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984" y="2277278"/>
            <a:ext cx="10504646" cy="3799687"/>
          </a:xfrm>
        </p:spPr>
        <p:txBody>
          <a:bodyPr anchor="b"/>
          <a:lstStyle>
            <a:lvl1pPr>
              <a:defRPr sz="7991"/>
            </a:lvl1pPr>
          </a:lstStyle>
          <a:p>
            <a:r>
              <a:rPr lang="en-US"/>
              <a:t>Click to edit Master title style</a:t>
            </a:r>
          </a:p>
        </p:txBody>
      </p:sp>
      <p:sp>
        <p:nvSpPr>
          <p:cNvPr id="3" name="Text Placeholder 2"/>
          <p:cNvSpPr>
            <a:spLocks noGrp="1"/>
          </p:cNvSpPr>
          <p:nvPr>
            <p:ph type="body" idx="1"/>
          </p:nvPr>
        </p:nvSpPr>
        <p:spPr>
          <a:xfrm>
            <a:off x="830984" y="6112912"/>
            <a:ext cx="10504646" cy="1998166"/>
          </a:xfrm>
        </p:spPr>
        <p:txBody>
          <a:bodyPr/>
          <a:lstStyle>
            <a:lvl1pPr marL="0" indent="0">
              <a:buNone/>
              <a:defRPr sz="3197">
                <a:solidFill>
                  <a:schemeClr val="tx1"/>
                </a:solidFill>
              </a:defRPr>
            </a:lvl1pPr>
            <a:lvl2pPr marL="608945" indent="0">
              <a:buNone/>
              <a:defRPr sz="2664">
                <a:solidFill>
                  <a:schemeClr val="tx1">
                    <a:tint val="75000"/>
                  </a:schemeClr>
                </a:solidFill>
              </a:defRPr>
            </a:lvl2pPr>
            <a:lvl3pPr marL="1217889" indent="0">
              <a:buNone/>
              <a:defRPr sz="2397">
                <a:solidFill>
                  <a:schemeClr val="tx1">
                    <a:tint val="75000"/>
                  </a:schemeClr>
                </a:solidFill>
              </a:defRPr>
            </a:lvl3pPr>
            <a:lvl4pPr marL="1826834" indent="0">
              <a:buNone/>
              <a:defRPr sz="2131">
                <a:solidFill>
                  <a:schemeClr val="tx1">
                    <a:tint val="75000"/>
                  </a:schemeClr>
                </a:solidFill>
              </a:defRPr>
            </a:lvl4pPr>
            <a:lvl5pPr marL="2435779" indent="0">
              <a:buNone/>
              <a:defRPr sz="2131">
                <a:solidFill>
                  <a:schemeClr val="tx1">
                    <a:tint val="75000"/>
                  </a:schemeClr>
                </a:solidFill>
              </a:defRPr>
            </a:lvl5pPr>
            <a:lvl6pPr marL="3044723" indent="0">
              <a:buNone/>
              <a:defRPr sz="2131">
                <a:solidFill>
                  <a:schemeClr val="tx1">
                    <a:tint val="75000"/>
                  </a:schemeClr>
                </a:solidFill>
              </a:defRPr>
            </a:lvl6pPr>
            <a:lvl7pPr marL="3653668" indent="0">
              <a:buNone/>
              <a:defRPr sz="2131">
                <a:solidFill>
                  <a:schemeClr val="tx1">
                    <a:tint val="75000"/>
                  </a:schemeClr>
                </a:solidFill>
              </a:defRPr>
            </a:lvl7pPr>
            <a:lvl8pPr marL="4262613" indent="0">
              <a:buNone/>
              <a:defRPr sz="2131">
                <a:solidFill>
                  <a:schemeClr val="tx1">
                    <a:tint val="75000"/>
                  </a:schemeClr>
                </a:solidFill>
              </a:defRPr>
            </a:lvl8pPr>
            <a:lvl9pPr marL="4871557" indent="0">
              <a:buNone/>
              <a:defRPr sz="213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058063-9DEA-49B1-AD8F-932ACAF11582}"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1162954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327" y="2431631"/>
            <a:ext cx="5176203" cy="57957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65770" y="2431631"/>
            <a:ext cx="5176203" cy="57957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058063-9DEA-49B1-AD8F-932ACAF11582}"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1054674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913" y="486328"/>
            <a:ext cx="10504646" cy="1765576"/>
          </a:xfrm>
        </p:spPr>
        <p:txBody>
          <a:bodyPr/>
          <a:lstStyle/>
          <a:p>
            <a:r>
              <a:rPr lang="en-US"/>
              <a:t>Click to edit Master title style</a:t>
            </a:r>
          </a:p>
        </p:txBody>
      </p:sp>
      <p:sp>
        <p:nvSpPr>
          <p:cNvPr id="3" name="Text Placeholder 2"/>
          <p:cNvSpPr>
            <a:spLocks noGrp="1"/>
          </p:cNvSpPr>
          <p:nvPr>
            <p:ph type="body" idx="1"/>
          </p:nvPr>
        </p:nvSpPr>
        <p:spPr>
          <a:xfrm>
            <a:off x="838915" y="2239216"/>
            <a:ext cx="5152414"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Edit Master text styles</a:t>
            </a:r>
          </a:p>
        </p:txBody>
      </p:sp>
      <p:sp>
        <p:nvSpPr>
          <p:cNvPr id="4" name="Content Placeholder 3"/>
          <p:cNvSpPr>
            <a:spLocks noGrp="1"/>
          </p:cNvSpPr>
          <p:nvPr>
            <p:ph sz="half" idx="2"/>
          </p:nvPr>
        </p:nvSpPr>
        <p:spPr>
          <a:xfrm>
            <a:off x="838915" y="3336620"/>
            <a:ext cx="5152414" cy="490766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65771" y="2239216"/>
            <a:ext cx="5177789"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Edit Master text styles</a:t>
            </a:r>
          </a:p>
        </p:txBody>
      </p:sp>
      <p:sp>
        <p:nvSpPr>
          <p:cNvPr id="6" name="Content Placeholder 5"/>
          <p:cNvSpPr>
            <a:spLocks noGrp="1"/>
          </p:cNvSpPr>
          <p:nvPr>
            <p:ph sz="quarter" idx="4"/>
          </p:nvPr>
        </p:nvSpPr>
        <p:spPr>
          <a:xfrm>
            <a:off x="6165771" y="3336620"/>
            <a:ext cx="5177789" cy="490766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058063-9DEA-49B1-AD8F-932ACAF11582}" type="datetimeFigureOut">
              <a:rPr lang="en-US" smtClean="0"/>
              <a:t>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1066019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F058063-9DEA-49B1-AD8F-932ACAF11582}" type="datetimeFigureOut">
              <a:rPr lang="en-US" smtClean="0"/>
              <a:t>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1075348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058063-9DEA-49B1-AD8F-932ACAF11582}" type="datetimeFigureOut">
              <a:rPr lang="en-US" smtClean="0"/>
              <a:t>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3071955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p>
        </p:txBody>
      </p:sp>
      <p:sp>
        <p:nvSpPr>
          <p:cNvPr id="3" name="Content Placeholder 2"/>
          <p:cNvSpPr>
            <a:spLocks noGrp="1"/>
          </p:cNvSpPr>
          <p:nvPr>
            <p:ph idx="1"/>
          </p:nvPr>
        </p:nvSpPr>
        <p:spPr>
          <a:xfrm>
            <a:off x="5177789" y="1315197"/>
            <a:ext cx="6165771" cy="6491398"/>
          </a:xfrm>
        </p:spPr>
        <p:txBody>
          <a:bodyPr/>
          <a:lstStyle>
            <a:lvl1pPr>
              <a:defRPr sz="4262"/>
            </a:lvl1pPr>
            <a:lvl2pPr>
              <a:defRPr sz="3729"/>
            </a:lvl2pPr>
            <a:lvl3pPr>
              <a:defRPr sz="3197"/>
            </a:lvl3pPr>
            <a:lvl4pPr>
              <a:defRPr sz="2664"/>
            </a:lvl4pPr>
            <a:lvl5pPr>
              <a:defRPr sz="2664"/>
            </a:lvl5pPr>
            <a:lvl6pPr>
              <a:defRPr sz="2664"/>
            </a:lvl6pPr>
            <a:lvl7pPr>
              <a:defRPr sz="2664"/>
            </a:lvl7pPr>
            <a:lvl8pPr>
              <a:defRPr sz="2664"/>
            </a:lvl8pPr>
            <a:lvl9pPr>
              <a:defRPr sz="266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Edit Master text styles</a:t>
            </a:r>
          </a:p>
        </p:txBody>
      </p:sp>
      <p:sp>
        <p:nvSpPr>
          <p:cNvPr id="5" name="Date Placeholder 4"/>
          <p:cNvSpPr>
            <a:spLocks noGrp="1"/>
          </p:cNvSpPr>
          <p:nvPr>
            <p:ph type="dt" sz="half" idx="10"/>
          </p:nvPr>
        </p:nvSpPr>
        <p:spPr/>
        <p:txBody>
          <a:bodyPr/>
          <a:lstStyle/>
          <a:p>
            <a:fld id="{EF058063-9DEA-49B1-AD8F-932ACAF11582}"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1405802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p>
        </p:txBody>
      </p:sp>
      <p:sp>
        <p:nvSpPr>
          <p:cNvPr id="3" name="Picture Placeholder 2"/>
          <p:cNvSpPr>
            <a:spLocks noGrp="1" noChangeAspect="1"/>
          </p:cNvSpPr>
          <p:nvPr>
            <p:ph type="pic" idx="1"/>
          </p:nvPr>
        </p:nvSpPr>
        <p:spPr>
          <a:xfrm>
            <a:off x="5177789" y="1315197"/>
            <a:ext cx="6165771" cy="6491398"/>
          </a:xfrm>
        </p:spPr>
        <p:txBody>
          <a:bodyPr anchor="t"/>
          <a:lstStyle>
            <a:lvl1pPr marL="0" indent="0">
              <a:buNone/>
              <a:defRPr sz="4262"/>
            </a:lvl1pPr>
            <a:lvl2pPr marL="608945" indent="0">
              <a:buNone/>
              <a:defRPr sz="3729"/>
            </a:lvl2pPr>
            <a:lvl3pPr marL="1217889" indent="0">
              <a:buNone/>
              <a:defRPr sz="3197"/>
            </a:lvl3pPr>
            <a:lvl4pPr marL="1826834" indent="0">
              <a:buNone/>
              <a:defRPr sz="2664"/>
            </a:lvl4pPr>
            <a:lvl5pPr marL="2435779" indent="0">
              <a:buNone/>
              <a:defRPr sz="2664"/>
            </a:lvl5pPr>
            <a:lvl6pPr marL="3044723" indent="0">
              <a:buNone/>
              <a:defRPr sz="2664"/>
            </a:lvl6pPr>
            <a:lvl7pPr marL="3653668" indent="0">
              <a:buNone/>
              <a:defRPr sz="2664"/>
            </a:lvl7pPr>
            <a:lvl8pPr marL="4262613" indent="0">
              <a:buNone/>
              <a:defRPr sz="2664"/>
            </a:lvl8pPr>
            <a:lvl9pPr marL="4871557" indent="0">
              <a:buNone/>
              <a:defRPr sz="2664"/>
            </a:lvl9pPr>
          </a:lstStyle>
          <a:p>
            <a:r>
              <a:rPr lang="en-US"/>
              <a:t>Click icon to add picture</a:t>
            </a:r>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Edit Master text styles</a:t>
            </a:r>
          </a:p>
        </p:txBody>
      </p:sp>
      <p:sp>
        <p:nvSpPr>
          <p:cNvPr id="5" name="Date Placeholder 4"/>
          <p:cNvSpPr>
            <a:spLocks noGrp="1"/>
          </p:cNvSpPr>
          <p:nvPr>
            <p:ph type="dt" sz="half" idx="10"/>
          </p:nvPr>
        </p:nvSpPr>
        <p:spPr/>
        <p:txBody>
          <a:bodyPr/>
          <a:lstStyle/>
          <a:p>
            <a:fld id="{EF058063-9DEA-49B1-AD8F-932ACAF11582}"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A7ACA0-FD21-4357-AF5A-462ECF223A51}" type="slidenum">
              <a:rPr lang="en-US" smtClean="0"/>
              <a:t>‹#›</a:t>
            </a:fld>
            <a:endParaRPr lang="en-US"/>
          </a:p>
        </p:txBody>
      </p:sp>
    </p:spTree>
    <p:extLst>
      <p:ext uri="{BB962C8B-B14F-4D97-AF65-F5344CB8AC3E}">
        <p14:creationId xmlns:p14="http://schemas.microsoft.com/office/powerpoint/2010/main" val="2324813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327" y="486328"/>
            <a:ext cx="10504646" cy="17655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327" y="2431631"/>
            <a:ext cx="10504646" cy="57957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327" y="8466307"/>
            <a:ext cx="2740343" cy="486326"/>
          </a:xfrm>
          <a:prstGeom prst="rect">
            <a:avLst/>
          </a:prstGeom>
        </p:spPr>
        <p:txBody>
          <a:bodyPr vert="horz" lIns="91440" tIns="45720" rIns="91440" bIns="45720" rtlCol="0" anchor="ctr"/>
          <a:lstStyle>
            <a:lvl1pPr algn="l">
              <a:defRPr sz="1598">
                <a:solidFill>
                  <a:schemeClr val="tx1">
                    <a:tint val="75000"/>
                  </a:schemeClr>
                </a:solidFill>
              </a:defRPr>
            </a:lvl1pPr>
          </a:lstStyle>
          <a:p>
            <a:fld id="{EF058063-9DEA-49B1-AD8F-932ACAF11582}" type="datetimeFigureOut">
              <a:rPr lang="en-US" smtClean="0"/>
              <a:t>1/7/2026</a:t>
            </a:fld>
            <a:endParaRPr lang="en-US"/>
          </a:p>
        </p:txBody>
      </p:sp>
      <p:sp>
        <p:nvSpPr>
          <p:cNvPr id="5" name="Footer Placeholder 4"/>
          <p:cNvSpPr>
            <a:spLocks noGrp="1"/>
          </p:cNvSpPr>
          <p:nvPr>
            <p:ph type="ftr" sz="quarter" idx="3"/>
          </p:nvPr>
        </p:nvSpPr>
        <p:spPr>
          <a:xfrm>
            <a:off x="4034393" y="8466307"/>
            <a:ext cx="4110514" cy="486326"/>
          </a:xfrm>
          <a:prstGeom prst="rect">
            <a:avLst/>
          </a:prstGeom>
        </p:spPr>
        <p:txBody>
          <a:bodyPr vert="horz" lIns="91440" tIns="45720" rIns="91440" bIns="45720" rtlCol="0" anchor="ctr"/>
          <a:lstStyle>
            <a:lvl1pPr algn="ctr">
              <a:defRPr sz="159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01630" y="8466307"/>
            <a:ext cx="2740343" cy="486326"/>
          </a:xfrm>
          <a:prstGeom prst="rect">
            <a:avLst/>
          </a:prstGeom>
        </p:spPr>
        <p:txBody>
          <a:bodyPr vert="horz" lIns="91440" tIns="45720" rIns="91440" bIns="45720" rtlCol="0" anchor="ctr"/>
          <a:lstStyle>
            <a:lvl1pPr algn="r">
              <a:defRPr sz="1598">
                <a:solidFill>
                  <a:schemeClr val="tx1">
                    <a:tint val="75000"/>
                  </a:schemeClr>
                </a:solidFill>
              </a:defRPr>
            </a:lvl1pPr>
          </a:lstStyle>
          <a:p>
            <a:fld id="{7BA7ACA0-FD21-4357-AF5A-462ECF223A51}" type="slidenum">
              <a:rPr lang="en-US" smtClean="0"/>
              <a:t>‹#›</a:t>
            </a:fld>
            <a:endParaRPr lang="en-US"/>
          </a:p>
        </p:txBody>
      </p:sp>
    </p:spTree>
    <p:extLst>
      <p:ext uri="{BB962C8B-B14F-4D97-AF65-F5344CB8AC3E}">
        <p14:creationId xmlns:p14="http://schemas.microsoft.com/office/powerpoint/2010/main" val="55136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17889" rtl="0" eaLnBrk="1" latinLnBrk="0" hangingPunct="1">
        <a:lnSpc>
          <a:spcPct val="90000"/>
        </a:lnSpc>
        <a:spcBef>
          <a:spcPct val="0"/>
        </a:spcBef>
        <a:buNone/>
        <a:defRPr sz="5860" kern="1200">
          <a:solidFill>
            <a:schemeClr val="tx1"/>
          </a:solidFill>
          <a:latin typeface="+mj-lt"/>
          <a:ea typeface="+mj-ea"/>
          <a:cs typeface="+mj-cs"/>
        </a:defRPr>
      </a:lvl1pPr>
    </p:titleStyle>
    <p:bodyStyle>
      <a:lvl1pPr marL="304472" indent="-304472" algn="l" defTabSz="1217889" rtl="0" eaLnBrk="1" latinLnBrk="0" hangingPunct="1">
        <a:lnSpc>
          <a:spcPct val="90000"/>
        </a:lnSpc>
        <a:spcBef>
          <a:spcPts val="1332"/>
        </a:spcBef>
        <a:buFont typeface="Arial" panose="020B0604020202020204" pitchFamily="34" charset="0"/>
        <a:buChar char="•"/>
        <a:defRPr sz="3729" kern="1200">
          <a:solidFill>
            <a:schemeClr val="tx1"/>
          </a:solidFill>
          <a:latin typeface="+mn-lt"/>
          <a:ea typeface="+mn-ea"/>
          <a:cs typeface="+mn-cs"/>
        </a:defRPr>
      </a:lvl1pPr>
      <a:lvl2pPr marL="913417" indent="-304472" algn="l" defTabSz="1217889" rtl="0" eaLnBrk="1" latinLnBrk="0" hangingPunct="1">
        <a:lnSpc>
          <a:spcPct val="90000"/>
        </a:lnSpc>
        <a:spcBef>
          <a:spcPts val="666"/>
        </a:spcBef>
        <a:buFont typeface="Arial" panose="020B0604020202020204" pitchFamily="34" charset="0"/>
        <a:buChar char="•"/>
        <a:defRPr sz="3197" kern="1200">
          <a:solidFill>
            <a:schemeClr val="tx1"/>
          </a:solidFill>
          <a:latin typeface="+mn-lt"/>
          <a:ea typeface="+mn-ea"/>
          <a:cs typeface="+mn-cs"/>
        </a:defRPr>
      </a:lvl2pPr>
      <a:lvl3pPr marL="1522362" indent="-304472" algn="l" defTabSz="1217889" rtl="0" eaLnBrk="1" latinLnBrk="0" hangingPunct="1">
        <a:lnSpc>
          <a:spcPct val="90000"/>
        </a:lnSpc>
        <a:spcBef>
          <a:spcPts val="666"/>
        </a:spcBef>
        <a:buFont typeface="Arial" panose="020B0604020202020204" pitchFamily="34" charset="0"/>
        <a:buChar char="•"/>
        <a:defRPr sz="2664" kern="1200">
          <a:solidFill>
            <a:schemeClr val="tx1"/>
          </a:solidFill>
          <a:latin typeface="+mn-lt"/>
          <a:ea typeface="+mn-ea"/>
          <a:cs typeface="+mn-cs"/>
        </a:defRPr>
      </a:lvl3pPr>
      <a:lvl4pPr marL="213130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4pPr>
      <a:lvl5pPr marL="2740251"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5pPr>
      <a:lvl6pPr marL="334919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6pPr>
      <a:lvl7pPr marL="395814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7pPr>
      <a:lvl8pPr marL="4567085"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8pPr>
      <a:lvl9pPr marL="517603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9pPr>
    </p:bodyStyle>
    <p:otherStyle>
      <a:defPPr>
        <a:defRPr lang="en-US"/>
      </a:defPPr>
      <a:lvl1pPr marL="0" algn="l" defTabSz="1217889" rtl="0" eaLnBrk="1" latinLnBrk="0" hangingPunct="1">
        <a:defRPr sz="2397" kern="1200">
          <a:solidFill>
            <a:schemeClr val="tx1"/>
          </a:solidFill>
          <a:latin typeface="+mn-lt"/>
          <a:ea typeface="+mn-ea"/>
          <a:cs typeface="+mn-cs"/>
        </a:defRPr>
      </a:lvl1pPr>
      <a:lvl2pPr marL="608945" algn="l" defTabSz="1217889" rtl="0" eaLnBrk="1" latinLnBrk="0" hangingPunct="1">
        <a:defRPr sz="2397" kern="1200">
          <a:solidFill>
            <a:schemeClr val="tx1"/>
          </a:solidFill>
          <a:latin typeface="+mn-lt"/>
          <a:ea typeface="+mn-ea"/>
          <a:cs typeface="+mn-cs"/>
        </a:defRPr>
      </a:lvl2pPr>
      <a:lvl3pPr marL="1217889" algn="l" defTabSz="1217889" rtl="0" eaLnBrk="1" latinLnBrk="0" hangingPunct="1">
        <a:defRPr sz="2397" kern="1200">
          <a:solidFill>
            <a:schemeClr val="tx1"/>
          </a:solidFill>
          <a:latin typeface="+mn-lt"/>
          <a:ea typeface="+mn-ea"/>
          <a:cs typeface="+mn-cs"/>
        </a:defRPr>
      </a:lvl3pPr>
      <a:lvl4pPr marL="1826834" algn="l" defTabSz="1217889" rtl="0" eaLnBrk="1" latinLnBrk="0" hangingPunct="1">
        <a:defRPr sz="2397" kern="1200">
          <a:solidFill>
            <a:schemeClr val="tx1"/>
          </a:solidFill>
          <a:latin typeface="+mn-lt"/>
          <a:ea typeface="+mn-ea"/>
          <a:cs typeface="+mn-cs"/>
        </a:defRPr>
      </a:lvl4pPr>
      <a:lvl5pPr marL="2435779" algn="l" defTabSz="1217889" rtl="0" eaLnBrk="1" latinLnBrk="0" hangingPunct="1">
        <a:defRPr sz="2397" kern="1200">
          <a:solidFill>
            <a:schemeClr val="tx1"/>
          </a:solidFill>
          <a:latin typeface="+mn-lt"/>
          <a:ea typeface="+mn-ea"/>
          <a:cs typeface="+mn-cs"/>
        </a:defRPr>
      </a:lvl5pPr>
      <a:lvl6pPr marL="3044723" algn="l" defTabSz="1217889" rtl="0" eaLnBrk="1" latinLnBrk="0" hangingPunct="1">
        <a:defRPr sz="2397" kern="1200">
          <a:solidFill>
            <a:schemeClr val="tx1"/>
          </a:solidFill>
          <a:latin typeface="+mn-lt"/>
          <a:ea typeface="+mn-ea"/>
          <a:cs typeface="+mn-cs"/>
        </a:defRPr>
      </a:lvl6pPr>
      <a:lvl7pPr marL="3653668" algn="l" defTabSz="1217889" rtl="0" eaLnBrk="1" latinLnBrk="0" hangingPunct="1">
        <a:defRPr sz="2397" kern="1200">
          <a:solidFill>
            <a:schemeClr val="tx1"/>
          </a:solidFill>
          <a:latin typeface="+mn-lt"/>
          <a:ea typeface="+mn-ea"/>
          <a:cs typeface="+mn-cs"/>
        </a:defRPr>
      </a:lvl7pPr>
      <a:lvl8pPr marL="4262613" algn="l" defTabSz="1217889" rtl="0" eaLnBrk="1" latinLnBrk="0" hangingPunct="1">
        <a:defRPr sz="2397" kern="1200">
          <a:solidFill>
            <a:schemeClr val="tx1"/>
          </a:solidFill>
          <a:latin typeface="+mn-lt"/>
          <a:ea typeface="+mn-ea"/>
          <a:cs typeface="+mn-cs"/>
        </a:defRPr>
      </a:lvl8pPr>
      <a:lvl9pPr marL="4871557" algn="l" defTabSz="1217889" rtl="0" eaLnBrk="1" latinLnBrk="0" hangingPunct="1">
        <a:defRPr sz="23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3.xml"/><Relationship Id="rId5" Type="http://schemas.openxmlformats.org/officeDocument/2006/relationships/hyperlink" Target="https://www.harpercollege.edu/leadership/accountability/pdf/general_education_assessment_practices.pdf" TargetMode="Externa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331AE-FA6F-32F6-4407-804FDF0C52B3}"/>
            </a:ext>
          </a:extLst>
        </p:cNvPr>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3B6D4063-2259-D00D-6024-B9B9DD67F165}"/>
              </a:ext>
            </a:extLst>
          </p:cNvPr>
          <p:cNvGraphicFramePr>
            <a:graphicFrameLocks/>
          </p:cNvGraphicFramePr>
          <p:nvPr/>
        </p:nvGraphicFramePr>
        <p:xfrm>
          <a:off x="159648" y="2864083"/>
          <a:ext cx="6443054" cy="269844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D01DF487-B57E-BC85-291D-88BF7052F643}"/>
              </a:ext>
            </a:extLst>
          </p:cNvPr>
          <p:cNvGraphicFramePr>
            <a:graphicFrameLocks/>
          </p:cNvGraphicFramePr>
          <p:nvPr/>
        </p:nvGraphicFramePr>
        <p:xfrm>
          <a:off x="153502" y="5693358"/>
          <a:ext cx="6449199" cy="269215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id="{2833221E-DC17-E7A6-28D5-5BB8A5DF1429}"/>
              </a:ext>
            </a:extLst>
          </p:cNvPr>
          <p:cNvSpPr txBox="1"/>
          <p:nvPr/>
        </p:nvSpPr>
        <p:spPr>
          <a:xfrm>
            <a:off x="508175" y="225574"/>
            <a:ext cx="11229265" cy="2462084"/>
          </a:xfrm>
          <a:prstGeom prst="rect">
            <a:avLst/>
          </a:prstGeom>
          <a:noFill/>
          <a:ln>
            <a:noFill/>
          </a:ln>
        </p:spPr>
        <p:txBody>
          <a:bodyPr wrap="square" lIns="91440" tIns="45720" rIns="91440" bIns="45720" rtlCol="0" anchor="t">
            <a:spAutoFit/>
          </a:bodyPr>
          <a:lstStyle/>
          <a:p>
            <a:pPr algn="ctr"/>
            <a:r>
              <a:rPr lang="en-US" sz="1600" b="1" dirty="0"/>
              <a:t>Harper College</a:t>
            </a:r>
            <a:endParaRPr lang="en-US" sz="1600" b="1" dirty="0">
              <a:highlight>
                <a:srgbClr val="FFFF00"/>
              </a:highlight>
              <a:ea typeface="Calibri"/>
              <a:cs typeface="Calibri"/>
            </a:endParaRPr>
          </a:p>
          <a:p>
            <a:pPr algn="ctr"/>
            <a:r>
              <a:rPr lang="en-US" sz="1600" b="1" dirty="0"/>
              <a:t>General Education Assessment and Improvement: Quantitative Reasoning</a:t>
            </a:r>
            <a:endParaRPr lang="en-US" sz="1600" b="1" dirty="0">
              <a:ea typeface="Calibri"/>
              <a:cs typeface="Calibri"/>
            </a:endParaRPr>
          </a:p>
          <a:p>
            <a:endParaRPr lang="en-US" sz="1399"/>
          </a:p>
          <a:p>
            <a:r>
              <a:rPr lang="en-US" sz="1200" dirty="0"/>
              <a:t>The most recent large-scale General Education Quantitative Reasoning assessment was conducted in 2020-21. The first column below includes results of that assessment for students who earned 45+ credit hours vs. all students who took the assessment. Additional demographic information was also reviewed. A follow-up assessment was conducted in 2023-24.</a:t>
            </a:r>
            <a:endParaRPr lang="en-US" sz="1200" dirty="0">
              <a:ea typeface="Calibri"/>
              <a:cs typeface="Calibri"/>
            </a:endParaRPr>
          </a:p>
          <a:p>
            <a:endParaRPr lang="en-US" sz="1200"/>
          </a:p>
          <a:p>
            <a:r>
              <a:rPr lang="en-US" sz="1200" dirty="0"/>
              <a:t>The second column includes related assessment information to provide additional information regarding students’ achievement of this outcome, including one item from the Community College Survey of Student Engagement (CCSSE) that provides indirect assessment evidence related to the Quantitative Reasoning outcome. </a:t>
            </a:r>
            <a:endParaRPr lang="en-US" sz="1200" dirty="0">
              <a:ea typeface="Calibri"/>
              <a:cs typeface="Calibri"/>
            </a:endParaRPr>
          </a:p>
          <a:p>
            <a:endParaRPr lang="en-US" sz="1200"/>
          </a:p>
          <a:p>
            <a:r>
              <a:rPr lang="en-US" sz="1200" dirty="0"/>
              <a:t>Based on the results of the 2020-21 assessment, the Learning Assessment Committee and General Education–Quantitative Reasoning Work Group worked to improve Quantitative Reasoning across Harper College. </a:t>
            </a:r>
            <a:r>
              <a:rPr lang="en-US" sz="1200"/>
              <a:t>The Improvement Plan can be found on the Evidence and </a:t>
            </a:r>
            <a:r>
              <a:rPr lang="en-US" sz="1200" dirty="0"/>
              <a:t>Improvement of Student Learning webpage.</a:t>
            </a:r>
            <a:endParaRPr lang="en-US" sz="1200" dirty="0">
              <a:ea typeface="Calibri"/>
              <a:cs typeface="Calibri"/>
            </a:endParaRPr>
          </a:p>
        </p:txBody>
      </p:sp>
      <p:sp>
        <p:nvSpPr>
          <p:cNvPr id="12" name="Rectangle 11">
            <a:extLst>
              <a:ext uri="{FF2B5EF4-FFF2-40B4-BE49-F238E27FC236}">
                <a16:creationId xmlns:a16="http://schemas.microsoft.com/office/drawing/2014/main" id="{8E8114CC-51CE-F5BA-5B43-F8E0CB694BF8}"/>
              </a:ext>
            </a:extLst>
          </p:cNvPr>
          <p:cNvSpPr/>
          <p:nvPr/>
        </p:nvSpPr>
        <p:spPr>
          <a:xfrm>
            <a:off x="7129019" y="4596940"/>
            <a:ext cx="4874023" cy="507831"/>
          </a:xfrm>
          <a:prstGeom prst="rect">
            <a:avLst/>
          </a:prstGeom>
        </p:spPr>
        <p:txBody>
          <a:bodyPr wrap="square" lIns="91440" tIns="45720" rIns="91440" bIns="45720" anchor="t">
            <a:spAutoFit/>
          </a:bodyPr>
          <a:lstStyle/>
          <a:p>
            <a:r>
              <a:rPr lang="en-US" sz="900"/>
              <a:t>Source: Community College Survey of Student Engagement (CCSSE) 2024.</a:t>
            </a:r>
          </a:p>
          <a:p>
            <a:r>
              <a:rPr lang="en-US" sz="900"/>
              <a:t>Item 11e: How much has your experience at this college contributed to your knowledge, skills, and personal development in the following areas?  N = 2065</a:t>
            </a:r>
            <a:endParaRPr lang="en-US" sz="900">
              <a:cs typeface="Calibri"/>
            </a:endParaRPr>
          </a:p>
        </p:txBody>
      </p:sp>
      <p:sp>
        <p:nvSpPr>
          <p:cNvPr id="13" name="Rectangle 12">
            <a:extLst>
              <a:ext uri="{FF2B5EF4-FFF2-40B4-BE49-F238E27FC236}">
                <a16:creationId xmlns:a16="http://schemas.microsoft.com/office/drawing/2014/main" id="{3E09FE91-8501-0074-BB84-4A49BE5BF474}"/>
              </a:ext>
            </a:extLst>
          </p:cNvPr>
          <p:cNvSpPr/>
          <p:nvPr/>
        </p:nvSpPr>
        <p:spPr>
          <a:xfrm>
            <a:off x="7108876" y="7787893"/>
            <a:ext cx="4874023" cy="507831"/>
          </a:xfrm>
          <a:prstGeom prst="rect">
            <a:avLst/>
          </a:prstGeom>
        </p:spPr>
        <p:txBody>
          <a:bodyPr wrap="square" lIns="91440" tIns="45720" rIns="91440" bIns="45720" anchor="t">
            <a:spAutoFit/>
          </a:bodyPr>
          <a:lstStyle/>
          <a:p>
            <a:r>
              <a:rPr lang="en-US" sz="900" dirty="0"/>
              <a:t>Source: 2023-24 Harper College program and course assessment reports.</a:t>
            </a:r>
          </a:p>
          <a:p>
            <a:endParaRPr lang="en-US" sz="900">
              <a:hlinkClick r:id="rId5"/>
            </a:endParaRPr>
          </a:p>
          <a:p>
            <a:endParaRPr lang="en-US" sz="900" dirty="0">
              <a:ea typeface="Calibri"/>
              <a:cs typeface="Calibri"/>
            </a:endParaRPr>
          </a:p>
        </p:txBody>
      </p:sp>
      <p:sp>
        <p:nvSpPr>
          <p:cNvPr id="17" name="Rectangle 16">
            <a:extLst>
              <a:ext uri="{FF2B5EF4-FFF2-40B4-BE49-F238E27FC236}">
                <a16:creationId xmlns:a16="http://schemas.microsoft.com/office/drawing/2014/main" id="{6471FCE6-BF0C-CA3B-E63C-D7777F976FA8}"/>
              </a:ext>
            </a:extLst>
          </p:cNvPr>
          <p:cNvSpPr/>
          <p:nvPr/>
        </p:nvSpPr>
        <p:spPr>
          <a:xfrm>
            <a:off x="1291826" y="8626457"/>
            <a:ext cx="4425127" cy="369332"/>
          </a:xfrm>
          <a:prstGeom prst="rect">
            <a:avLst/>
          </a:prstGeom>
        </p:spPr>
        <p:txBody>
          <a:bodyPr wrap="square">
            <a:spAutoFit/>
          </a:bodyPr>
          <a:lstStyle/>
          <a:p>
            <a:r>
              <a:rPr lang="en-US" sz="900"/>
              <a:t>Source: Harper College 2020-21 General Education Quantitative Reasoning assessment.</a:t>
            </a:r>
          </a:p>
          <a:p>
            <a:r>
              <a:rPr lang="en-US" sz="900"/>
              <a:t>N = 1,291</a:t>
            </a:r>
          </a:p>
        </p:txBody>
      </p:sp>
      <p:cxnSp>
        <p:nvCxnSpPr>
          <p:cNvPr id="2" name="Straight Connector 1">
            <a:extLst>
              <a:ext uri="{FF2B5EF4-FFF2-40B4-BE49-F238E27FC236}">
                <a16:creationId xmlns:a16="http://schemas.microsoft.com/office/drawing/2014/main" id="{7ACA6274-AD4B-9197-B144-B07FE040A61A}"/>
              </a:ext>
            </a:extLst>
          </p:cNvPr>
          <p:cNvCxnSpPr>
            <a:cxnSpLocks/>
          </p:cNvCxnSpPr>
          <p:nvPr/>
        </p:nvCxnSpPr>
        <p:spPr>
          <a:xfrm>
            <a:off x="6723716" y="2880095"/>
            <a:ext cx="0" cy="5780601"/>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4" name="Chart 3">
            <a:extLst>
              <a:ext uri="{FF2B5EF4-FFF2-40B4-BE49-F238E27FC236}">
                <a16:creationId xmlns:a16="http://schemas.microsoft.com/office/drawing/2014/main" id="{350B4AB3-4EFE-F5E5-B9C4-8B11D030DEDA}"/>
              </a:ext>
              <a:ext uri="{147F2762-F138-4A5C-976F-8EAC2B608ADB}">
                <a16:predDERef xmlns:a16="http://schemas.microsoft.com/office/drawing/2014/main" pred="{AE0C5885-CAE0-4761-8BA9-278766C8D743}"/>
              </a:ext>
            </a:extLst>
          </p:cNvPr>
          <p:cNvGraphicFramePr>
            <a:graphicFrameLocks/>
          </p:cNvGraphicFramePr>
          <p:nvPr/>
        </p:nvGraphicFramePr>
        <p:xfrm>
          <a:off x="6844731" y="3033095"/>
          <a:ext cx="4716527" cy="1218407"/>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7" name="Chart 6">
            <a:extLst>
              <a:ext uri="{FF2B5EF4-FFF2-40B4-BE49-F238E27FC236}">
                <a16:creationId xmlns:a16="http://schemas.microsoft.com/office/drawing/2014/main" id="{AE0C5885-CAE0-4761-8BA9-278766C8D743}"/>
              </a:ext>
              <a:ext uri="{147F2762-F138-4A5C-976F-8EAC2B608ADB}">
                <a16:predDERef xmlns:a16="http://schemas.microsoft.com/office/drawing/2014/main" pred="{C7EE839B-AF37-43F3-ABE1-0163617EE325}"/>
              </a:ext>
            </a:extLst>
          </p:cNvPr>
          <p:cNvGraphicFramePr>
            <a:graphicFrameLocks/>
          </p:cNvGraphicFramePr>
          <p:nvPr>
            <p:extLst>
              <p:ext uri="{D42A27DB-BD31-4B8C-83A1-F6EECF244321}">
                <p14:modId xmlns:p14="http://schemas.microsoft.com/office/powerpoint/2010/main" val="4206077043"/>
              </p:ext>
            </p:extLst>
          </p:nvPr>
        </p:nvGraphicFramePr>
        <p:xfrm>
          <a:off x="6869559" y="5562523"/>
          <a:ext cx="4942010" cy="200977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0994205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0cdd47b-1ea4-4a03-8218-776129442863">
      <Terms xmlns="http://schemas.microsoft.com/office/infopath/2007/PartnerControls"/>
    </lcf76f155ced4ddcb4097134ff3c332f>
    <TaxCatchAll xmlns="9229ac64-4c15-4bc4-bd03-03208f04c682" xsi:nil="true"/>
    <SharedWithUsers xmlns="9229ac64-4c15-4bc4-bd03-03208f04c682">
      <UserInfo>
        <DisplayName>Susan Egan</DisplayName>
        <AccountId>40</AccountId>
        <AccountType/>
      </UserInfo>
      <UserInfo>
        <DisplayName>Deann Surdo</DisplayName>
        <AccountId>9</AccountId>
        <AccountType/>
      </UserInfo>
      <UserInfo>
        <DisplayName>Joanne Hessel</DisplayName>
        <AccountId>12</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849AA26E09B8B4D9AA5168B591D7210" ma:contentTypeVersion="18" ma:contentTypeDescription="Create a new document." ma:contentTypeScope="" ma:versionID="63885bbae02834a31e43de62a018dbd0">
  <xsd:schema xmlns:xsd="http://www.w3.org/2001/XMLSchema" xmlns:xs="http://www.w3.org/2001/XMLSchema" xmlns:p="http://schemas.microsoft.com/office/2006/metadata/properties" xmlns:ns2="10cdd47b-1ea4-4a03-8218-776129442863" xmlns:ns3="9229ac64-4c15-4bc4-bd03-03208f04c682" targetNamespace="http://schemas.microsoft.com/office/2006/metadata/properties" ma:root="true" ma:fieldsID="73633564936e62cb76a638e8056ef384" ns2:_="" ns3:_="">
    <xsd:import namespace="10cdd47b-1ea4-4a03-8218-776129442863"/>
    <xsd:import namespace="9229ac64-4c15-4bc4-bd03-03208f04c68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Location" minOccurs="0"/>
                <xsd:element ref="ns3:SharedWithUsers" minOccurs="0"/>
                <xsd:element ref="ns3:SharedWithDetails"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cdd47b-1ea4-4a03-8218-7761294428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433601d-bfcb-4ac3-ac9b-de9983f37aeb"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229ac64-4c15-4bc4-bd03-03208f04c68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b5e240-c849-4a08-9fad-a6275460177b}" ma:internalName="TaxCatchAll" ma:showField="CatchAllData" ma:web="9229ac64-4c15-4bc4-bd03-03208f04c682">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43DBCD-7652-4F85-96C9-8519536134B6}">
  <ds:schemaRefs>
    <ds:schemaRef ds:uri="http://schemas.microsoft.com/office/infopath/2007/PartnerControls"/>
    <ds:schemaRef ds:uri="http://schemas.openxmlformats.org/package/2006/metadata/core-properties"/>
    <ds:schemaRef ds:uri="9229ac64-4c15-4bc4-bd03-03208f04c682"/>
    <ds:schemaRef ds:uri="http://www.w3.org/XML/1998/namespace"/>
    <ds:schemaRef ds:uri="http://purl.org/dc/dcmitype/"/>
    <ds:schemaRef ds:uri="http://purl.org/dc/elements/1.1/"/>
    <ds:schemaRef ds:uri="http://schemas.microsoft.com/office/2006/documentManagement/types"/>
    <ds:schemaRef ds:uri="10cdd47b-1ea4-4a03-8218-776129442863"/>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AD61A690-DBCE-4401-BBF9-5B3AB30D9485}">
  <ds:schemaRefs>
    <ds:schemaRef ds:uri="http://schemas.microsoft.com/sharepoint/v3/contenttype/forms"/>
  </ds:schemaRefs>
</ds:datastoreItem>
</file>

<file path=customXml/itemProps3.xml><?xml version="1.0" encoding="utf-8"?>
<ds:datastoreItem xmlns:ds="http://schemas.openxmlformats.org/officeDocument/2006/customXml" ds:itemID="{3CAED579-A0D9-4FBF-A628-FA0F7E7552F5}">
  <ds:schemaRefs>
    <ds:schemaRef ds:uri="10cdd47b-1ea4-4a03-8218-776129442863"/>
    <ds:schemaRef ds:uri="9229ac64-4c15-4bc4-bd03-03208f04c68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247</Words>
  <Application>Microsoft Office PowerPoint</Application>
  <PresentationFormat>Ledger Paper (11x17 in)</PresentationFormat>
  <Paragraphs>18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 and Improvement of Student Learning</dc:title>
  <dc:creator>Faon Grandinetti</dc:creator>
  <cp:lastModifiedBy>Joanne Hessel</cp:lastModifiedBy>
  <cp:revision>54</cp:revision>
  <cp:lastPrinted>2024-11-25T17:06:30Z</cp:lastPrinted>
  <dcterms:created xsi:type="dcterms:W3CDTF">2018-02-18T21:06:55Z</dcterms:created>
  <dcterms:modified xsi:type="dcterms:W3CDTF">2026-01-07T16:51:42Z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0x0101001849AA26E09B8B4D9AA5168B591D7210</vt:lpwstr>
  </property>
  <property fmtid="{D5CDD505-2E9C-101B-9397-08002B2CF9AE}" pid="3" name="MediaServiceImageTags">
    <vt:lpwstr/>
  </property>
</Properties>
</file>