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79" r:id="rId2"/>
    <p:sldMasterId id="2147484517" r:id="rId3"/>
    <p:sldMasterId id="2147484744" r:id="rId4"/>
    <p:sldMasterId id="2147484752" r:id="rId5"/>
    <p:sldMasterId id="2147484754" r:id="rId6"/>
  </p:sldMasterIdLst>
  <p:notesMasterIdLst>
    <p:notesMasterId r:id="rId33"/>
  </p:notesMasterIdLst>
  <p:handoutMasterIdLst>
    <p:handoutMasterId r:id="rId34"/>
  </p:handoutMasterIdLst>
  <p:sldIdLst>
    <p:sldId id="451" r:id="rId7"/>
    <p:sldId id="758" r:id="rId8"/>
    <p:sldId id="759" r:id="rId9"/>
    <p:sldId id="675" r:id="rId10"/>
    <p:sldId id="676" r:id="rId11"/>
    <p:sldId id="677" r:id="rId12"/>
    <p:sldId id="698" r:id="rId13"/>
    <p:sldId id="680" r:id="rId14"/>
    <p:sldId id="683" r:id="rId15"/>
    <p:sldId id="686" r:id="rId16"/>
    <p:sldId id="703" r:id="rId17"/>
    <p:sldId id="736" r:id="rId18"/>
    <p:sldId id="702" r:id="rId19"/>
    <p:sldId id="637" r:id="rId20"/>
    <p:sldId id="610" r:id="rId21"/>
    <p:sldId id="714" r:id="rId22"/>
    <p:sldId id="719" r:id="rId23"/>
    <p:sldId id="744" r:id="rId24"/>
    <p:sldId id="747" r:id="rId25"/>
    <p:sldId id="749" r:id="rId26"/>
    <p:sldId id="750" r:id="rId27"/>
    <p:sldId id="754" r:id="rId28"/>
    <p:sldId id="755" r:id="rId29"/>
    <p:sldId id="756" r:id="rId30"/>
    <p:sldId id="760" r:id="rId31"/>
    <p:sldId id="627" r:id="rId3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CC66FF"/>
    <a:srgbClr val="800000"/>
    <a:srgbClr val="008000"/>
    <a:srgbClr val="0033CC"/>
    <a:srgbClr val="000066"/>
    <a:srgbClr val="FFCC00"/>
    <a:srgbClr val="99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6" autoAdjust="0"/>
    <p:restoredTop sz="86189" autoAdjust="0"/>
  </p:normalViewPr>
  <p:slideViewPr>
    <p:cSldViewPr snapToGrid="0">
      <p:cViewPr varScale="1">
        <p:scale>
          <a:sx n="62" d="100"/>
          <a:sy n="62" d="100"/>
        </p:scale>
        <p:origin x="-14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3" d="2"/>
        <a:sy n="3" d="2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Growth of Average College Tuition</a:t>
            </a:r>
            <a:br>
              <a:rPr lang="en-US" dirty="0" smtClean="0"/>
            </a:br>
            <a:r>
              <a:rPr lang="en-US" dirty="0" smtClean="0"/>
              <a:t>and Median Family Income</a:t>
            </a:r>
            <a:r>
              <a:rPr lang="en-US" baseline="0" dirty="0" smtClean="0"/>
              <a:t> – </a:t>
            </a:r>
            <a:r>
              <a:rPr lang="en-US" i="1" baseline="0" dirty="0" smtClean="0"/>
              <a:t>Inflation Adjusted</a:t>
            </a:r>
            <a:endParaRPr lang="en-US" i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1117080303667655E-2"/>
          <c:y val="0.12974447958145988"/>
          <c:w val="0.88997837154401849"/>
          <c:h val="0.74980789838020812"/>
        </c:manualLayout>
      </c:layout>
      <c:lineChart>
        <c:grouping val="standard"/>
        <c:varyColors val="0"/>
        <c:ser>
          <c:idx val="3"/>
          <c:order val="0"/>
          <c:tx>
            <c:strRef>
              <c:f>'UPDATED GROWTH RATE '!$F$2</c:f>
              <c:strCache>
                <c:ptCount val="1"/>
                <c:pt idx="0">
                  <c:v>Private Nonprofit Four-Year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2.2904787697155597E-2"/>
                  <c:y val="-3.495424193780954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'UPDATED GROWTH RATE '!$B$3:$B$9</c:f>
              <c:strCache>
                <c:ptCount val="7"/>
                <c:pt idx="0">
                  <c:v>82-83</c:v>
                </c:pt>
                <c:pt idx="1">
                  <c:v>87-88</c:v>
                </c:pt>
                <c:pt idx="2">
                  <c:v>92-93</c:v>
                </c:pt>
                <c:pt idx="3">
                  <c:v>97-98</c:v>
                </c:pt>
                <c:pt idx="4">
                  <c:v>02-03</c:v>
                </c:pt>
                <c:pt idx="5">
                  <c:v>07-08</c:v>
                </c:pt>
                <c:pt idx="6">
                  <c:v>12-13</c:v>
                </c:pt>
              </c:strCache>
            </c:strRef>
          </c:cat>
          <c:val>
            <c:numRef>
              <c:f>'UPDATED GROWTH RATE '!$F$3:$F$9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0.30162370424731677</c:v>
                </c:pt>
                <c:pt idx="2">
                  <c:v>0.56288413906981016</c:v>
                </c:pt>
                <c:pt idx="3">
                  <c:v>0.80506375561875054</c:v>
                </c:pt>
                <c:pt idx="4">
                  <c:v>1.1075130721952116</c:v>
                </c:pt>
                <c:pt idx="5">
                  <c:v>1.362994220713696</c:v>
                </c:pt>
                <c:pt idx="6">
                  <c:v>1.6654435372901568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'UPDATED GROWTH RATE '!$J$2</c:f>
              <c:strCache>
                <c:ptCount val="1"/>
                <c:pt idx="0">
                  <c:v>Public Four-Year</c:v>
                </c:pt>
              </c:strCache>
            </c:strRef>
          </c:tx>
          <c:marker>
            <c:symbol val="none"/>
          </c:marker>
          <c:dLbls>
            <c:dLbl>
              <c:idx val="6"/>
              <c:layout>
                <c:manualLayout>
                  <c:x val="-6.9052187994409819E-2"/>
                  <c:y val="-1.4556444504758811E-2"/>
                </c:manualLayout>
              </c:layout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'UPDATED GROWTH RATE '!$B$3:$B$9</c:f>
              <c:strCache>
                <c:ptCount val="7"/>
                <c:pt idx="0">
                  <c:v>82-83</c:v>
                </c:pt>
                <c:pt idx="1">
                  <c:v>87-88</c:v>
                </c:pt>
                <c:pt idx="2">
                  <c:v>92-93</c:v>
                </c:pt>
                <c:pt idx="3">
                  <c:v>97-98</c:v>
                </c:pt>
                <c:pt idx="4">
                  <c:v>02-03</c:v>
                </c:pt>
                <c:pt idx="5">
                  <c:v>07-08</c:v>
                </c:pt>
                <c:pt idx="6">
                  <c:v>12-13</c:v>
                </c:pt>
              </c:strCache>
            </c:strRef>
          </c:cat>
          <c:val>
            <c:numRef>
              <c:f>'UPDATED GROWTH RATE '!$J$3:$J$9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0.23400742880726372</c:v>
                </c:pt>
                <c:pt idx="2">
                  <c:v>0.57078002476269085</c:v>
                </c:pt>
                <c:pt idx="3">
                  <c:v>0.83285183656624018</c:v>
                </c:pt>
                <c:pt idx="4">
                  <c:v>1.1514651258770119</c:v>
                </c:pt>
                <c:pt idx="5">
                  <c:v>1.810152703260421</c:v>
                </c:pt>
                <c:pt idx="6">
                  <c:v>2.5720181593066447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358016"/>
        <c:axId val="78359552"/>
      </c:lineChart>
      <c:catAx>
        <c:axId val="7835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359552"/>
        <c:crosses val="autoZero"/>
        <c:auto val="1"/>
        <c:lblAlgn val="ctr"/>
        <c:lblOffset val="100"/>
        <c:noMultiLvlLbl val="0"/>
      </c:catAx>
      <c:valAx>
        <c:axId val="7835955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8358016"/>
        <c:crosses val="autoZero"/>
        <c:crossBetween val="between"/>
      </c:valAx>
      <c:spPr>
        <a:solidFill>
          <a:srgbClr val="FFFFFF"/>
        </a:solidFill>
      </c:spPr>
    </c:plotArea>
    <c:legend>
      <c:legendPos val="b"/>
      <c:overlay val="0"/>
    </c:legend>
    <c:plotVisOnly val="1"/>
    <c:dispBlanksAs val="gap"/>
    <c:showDLblsOverMax val="0"/>
  </c:chart>
  <c:spPr>
    <a:solidFill>
      <a:srgbClr val="FFCC99"/>
    </a:solidFill>
    <a:ln>
      <a:solidFill>
        <a:srgbClr val="000000"/>
      </a:solidFill>
    </a:ln>
  </c:spPr>
  <c:txPr>
    <a:bodyPr/>
    <a:lstStyle/>
    <a:p>
      <a:pPr>
        <a:defRPr sz="95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7050" cy="46831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1"/>
            <a:ext cx="3067050" cy="46831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27FD620A-048D-4641-BF6A-E5B5D374A2B1}" type="datetimeFigureOut">
              <a:rPr lang="en-US" smtClean="0"/>
              <a:t>3/3/2015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6"/>
            <a:ext cx="3067050" cy="468313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6"/>
            <a:ext cx="3067050" cy="468313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37F0A629-F876-4258-97F1-83CA8799C5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1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66733" cy="468154"/>
          </a:xfrm>
          <a:prstGeom prst="rect">
            <a:avLst/>
          </a:prstGeom>
        </p:spPr>
        <p:txBody>
          <a:bodyPr vert="horz" lIns="93914" tIns="46956" rIns="93914" bIns="469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7" y="0"/>
            <a:ext cx="3066733" cy="468154"/>
          </a:xfrm>
          <a:prstGeom prst="rect">
            <a:avLst/>
          </a:prstGeom>
        </p:spPr>
        <p:txBody>
          <a:bodyPr vert="horz" lIns="93914" tIns="46956" rIns="93914" bIns="469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35CE-2A84-4879-922B-C5EFCB312C18}" type="datetimeFigureOut">
              <a:rPr lang="en-US"/>
              <a:pPr>
                <a:defRPr/>
              </a:pPr>
              <a:t>3/3/2015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4" tIns="46956" rIns="93914" bIns="4695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14" tIns="46956" rIns="93914" bIns="4695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93296"/>
            <a:ext cx="3066733" cy="468154"/>
          </a:xfrm>
          <a:prstGeom prst="rect">
            <a:avLst/>
          </a:prstGeom>
        </p:spPr>
        <p:txBody>
          <a:bodyPr vert="horz" lIns="93914" tIns="46956" rIns="93914" bIns="469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7" y="8893296"/>
            <a:ext cx="3066733" cy="468154"/>
          </a:xfrm>
          <a:prstGeom prst="rect">
            <a:avLst/>
          </a:prstGeom>
        </p:spPr>
        <p:txBody>
          <a:bodyPr vert="horz" lIns="93914" tIns="46956" rIns="93914" bIns="469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26AD19-DBBB-4CD2-9B22-9D9655529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86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3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43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1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1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73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5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3FCC7-90A5-4DEB-BA3C-29AB001B34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0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3FCC7-90A5-4DEB-BA3C-29AB001B34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23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3FCC7-90A5-4DEB-BA3C-29AB001B34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99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3FCC7-90A5-4DEB-BA3C-29AB001B340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5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8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13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16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9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53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13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8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65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200" b="1" kern="1400" dirty="0" smtClean="0">
              <a:effectLst/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7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7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300"/>
              </a:spcBef>
              <a:spcAft>
                <a:spcPts val="0"/>
              </a:spcAft>
            </a:pPr>
            <a:endParaRPr lang="en-US" sz="1200" kern="1400" dirty="0" smtClean="0">
              <a:effectLst/>
              <a:latin typeface="Century Schoolbook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5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6AD19-DBBB-4CD2-9B22-9D96555290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0" y="6578600"/>
            <a:ext cx="15732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>
            <a:lvl1pPr marL="307975" indent="-307975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400" dirty="0" smtClean="0">
              <a:latin typeface="Tahoma" pitchFamily="34" charset="0"/>
              <a:cs typeface="+mn-cs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0" y="6718300"/>
            <a:ext cx="17668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>
            <a:lvl1pPr marL="307975" indent="-307975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400" dirty="0" smtClean="0">
              <a:latin typeface="Tahoma" pitchFamily="34" charset="0"/>
              <a:cs typeface="+mn-cs"/>
            </a:endParaRPr>
          </a:p>
          <a:p>
            <a:pPr eaLnBrk="1" hangingPunct="1">
              <a:defRPr/>
            </a:pPr>
            <a:endParaRPr lang="en-US" sz="400" dirty="0" smtClean="0">
              <a:latin typeface="Tahoma" pitchFamily="34" charset="0"/>
              <a:cs typeface="+mn-cs"/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87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8716" y="6501469"/>
            <a:ext cx="545284" cy="356532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2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3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48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1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7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0" y="6578600"/>
            <a:ext cx="15732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>
            <a:lvl1pPr marL="307975" indent="-307975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 userDrawn="1"/>
        </p:nvSpPr>
        <p:spPr bwMode="auto">
          <a:xfrm>
            <a:off x="0" y="6718300"/>
            <a:ext cx="17668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>
            <a:lvl1pPr marL="307975" indent="-307975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defRPr/>
            </a:pPr>
            <a:endParaRPr lang="en-US" sz="4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87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78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2000" b="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6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29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2000" b="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0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2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9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55738"/>
            <a:ext cx="3810000" cy="4676775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4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7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1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87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1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71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200" dirty="0" smtClean="0"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1108" y="214313"/>
            <a:ext cx="787445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086" y="1455738"/>
            <a:ext cx="785200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 Click to edit Master text styles</a:t>
            </a:r>
          </a:p>
          <a:p>
            <a:pPr lvl="1"/>
            <a:r>
              <a:rPr lang="en-US" altLang="en-US" smtClean="0"/>
              <a:t>  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  Fourth level</a:t>
            </a:r>
          </a:p>
          <a:p>
            <a:pPr lvl="4"/>
            <a:r>
              <a:rPr lang="en-US" altLang="en-US" smtClean="0"/>
              <a:t>  Fifth level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417513" y="579438"/>
            <a:ext cx="6677025" cy="896937"/>
            <a:chOff x="417513" y="579438"/>
            <a:chExt cx="6677025" cy="896937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ltGray">
            <a:xfrm>
              <a:off x="417513" y="579438"/>
              <a:ext cx="438150" cy="474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latin typeface="Tahoma" pitchFamily="34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ltGray">
            <a:xfrm>
              <a:off x="541338" y="1001713"/>
              <a:ext cx="422275" cy="4746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latin typeface="Tahoma" pitchFamily="34" charset="0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442913" y="1262063"/>
              <a:ext cx="6651625" cy="4286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latin typeface="Tahoma" pitchFamily="34" charset="0"/>
              </a:endParaRPr>
            </a:p>
          </p:txBody>
        </p:sp>
      </p:grpSp>
      <p:pic>
        <p:nvPicPr>
          <p:cNvPr id="1032" name="Picture 13" descr="C:\Users\Griesemer\Pictures\DU, Daniels, Teaching, SIP\Logos\DU Logo Small Tight Crop -2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2" y="729628"/>
            <a:ext cx="438150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en-US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Denver 2015</a:t>
            </a:r>
          </a:p>
        </p:txBody>
      </p:sp>
      <p:sp>
        <p:nvSpPr>
          <p:cNvPr id="1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98716" y="6501469"/>
            <a:ext cx="545284" cy="356532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1" r:id="rId2"/>
    <p:sldLayoutId id="2147484734" r:id="rId3"/>
    <p:sldLayoutId id="2147484736" r:id="rId4"/>
    <p:sldLayoutId id="214748473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2pPr>
      <a:lvl3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3pPr>
      <a:lvl4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4pPr>
      <a:lvl5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5pPr>
      <a:lvl6pPr marL="4572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6pPr>
      <a:lvl7pPr marL="9144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7pPr>
      <a:lvl8pPr marL="13716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8pPr>
      <a:lvl9pPr marL="18288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9pPr>
    </p:titleStyle>
    <p:bodyStyle>
      <a:lvl1pPr marL="307975" indent="-307975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>
          <a:solidFill>
            <a:srgbClr val="000066"/>
          </a:solidFill>
          <a:latin typeface="+mn-lt"/>
        </a:defRPr>
      </a:lvl2pPr>
      <a:lvl3pPr marL="11430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 b="1">
          <a:solidFill>
            <a:srgbClr val="006600"/>
          </a:solidFill>
          <a:latin typeface="+mn-lt"/>
        </a:defRPr>
      </a:lvl3pPr>
      <a:lvl4pPr marL="16002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5pPr>
      <a:lvl6pPr marL="25146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6pPr>
      <a:lvl7pPr marL="29718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7pPr>
      <a:lvl8pPr marL="34290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8pPr>
      <a:lvl9pPr marL="38862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ESE~1\AppData\Local\Temp\SNAGHTMLc74e7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95"/>
            <a:ext cx="1651854" cy="58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en-US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Denver 2015</a:t>
            </a: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en-US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Denver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150938" y="214313"/>
            <a:ext cx="77946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182688" y="1455738"/>
            <a:ext cx="77724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 Click to edit Master text styles</a:t>
            </a:r>
          </a:p>
          <a:p>
            <a:pPr lvl="1"/>
            <a:r>
              <a:rPr lang="en-US" altLang="en-US" smtClean="0"/>
              <a:t>  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  Fourth level</a:t>
            </a:r>
          </a:p>
          <a:p>
            <a:pPr lvl="4"/>
            <a:r>
              <a:rPr lang="en-US" altLang="en-US" smtClean="0"/>
              <a:t>  Fifth level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657600" y="624363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417513" y="579438"/>
            <a:ext cx="6677025" cy="896937"/>
            <a:chOff x="417513" y="579438"/>
            <a:chExt cx="6677025" cy="896937"/>
          </a:xfrm>
        </p:grpSpPr>
        <p:sp>
          <p:nvSpPr>
            <p:cNvPr id="1034" name="Rectangle 2"/>
            <p:cNvSpPr>
              <a:spLocks noChangeArrowheads="1"/>
            </p:cNvSpPr>
            <p:nvPr/>
          </p:nvSpPr>
          <p:spPr bwMode="ltGray">
            <a:xfrm>
              <a:off x="417513" y="579438"/>
              <a:ext cx="438150" cy="474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5" name="Rectangle 4"/>
            <p:cNvSpPr>
              <a:spLocks noChangeArrowheads="1"/>
            </p:cNvSpPr>
            <p:nvPr/>
          </p:nvSpPr>
          <p:spPr bwMode="ltGray">
            <a:xfrm>
              <a:off x="541338" y="1001713"/>
              <a:ext cx="422275" cy="4746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gray">
            <a:xfrm>
              <a:off x="442913" y="1262063"/>
              <a:ext cx="6651625" cy="4286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32" name="Picture 13" descr="C:\Users\Griesemer\Pictures\DU, Daniels, Teaching, SIP\Logos\DU Logo Small Tight Crop -2012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804863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en-US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Denver 2015</a:t>
            </a:r>
          </a:p>
        </p:txBody>
      </p:sp>
      <p:sp>
        <p:nvSpPr>
          <p:cNvPr id="1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6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46" r:id="rId2"/>
    <p:sldLayoutId id="2147484747" r:id="rId3"/>
    <p:sldLayoutId id="2147484748" r:id="rId4"/>
    <p:sldLayoutId id="2147484749" r:id="rId5"/>
    <p:sldLayoutId id="2147484750" r:id="rId6"/>
    <p:sldLayoutId id="214748475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20738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l" defTabSz="820738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2pPr>
      <a:lvl3pPr algn="l" defTabSz="820738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3pPr>
      <a:lvl4pPr algn="l" defTabSz="820738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4pPr>
      <a:lvl5pPr algn="l" defTabSz="820738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5pPr>
      <a:lvl6pPr marL="4572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6pPr>
      <a:lvl7pPr marL="9144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7pPr>
      <a:lvl8pPr marL="13716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8pPr>
      <a:lvl9pPr marL="18288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9pPr>
    </p:titleStyle>
    <p:bodyStyle>
      <a:lvl1pPr marL="307975" indent="-307975" algn="l" defTabSz="820738" rtl="0" eaLnBrk="0" fontAlgn="base" hangingPunct="0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820738" rtl="0" eaLnBrk="0" fontAlgn="base" hangingPunct="0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>
          <a:solidFill>
            <a:srgbClr val="000066"/>
          </a:solidFill>
          <a:latin typeface="+mn-lt"/>
        </a:defRPr>
      </a:lvl2pPr>
      <a:lvl3pPr marL="1143000" indent="-228600" algn="l" defTabSz="820738" rtl="0" eaLnBrk="0" fontAlgn="base" hangingPunct="0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 b="1">
          <a:solidFill>
            <a:srgbClr val="006600"/>
          </a:solidFill>
          <a:latin typeface="+mn-lt"/>
        </a:defRPr>
      </a:lvl3pPr>
      <a:lvl4pPr marL="1600200" indent="-228600" algn="l" defTabSz="820738" rtl="0" eaLnBrk="0" fontAlgn="base" hangingPunct="0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820738" rtl="0" eaLnBrk="0" fontAlgn="base" hangingPunct="0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5pPr>
      <a:lvl6pPr marL="25146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6pPr>
      <a:lvl7pPr marL="29718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7pPr>
      <a:lvl8pPr marL="34290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8pPr>
      <a:lvl9pPr marL="38862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pPr algn="l"/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</a:t>
            </a:r>
            <a:r>
              <a:rPr lang="en-US" sz="4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Denver 2015</a:t>
            </a:r>
          </a:p>
        </p:txBody>
      </p:sp>
    </p:spTree>
    <p:extLst>
      <p:ext uri="{BB962C8B-B14F-4D97-AF65-F5344CB8AC3E}">
        <p14:creationId xmlns:p14="http://schemas.microsoft.com/office/powerpoint/2010/main" val="7971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CC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gray">
          <a:xfrm>
            <a:off x="762000" y="471488"/>
            <a:ext cx="31750" cy="10525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/>
          <a:lstStyle>
            <a:lvl1pPr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2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1108" y="214313"/>
            <a:ext cx="787445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086" y="1455738"/>
            <a:ext cx="785200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 Click to edit Master text styles</a:t>
            </a:r>
          </a:p>
          <a:p>
            <a:pPr lvl="1"/>
            <a:r>
              <a:rPr lang="en-US" altLang="en-US" smtClean="0"/>
              <a:t>  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  Fourth level</a:t>
            </a:r>
          </a:p>
          <a:p>
            <a:pPr lvl="4"/>
            <a:r>
              <a:rPr lang="en-US" altLang="en-US" smtClean="0"/>
              <a:t>  Fifth level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ct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417513" y="579438"/>
            <a:ext cx="6677025" cy="896937"/>
            <a:chOff x="417513" y="579438"/>
            <a:chExt cx="6677025" cy="896937"/>
          </a:xfrm>
        </p:grpSpPr>
        <p:sp>
          <p:nvSpPr>
            <p:cNvPr id="28" name="Rectangle 2"/>
            <p:cNvSpPr>
              <a:spLocks noChangeArrowheads="1"/>
            </p:cNvSpPr>
            <p:nvPr/>
          </p:nvSpPr>
          <p:spPr bwMode="ltGray">
            <a:xfrm>
              <a:off x="417513" y="579438"/>
              <a:ext cx="438150" cy="474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ltGray">
            <a:xfrm>
              <a:off x="541338" y="1001713"/>
              <a:ext cx="422275" cy="4746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442913" y="1262063"/>
              <a:ext cx="6651625" cy="4286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 anchor="ctr"/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200" dirty="0" smtClean="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pic>
        <p:nvPicPr>
          <p:cNvPr id="1032" name="Picture 13" descr="C:\Users\Griesemer\Pictures\DU, Daniels, Teaching, SIP\Logos\DU Logo Small Tight Crop -2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2" y="729628"/>
            <a:ext cx="438150" cy="5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57377" y="6685192"/>
            <a:ext cx="1038452" cy="1728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James Griesemer, Strategic Issues Program</a:t>
            </a:r>
          </a:p>
          <a:p>
            <a:r>
              <a:rPr lang="en-US" sz="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 University of Denver 2014</a:t>
            </a:r>
          </a:p>
        </p:txBody>
      </p:sp>
      <p:sp>
        <p:nvSpPr>
          <p:cNvPr id="13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79426" y="6563031"/>
            <a:ext cx="464574" cy="294969"/>
          </a:xfrm>
          <a:prstGeom prst="rect">
            <a:avLst/>
          </a:prstGeom>
        </p:spPr>
        <p:txBody>
          <a:bodyPr/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4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</p:sldLayoutIdLst>
  <p:timing>
    <p:tnLst>
      <p:par>
        <p:cTn id="1" dur="indefinite" restart="never" nodeType="tmRoot"/>
      </p:par>
    </p:tnLst>
  </p:timing>
  <p:txStyles>
    <p:titleStyle>
      <a:lvl1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+mj-lt"/>
          <a:ea typeface="+mj-ea"/>
          <a:cs typeface="+mj-cs"/>
        </a:defRPr>
      </a:lvl1pPr>
      <a:lvl2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2pPr>
      <a:lvl3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3pPr>
      <a:lvl4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4pPr>
      <a:lvl5pPr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5pPr>
      <a:lvl6pPr marL="4572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6pPr>
      <a:lvl7pPr marL="9144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7pPr>
      <a:lvl8pPr marL="13716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8pPr>
      <a:lvl9pPr marL="1828800" algn="l" defTabSz="820738" rtl="0" eaLnBrk="1" fontAlgn="base" hangingPunct="1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Arial" charset="0"/>
        </a:defRPr>
      </a:lvl9pPr>
    </p:titleStyle>
    <p:bodyStyle>
      <a:lvl1pPr marL="307975" indent="-307975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200">
          <a:solidFill>
            <a:srgbClr val="000066"/>
          </a:solidFill>
          <a:latin typeface="+mn-lt"/>
        </a:defRPr>
      </a:lvl2pPr>
      <a:lvl3pPr marL="11430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 b="1">
          <a:solidFill>
            <a:srgbClr val="006600"/>
          </a:solidFill>
          <a:latin typeface="+mn-lt"/>
        </a:defRPr>
      </a:lvl3pPr>
      <a:lvl4pPr marL="16002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5pPr>
      <a:lvl6pPr marL="25146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6pPr>
      <a:lvl7pPr marL="29718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7pPr>
      <a:lvl8pPr marL="34290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8pPr>
      <a:lvl9pPr marL="3886200" indent="-228600" algn="l" defTabSz="820738" rtl="0" eaLnBrk="1" fontAlgn="base" hangingPunct="1">
        <a:lnSpc>
          <a:spcPct val="90000"/>
        </a:lnSpc>
        <a:spcBef>
          <a:spcPct val="15000"/>
        </a:spcBef>
        <a:spcAft>
          <a:spcPct val="8000"/>
        </a:spcAft>
        <a:buClr>
          <a:srgbClr val="0000CC"/>
        </a:buClr>
        <a:buSzPct val="90000"/>
        <a:buFont typeface="Wingdings" pitchFamily="2" charset="2"/>
        <a:buChar char="n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gif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46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2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22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1370013" y="4495800"/>
            <a:ext cx="6400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ctr" defTabSz="820738">
              <a:lnSpc>
                <a:spcPct val="90000"/>
              </a:lnSpc>
              <a:spcBef>
                <a:spcPct val="15000"/>
              </a:spcBef>
              <a:buClr>
                <a:srgbClr val="0000CC"/>
              </a:buClr>
              <a:buSzPct val="90000"/>
              <a:buFont typeface="Arial" charset="0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Dr. Jim Griesemer, Professor and Dean Emeritus</a:t>
            </a:r>
          </a:p>
          <a:p>
            <a:pPr algn="ctr" defTabSz="820738">
              <a:lnSpc>
                <a:spcPct val="90000"/>
              </a:lnSpc>
              <a:spcBef>
                <a:spcPct val="15000"/>
              </a:spcBef>
              <a:buClr>
                <a:srgbClr val="0000CC"/>
              </a:buClr>
              <a:buSzPct val="90000"/>
              <a:buFont typeface="Arial" charset="0"/>
              <a:buNone/>
              <a:defRPr/>
            </a:pPr>
            <a:r>
              <a:rPr lang="en-US" sz="1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Chair, DU Strategic Issues Panel on Higher Education</a:t>
            </a:r>
          </a:p>
        </p:txBody>
      </p:sp>
      <p:sp>
        <p:nvSpPr>
          <p:cNvPr id="16387" name="TextBox 13"/>
          <p:cNvSpPr txBox="1">
            <a:spLocks noChangeArrowheads="1"/>
          </p:cNvSpPr>
          <p:nvPr/>
        </p:nvSpPr>
        <p:spPr bwMode="auto">
          <a:xfrm>
            <a:off x="0" y="34004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  <a:latin typeface="Century Schoolbook" pitchFamily="18" charset="0"/>
              </a:rPr>
              <a:t>Unsettling Times:</a:t>
            </a:r>
          </a:p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  <a:latin typeface="Century Schoolbook" pitchFamily="18" charset="0"/>
              </a:rPr>
              <a:t>Higher Education in </a:t>
            </a:r>
            <a:r>
              <a:rPr lang="en-US" altLang="en-US" sz="2400" b="1" dirty="0" smtClean="0">
                <a:solidFill>
                  <a:srgbClr val="000000"/>
                </a:solidFill>
                <a:latin typeface="Century Schoolbook" pitchFamily="18" charset="0"/>
              </a:rPr>
              <a:t>an Era of </a:t>
            </a:r>
            <a:r>
              <a:rPr lang="en-US" altLang="en-US" sz="2400" b="1" dirty="0">
                <a:solidFill>
                  <a:srgbClr val="000000"/>
                </a:solidFill>
                <a:latin typeface="Century Schoolbook" pitchFamily="18" charset="0"/>
              </a:rPr>
              <a:t>Change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55713" y="4248150"/>
            <a:ext cx="6826250" cy="0"/>
          </a:xfrm>
          <a:prstGeom prst="line">
            <a:avLst/>
          </a:prstGeom>
          <a:ln w="63500" cmpd="thickThin">
            <a:solidFill>
              <a:schemeClr val="tx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3" descr="DU 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398588"/>
            <a:ext cx="52387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 descr="http://farm4.staticflickr.com/3807/8994162316_fceb4c435c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002756"/>
            <a:ext cx="345757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Knowledge Society</a:t>
            </a:r>
          </a:p>
        </p:txBody>
      </p:sp>
      <p:pic>
        <p:nvPicPr>
          <p:cNvPr id="15365" name="Picture 4" descr="http://farm3.staticflickr.com/2447/3836980643_65388a296f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3457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farm8.staticflickr.com/7289/8993106117_edcd009d8f_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554537"/>
            <a:ext cx="34575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8383799"/>
              </p:ext>
            </p:extLst>
          </p:nvPr>
        </p:nvGraphicFramePr>
        <p:xfrm>
          <a:off x="1947672" y="1463040"/>
          <a:ext cx="5308539" cy="400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648426" y="4258216"/>
            <a:ext cx="4240054" cy="670748"/>
            <a:chOff x="2412206" y="4665633"/>
            <a:chExt cx="4240054" cy="670748"/>
          </a:xfrm>
        </p:grpSpPr>
        <p:grpSp>
          <p:nvGrpSpPr>
            <p:cNvPr id="9" name="Group 8"/>
            <p:cNvGrpSpPr/>
            <p:nvPr/>
          </p:nvGrpSpPr>
          <p:grpSpPr>
            <a:xfrm>
              <a:off x="2412206" y="5067300"/>
              <a:ext cx="4034314" cy="269081"/>
              <a:chOff x="2496574" y="5067300"/>
              <a:chExt cx="3949946" cy="269081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2496574" y="5227321"/>
                <a:ext cx="581906" cy="10906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3078480" y="5227320"/>
                <a:ext cx="678180" cy="2286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3756660" y="5158740"/>
                <a:ext cx="67818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4434840" y="5067300"/>
                <a:ext cx="133350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5768340" y="5067300"/>
                <a:ext cx="678180" cy="91440"/>
              </a:xfrm>
              <a:prstGeom prst="line">
                <a:avLst/>
              </a:prstGeom>
              <a:noFill/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0" name="Picture 2" descr="C:\Users\GRIESE~1\AppData\Local\Temp\SNAGHTML10b870d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462" y="4665633"/>
              <a:ext cx="841798" cy="34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4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55437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" y="5849383"/>
            <a:ext cx="9144000" cy="1008617"/>
          </a:xfrm>
        </p:spPr>
        <p:txBody>
          <a:bodyPr/>
          <a:lstStyle/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Higher ed. costs have grown 30% faster than health care </a:t>
            </a:r>
            <a:r>
              <a:rPr lang="en-US" altLang="en-US" sz="1050" b="1" dirty="0" smtClean="0">
                <a:solidFill>
                  <a:schemeClr val="tx1"/>
                </a:solidFill>
              </a:rPr>
              <a:t>(WSJ, 2014)</a:t>
            </a:r>
            <a:endParaRPr lang="en-US" alt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What does that mean for the higher education marketplace?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59179" y="263208"/>
            <a:ext cx="6802121" cy="9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0" kern="0" dirty="0" smtClean="0">
                <a:solidFill>
                  <a:srgbClr val="0000CC"/>
                </a:solidFill>
              </a:rPr>
              <a:t>Rising Costs...</a:t>
            </a:r>
          </a:p>
          <a:p>
            <a:pPr marL="0" indent="0">
              <a:buNone/>
            </a:pPr>
            <a:r>
              <a:rPr lang="en-US" sz="3200" b="0" kern="0" dirty="0" smtClean="0">
                <a:solidFill>
                  <a:srgbClr val="0000CC"/>
                </a:solidFill>
              </a:rPr>
              <a:t>Declining Affordability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7407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Demographics, Income and Markets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617781"/>
            <a:ext cx="4434840" cy="326663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434840" y="1584146"/>
            <a:ext cx="4709160" cy="33002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132" y="4997408"/>
            <a:ext cx="9064868" cy="18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/>
          <a:lstStyle>
            <a:lvl1pPr marL="307975" indent="-307975" algn="l" defTabSz="8207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1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000" kern="0" dirty="0" smtClean="0"/>
              <a:t>Implications for markets: Declining traditional cohorts…</a:t>
            </a:r>
          </a:p>
          <a:p>
            <a:pPr marL="0" indent="0">
              <a:buNone/>
              <a:defRPr/>
            </a:pPr>
            <a:r>
              <a:rPr lang="en-US" sz="2000" kern="0" dirty="0" smtClean="0"/>
              <a:t>    while growing market segments struggle with rising prices…</a:t>
            </a:r>
          </a:p>
          <a:p>
            <a:pPr marL="0" indent="0">
              <a:buNone/>
              <a:defRPr/>
            </a:pPr>
            <a:r>
              <a:rPr lang="en-US" sz="2000" kern="0" dirty="0" smtClean="0"/>
              <a:t>    even as knowledge society rewards postsecondary education</a:t>
            </a:r>
          </a:p>
          <a:p>
            <a:pPr>
              <a:defRPr/>
            </a:pPr>
            <a:r>
              <a:rPr lang="en-US" sz="2000" kern="0" dirty="0" smtClean="0">
                <a:solidFill>
                  <a:srgbClr val="C00000"/>
                </a:solidFill>
              </a:rPr>
              <a:t>So how have American families dealt with rising costs?</a:t>
            </a:r>
          </a:p>
        </p:txBody>
      </p:sp>
      <p:pic>
        <p:nvPicPr>
          <p:cNvPr id="10" name="Picture 9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18055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401434" y="2161615"/>
            <a:ext cx="445149" cy="161364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401434" y="3683738"/>
            <a:ext cx="445149" cy="169068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67429" y="2000250"/>
            <a:ext cx="3700295" cy="1046543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67429" y="3080428"/>
            <a:ext cx="4178134" cy="1253447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Student Debt</a:t>
            </a:r>
          </a:p>
        </p:txBody>
      </p:sp>
      <p:pic>
        <p:nvPicPr>
          <p:cNvPr id="17" name="Picture 4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55437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" y="5701157"/>
            <a:ext cx="9144000" cy="1156844"/>
          </a:xfrm>
        </p:spPr>
        <p:txBody>
          <a:bodyPr/>
          <a:lstStyle/>
          <a:p>
            <a:pPr lvl="1"/>
            <a:r>
              <a:rPr lang="en-US" altLang="en-US" b="1" dirty="0">
                <a:solidFill>
                  <a:schemeClr val="tx1"/>
                </a:solidFill>
              </a:rPr>
              <a:t>Student debt now exceeds all other forms except </a:t>
            </a:r>
            <a:r>
              <a:rPr lang="en-US" altLang="en-US" b="1" dirty="0" smtClean="0">
                <a:solidFill>
                  <a:schemeClr val="tx1"/>
                </a:solidFill>
              </a:rPr>
              <a:t>mortgages…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Not surprising…reflects economics a scarce, valuable resource</a:t>
            </a:r>
          </a:p>
          <a:p>
            <a:pPr lvl="1"/>
            <a:r>
              <a:rPr lang="en-US" altLang="en-US" b="1" dirty="0">
                <a:solidFill>
                  <a:srgbClr val="800000"/>
                </a:solidFill>
              </a:rPr>
              <a:t>But what if </a:t>
            </a:r>
            <a:r>
              <a:rPr lang="en-US" altLang="en-US" b="1" dirty="0" smtClean="0">
                <a:solidFill>
                  <a:srgbClr val="800000"/>
                </a:solidFill>
              </a:rPr>
              <a:t>supply </a:t>
            </a:r>
            <a:r>
              <a:rPr lang="en-US" altLang="en-US" b="1" dirty="0">
                <a:solidFill>
                  <a:srgbClr val="800000"/>
                </a:solidFill>
              </a:rPr>
              <a:t>of knowledge increased</a:t>
            </a:r>
            <a:r>
              <a:rPr lang="en-US" altLang="en-US" b="1" dirty="0" smtClean="0">
                <a:solidFill>
                  <a:srgbClr val="800000"/>
                </a:solidFill>
              </a:rPr>
              <a:t>? And became cheap?</a:t>
            </a:r>
            <a:endParaRPr lang="en-US" altLang="en-US" b="1" u="sng" dirty="0" smtClean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43428" y="1462332"/>
            <a:ext cx="5312664" cy="40050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79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455738"/>
            <a:ext cx="8078788" cy="54022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Commodification of information</a:t>
            </a:r>
          </a:p>
          <a:p>
            <a:pPr>
              <a:lnSpc>
                <a:spcPct val="100000"/>
              </a:lnSpc>
            </a:pPr>
            <a:r>
              <a:rPr lang="en-US" dirty="0"/>
              <a:t>Information is now a global </a:t>
            </a:r>
            <a:r>
              <a:rPr lang="en-US" dirty="0" smtClean="0"/>
              <a:t>commodity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“Big Data” – pure information product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From cyberspace to the real world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Detailed information on academic topics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Information </a:t>
            </a:r>
            <a:r>
              <a:rPr lang="en-US" dirty="0"/>
              <a:t>no longer a private </a:t>
            </a:r>
            <a:r>
              <a:rPr lang="en-US" dirty="0" smtClean="0"/>
              <a:t>treasure</a:t>
            </a:r>
          </a:p>
          <a:p>
            <a:pPr>
              <a:lnSpc>
                <a:spcPct val="100000"/>
              </a:lnSpc>
            </a:pPr>
            <a:endParaRPr lang="en-US" sz="1200" dirty="0" smtClean="0"/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800000"/>
                </a:solidFill>
              </a:rPr>
              <a:t>So…what do you do when: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solidFill>
                  <a:srgbClr val="800000"/>
                </a:solidFill>
              </a:rPr>
              <a:t>The limited and valuable knowledge…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800000"/>
                </a:solidFill>
              </a:rPr>
              <a:t>    for which you’ve been charging high prices…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800000"/>
                </a:solidFill>
              </a:rPr>
              <a:t>    is taking on the characteristics of a commodity…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en-US" dirty="0" smtClean="0">
                <a:solidFill>
                  <a:srgbClr val="800000"/>
                </a:solidFill>
              </a:rPr>
              <a:t>    that is now widely available…at little or no cost?</a:t>
            </a:r>
            <a:endParaRPr lang="en-US" dirty="0"/>
          </a:p>
        </p:txBody>
      </p:sp>
      <p:pic>
        <p:nvPicPr>
          <p:cNvPr id="4" name="Picture 4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8125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Disruptive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86" y="1358920"/>
            <a:ext cx="7852002" cy="5402262"/>
          </a:xfrm>
        </p:spPr>
        <p:txBody>
          <a:bodyPr/>
          <a:lstStyle/>
          <a:p>
            <a:r>
              <a:rPr lang="en-US" sz="2400" dirty="0" smtClean="0"/>
              <a:t>Innovative </a:t>
            </a:r>
            <a:r>
              <a:rPr lang="en-US" sz="2400" u="sng" dirty="0" smtClean="0"/>
              <a:t>technology</a:t>
            </a:r>
          </a:p>
          <a:p>
            <a:pPr marL="777875" lvl="1" indent="-342900"/>
            <a:r>
              <a:rPr lang="en-US" b="1" dirty="0" smtClean="0"/>
              <a:t>Power of computing + reach of the internet</a:t>
            </a:r>
          </a:p>
          <a:p>
            <a:pPr marL="434975" lvl="1" indent="0">
              <a:buNone/>
            </a:pPr>
            <a:r>
              <a:rPr lang="en-US" b="1" dirty="0" smtClean="0"/>
              <a:t>     + mobile devices + capabilities of advanced software</a:t>
            </a:r>
          </a:p>
          <a:p>
            <a:pPr marL="434975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= </a:t>
            </a:r>
            <a:r>
              <a:rPr lang="en-US" b="1" dirty="0" smtClean="0">
                <a:solidFill>
                  <a:srgbClr val="800000"/>
                </a:solidFill>
              </a:rPr>
              <a:t>potential for severe disruption</a:t>
            </a:r>
          </a:p>
          <a:p>
            <a:pPr marL="777875" lvl="1" indent="-342900"/>
            <a:r>
              <a:rPr lang="en-US" b="1" dirty="0" smtClean="0"/>
              <a:t>Online courses, online degrees</a:t>
            </a:r>
          </a:p>
          <a:p>
            <a:pPr marL="1177925" lvl="2" indent="-342900"/>
            <a:r>
              <a:rPr lang="en-US" dirty="0"/>
              <a:t>Georgia Tech Master’s in Computer </a:t>
            </a:r>
            <a:r>
              <a:rPr lang="en-US" dirty="0" smtClean="0"/>
              <a:t>Science </a:t>
            </a:r>
            <a:r>
              <a:rPr lang="en-US" u="sng" dirty="0">
                <a:solidFill>
                  <a:srgbClr val="800000"/>
                </a:solidFill>
              </a:rPr>
              <a:t>$7,000</a:t>
            </a:r>
            <a:endParaRPr lang="en-US" b="1" dirty="0" smtClean="0"/>
          </a:p>
          <a:p>
            <a:pPr marL="434975" lvl="1" indent="0">
              <a:buNone/>
            </a:pPr>
            <a:endParaRPr lang="en-US" sz="14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How </a:t>
            </a:r>
            <a:r>
              <a:rPr lang="en-US" sz="2000" dirty="0">
                <a:solidFill>
                  <a:srgbClr val="800000"/>
                </a:solidFill>
              </a:rPr>
              <a:t>do we respond to </a:t>
            </a:r>
            <a:r>
              <a:rPr lang="en-US" sz="2000" dirty="0" smtClean="0">
                <a:solidFill>
                  <a:srgbClr val="800000"/>
                </a:solidFill>
              </a:rPr>
              <a:t>inexpensive online courses and degrees offered </a:t>
            </a:r>
            <a:r>
              <a:rPr lang="en-US" sz="2000" dirty="0">
                <a:solidFill>
                  <a:srgbClr val="800000"/>
                </a:solidFill>
              </a:rPr>
              <a:t>by </a:t>
            </a:r>
            <a:r>
              <a:rPr lang="en-US" sz="2000" dirty="0" smtClean="0">
                <a:solidFill>
                  <a:srgbClr val="800000"/>
                </a:solidFill>
              </a:rPr>
              <a:t>top universities?</a:t>
            </a: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What’s </a:t>
            </a:r>
            <a:r>
              <a:rPr lang="en-US" sz="2000" dirty="0">
                <a:solidFill>
                  <a:srgbClr val="800000"/>
                </a:solidFill>
              </a:rPr>
              <a:t>the strategy in a world where every student can </a:t>
            </a:r>
            <a:r>
              <a:rPr lang="en-US" sz="2000" dirty="0" smtClean="0">
                <a:solidFill>
                  <a:srgbClr val="800000"/>
                </a:solidFill>
              </a:rPr>
              <a:t>hear </a:t>
            </a:r>
            <a:r>
              <a:rPr lang="en-US" sz="2000" dirty="0">
                <a:solidFill>
                  <a:srgbClr val="800000"/>
                </a:solidFill>
              </a:rPr>
              <a:t>lectures from outstanding professors at </a:t>
            </a:r>
            <a:r>
              <a:rPr lang="en-US" sz="2000" dirty="0" smtClean="0">
                <a:solidFill>
                  <a:srgbClr val="800000"/>
                </a:solidFill>
              </a:rPr>
              <a:t>little or no </a:t>
            </a:r>
            <a:r>
              <a:rPr lang="en-US" sz="2000" dirty="0">
                <a:solidFill>
                  <a:srgbClr val="800000"/>
                </a:solidFill>
              </a:rPr>
              <a:t>cost?</a:t>
            </a:r>
          </a:p>
          <a:p>
            <a:endParaRPr lang="en-US" dirty="0" smtClean="0"/>
          </a:p>
          <a:p>
            <a:r>
              <a:rPr lang="en-US" sz="2400" dirty="0" smtClean="0"/>
              <a:t>Innovative </a:t>
            </a:r>
            <a:r>
              <a:rPr lang="en-US" sz="2400" u="sng" dirty="0" smtClean="0"/>
              <a:t>practices</a:t>
            </a:r>
          </a:p>
          <a:p>
            <a:pPr lvl="1"/>
            <a:r>
              <a:rPr lang="en-US" b="1" dirty="0" smtClean="0"/>
              <a:t>Competency-based education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Disruptive capability equal to technology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6" y="3563817"/>
            <a:ext cx="7315200" cy="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Program Files (x86)\Microsoft Office\MEDIA\OFFICE14\Lines\BD21307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6" y="5144209"/>
            <a:ext cx="7315200" cy="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Changing Environment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-22226" y="1844676"/>
            <a:ext cx="3543779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Challenges of a</a:t>
            </a:r>
            <a:br>
              <a:rPr lang="en-US" sz="2000" kern="0" dirty="0" smtClean="0"/>
            </a:br>
            <a:r>
              <a:rPr lang="en-US" sz="2000" kern="0" dirty="0" smtClean="0"/>
              <a:t>changing environment</a:t>
            </a:r>
          </a:p>
          <a:p>
            <a:pPr lvl="1"/>
            <a:r>
              <a:rPr lang="en-US" sz="1800" kern="0" dirty="0" smtClean="0"/>
              <a:t>Knowledge society</a:t>
            </a:r>
          </a:p>
          <a:p>
            <a:pPr lvl="1"/>
            <a:r>
              <a:rPr lang="en-US" sz="1800" kern="0" dirty="0" smtClean="0"/>
              <a:t>Increasing costs</a:t>
            </a:r>
          </a:p>
          <a:p>
            <a:pPr lvl="1"/>
            <a:r>
              <a:rPr lang="en-US" sz="1800" kern="0" dirty="0" smtClean="0"/>
              <a:t>Shifting demographics</a:t>
            </a:r>
          </a:p>
          <a:p>
            <a:pPr lvl="1"/>
            <a:r>
              <a:rPr lang="en-US" sz="1800" kern="0" dirty="0" smtClean="0"/>
              <a:t>Declining affordability</a:t>
            </a:r>
          </a:p>
          <a:p>
            <a:pPr lvl="1"/>
            <a:r>
              <a:rPr lang="en-US" sz="1800" kern="0" dirty="0" smtClean="0"/>
              <a:t>Information ubiquity</a:t>
            </a:r>
          </a:p>
          <a:p>
            <a:pPr lvl="1"/>
            <a:r>
              <a:rPr lang="en-US" sz="1800" kern="0" dirty="0" smtClean="0"/>
              <a:t>Academic practices</a:t>
            </a:r>
          </a:p>
          <a:p>
            <a:pPr lvl="1"/>
            <a:r>
              <a:rPr lang="en-US" sz="1800" kern="0" dirty="0" smtClean="0"/>
              <a:t>Disruptive innovation</a:t>
            </a:r>
          </a:p>
          <a:p>
            <a:pPr lvl="1"/>
            <a:r>
              <a:rPr lang="en-US" sz="1800" kern="0" dirty="0" smtClean="0"/>
              <a:t>Increased competition</a:t>
            </a:r>
          </a:p>
          <a:p>
            <a:pPr lvl="1"/>
            <a:r>
              <a:rPr lang="en-US" sz="1800" kern="0" dirty="0" smtClean="0"/>
              <a:t>Enrollment challenges</a:t>
            </a:r>
          </a:p>
          <a:p>
            <a:pPr lvl="1"/>
            <a:r>
              <a:rPr lang="en-US" sz="1800" kern="0" dirty="0" smtClean="0"/>
              <a:t>Financial pressures</a:t>
            </a:r>
          </a:p>
          <a:p>
            <a:pPr lvl="2"/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957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Changing Environment</a:t>
            </a:r>
            <a:br>
              <a:rPr lang="en-US" altLang="en-US" dirty="0" smtClean="0"/>
            </a:br>
            <a:r>
              <a:rPr lang="en-US" altLang="en-US" dirty="0" smtClean="0"/>
              <a:t>Financially-based Strategy</a:t>
            </a:r>
          </a:p>
        </p:txBody>
      </p:sp>
      <p:sp>
        <p:nvSpPr>
          <p:cNvPr id="3" name="Flowchart: Connector 2"/>
          <p:cNvSpPr/>
          <p:nvPr/>
        </p:nvSpPr>
        <p:spPr bwMode="auto">
          <a:xfrm>
            <a:off x="5986780" y="1067751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6139180" y="1069656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6291580" y="1067751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6444456" y="1067751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19" name="Flowchart: Connector 18"/>
          <p:cNvSpPr/>
          <p:nvPr/>
        </p:nvSpPr>
        <p:spPr bwMode="auto">
          <a:xfrm>
            <a:off x="6592095" y="1069656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0" name="Flowchart: Connector 19"/>
          <p:cNvSpPr/>
          <p:nvPr/>
        </p:nvSpPr>
        <p:spPr bwMode="auto">
          <a:xfrm>
            <a:off x="6734969" y="1067751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1" name="Flowchart: Connector 20"/>
          <p:cNvSpPr/>
          <p:nvPr/>
        </p:nvSpPr>
        <p:spPr bwMode="auto">
          <a:xfrm>
            <a:off x="6882608" y="1067751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4846342" y="2007382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7617118" y="2007382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8769916" y="3181893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8777923" y="4678708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7724089" y="5901667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5013982" y="6157801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3639539" y="4833657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3631634" y="3181893"/>
            <a:ext cx="167640" cy="167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lowchart: Connector 21"/>
          <p:cNvSpPr/>
          <p:nvPr/>
        </p:nvSpPr>
        <p:spPr bwMode="auto">
          <a:xfrm>
            <a:off x="7007387" y="1069656"/>
            <a:ext cx="45719" cy="45719"/>
          </a:xfrm>
          <a:prstGeom prst="flowChartConnector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-22226" y="1844676"/>
            <a:ext cx="3543779" cy="4676775"/>
          </a:xfrm>
        </p:spPr>
        <p:txBody>
          <a:bodyPr/>
          <a:lstStyle/>
          <a:p>
            <a:r>
              <a:rPr lang="en-US" sz="2000" dirty="0" smtClean="0"/>
              <a:t>Challenges of a</a:t>
            </a:r>
            <a:br>
              <a:rPr lang="en-US" sz="2000" dirty="0" smtClean="0"/>
            </a:br>
            <a:r>
              <a:rPr lang="en-US" sz="2000" dirty="0" smtClean="0"/>
              <a:t>changing environment</a:t>
            </a:r>
          </a:p>
          <a:p>
            <a:pPr lvl="1"/>
            <a:r>
              <a:rPr lang="en-US" sz="1800" dirty="0" smtClean="0"/>
              <a:t>Knowledge society</a:t>
            </a:r>
          </a:p>
          <a:p>
            <a:pPr lvl="1"/>
            <a:r>
              <a:rPr lang="en-US" sz="1800" dirty="0" smtClean="0"/>
              <a:t>Increasing costs</a:t>
            </a:r>
          </a:p>
          <a:p>
            <a:pPr lvl="1"/>
            <a:r>
              <a:rPr lang="en-US" sz="1800" dirty="0" smtClean="0"/>
              <a:t>Shifting demographics</a:t>
            </a:r>
          </a:p>
          <a:p>
            <a:pPr lvl="1"/>
            <a:r>
              <a:rPr lang="en-US" sz="1800" dirty="0" smtClean="0"/>
              <a:t>Declining affordability</a:t>
            </a:r>
          </a:p>
          <a:p>
            <a:pPr lvl="1"/>
            <a:r>
              <a:rPr lang="en-US" sz="1800" dirty="0" smtClean="0"/>
              <a:t>Information ubiquity</a:t>
            </a:r>
          </a:p>
          <a:p>
            <a:pPr lvl="1"/>
            <a:r>
              <a:rPr lang="en-US" sz="1800" dirty="0" smtClean="0"/>
              <a:t>Academic practices</a:t>
            </a:r>
          </a:p>
          <a:p>
            <a:pPr lvl="1"/>
            <a:r>
              <a:rPr lang="en-US" sz="1800" dirty="0" smtClean="0"/>
              <a:t>Disruptive innovation</a:t>
            </a:r>
          </a:p>
          <a:p>
            <a:pPr lvl="1"/>
            <a:r>
              <a:rPr lang="en-US" sz="1800" dirty="0" smtClean="0"/>
              <a:t>Increased competition</a:t>
            </a:r>
          </a:p>
          <a:p>
            <a:pPr lvl="1"/>
            <a:r>
              <a:rPr lang="en-US" sz="1800" dirty="0" smtClean="0"/>
              <a:t>Enrollment challenges</a:t>
            </a:r>
          </a:p>
          <a:p>
            <a:pPr lvl="1"/>
            <a:r>
              <a:rPr lang="en-US" sz="1800" dirty="0" smtClean="0"/>
              <a:t>Financial pressures</a:t>
            </a:r>
          </a:p>
          <a:p>
            <a:pPr lvl="2"/>
            <a:endParaRPr lang="en-US" sz="18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25413" y="1291175"/>
            <a:ext cx="5810069" cy="5349849"/>
            <a:chOff x="1482633" y="1291175"/>
            <a:chExt cx="5810069" cy="5349849"/>
          </a:xfrm>
        </p:grpSpPr>
        <p:pic>
          <p:nvPicPr>
            <p:cNvPr id="35" name="Picture 2" descr="C:\Users\GRIESE~1\AppData\Local\Temp\SNAGHTML23e78e5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633" y="1464991"/>
              <a:ext cx="5810069" cy="5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444000" y="1291175"/>
              <a:ext cx="1162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Growing</a:t>
              </a:r>
            </a:p>
            <a:p>
              <a:r>
                <a:rPr lang="en-US" sz="1000" b="1" dirty="0" smtClean="0">
                  <a:solidFill>
                    <a:srgbClr val="C00000"/>
                  </a:solidFill>
                </a:rPr>
                <a:t>Markets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 Box 206"/>
          <p:cNvSpPr txBox="1"/>
          <p:nvPr/>
        </p:nvSpPr>
        <p:spPr>
          <a:xfrm>
            <a:off x="4187997" y="3852295"/>
            <a:ext cx="4153545" cy="62823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1600" b="1" kern="1200" dirty="0" smtClean="0">
                <a:solidFill>
                  <a:srgbClr val="800080"/>
                </a:solidFill>
                <a:effectLst/>
                <a:ea typeface="Calibri"/>
              </a:rPr>
              <a:t>Is this strategy</a:t>
            </a:r>
            <a:br>
              <a:rPr lang="en-US" sz="1600" b="1" kern="1200" dirty="0" smtClean="0">
                <a:solidFill>
                  <a:srgbClr val="800080"/>
                </a:solidFill>
                <a:effectLst/>
                <a:ea typeface="Calibri"/>
              </a:rPr>
            </a:br>
            <a:r>
              <a:rPr lang="en-US" sz="1600" b="1" kern="1200" dirty="0" smtClean="0">
                <a:solidFill>
                  <a:srgbClr val="800080"/>
                </a:solidFill>
                <a:effectLst/>
                <a:ea typeface="Calibri"/>
              </a:rPr>
              <a:t>sustainable?</a:t>
            </a:r>
            <a:endParaRPr lang="en-US" sz="1600" dirty="0">
              <a:solidFill>
                <a:srgbClr val="80008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907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22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Changing Environment</a:t>
            </a:r>
            <a:br>
              <a:rPr lang="en-US" altLang="en-US" dirty="0" smtClean="0"/>
            </a:br>
            <a:r>
              <a:rPr lang="en-US" altLang="en-US" dirty="0" smtClean="0"/>
              <a:t>Value-based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-22226" y="1844676"/>
            <a:ext cx="3543779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Challenges of a</a:t>
            </a:r>
            <a:br>
              <a:rPr lang="en-US" sz="2000" kern="0" dirty="0" smtClean="0"/>
            </a:br>
            <a:r>
              <a:rPr lang="en-US" sz="2000" kern="0" dirty="0" smtClean="0"/>
              <a:t>changing environment</a:t>
            </a:r>
          </a:p>
          <a:p>
            <a:pPr lvl="1"/>
            <a:r>
              <a:rPr lang="en-US" sz="1800" kern="0" dirty="0" smtClean="0"/>
              <a:t>Knowledge society</a:t>
            </a:r>
          </a:p>
          <a:p>
            <a:pPr lvl="1"/>
            <a:r>
              <a:rPr lang="en-US" sz="1800" kern="0" dirty="0" smtClean="0"/>
              <a:t>Increasing costs</a:t>
            </a:r>
          </a:p>
          <a:p>
            <a:pPr lvl="1"/>
            <a:r>
              <a:rPr lang="en-US" sz="1800" kern="0" dirty="0" smtClean="0"/>
              <a:t>Shifting demographics</a:t>
            </a:r>
          </a:p>
          <a:p>
            <a:pPr lvl="1"/>
            <a:r>
              <a:rPr lang="en-US" sz="1800" kern="0" dirty="0" smtClean="0"/>
              <a:t>Declining affordability</a:t>
            </a:r>
          </a:p>
          <a:p>
            <a:pPr lvl="1"/>
            <a:r>
              <a:rPr lang="en-US" sz="1800" kern="0" dirty="0" smtClean="0"/>
              <a:t>Information ubiquity</a:t>
            </a:r>
          </a:p>
          <a:p>
            <a:pPr lvl="1"/>
            <a:r>
              <a:rPr lang="en-US" sz="1800" kern="0" dirty="0" smtClean="0"/>
              <a:t>Academic practices</a:t>
            </a:r>
          </a:p>
          <a:p>
            <a:pPr lvl="1"/>
            <a:r>
              <a:rPr lang="en-US" sz="1800" kern="0" dirty="0" smtClean="0"/>
              <a:t>Disruptive innovation</a:t>
            </a:r>
          </a:p>
          <a:p>
            <a:pPr lvl="1"/>
            <a:r>
              <a:rPr lang="en-US" sz="1800" kern="0" dirty="0" smtClean="0"/>
              <a:t>Increased competition</a:t>
            </a:r>
          </a:p>
          <a:p>
            <a:pPr lvl="1"/>
            <a:r>
              <a:rPr lang="en-US" sz="1800" kern="0" dirty="0" smtClean="0"/>
              <a:t>Enrollment challenges</a:t>
            </a:r>
          </a:p>
          <a:p>
            <a:pPr lvl="1"/>
            <a:r>
              <a:rPr lang="en-US" sz="1800" kern="0" dirty="0" smtClean="0"/>
              <a:t>Financial pressures</a:t>
            </a:r>
          </a:p>
          <a:p>
            <a:pPr lvl="2"/>
            <a:endParaRPr lang="en-US" sz="1800" kern="0" dirty="0"/>
          </a:p>
        </p:txBody>
      </p:sp>
      <p:pic>
        <p:nvPicPr>
          <p:cNvPr id="10" name="Picture 9" descr="C:\Users\JAMES_~1\AppData\Local\Temp\SNAGHTML575766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04" y="1673525"/>
            <a:ext cx="5212653" cy="45546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6465944" y="2145014"/>
            <a:ext cx="2678056" cy="2883289"/>
            <a:chOff x="6465944" y="2145014"/>
            <a:chExt cx="2678056" cy="2883289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888186" y="2833059"/>
              <a:ext cx="1255814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465944" y="2145014"/>
              <a:ext cx="2678056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8262454" y="3903153"/>
              <a:ext cx="881546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895048" y="5028303"/>
              <a:ext cx="1248952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Oval 18"/>
          <p:cNvSpPr/>
          <p:nvPr/>
        </p:nvSpPr>
        <p:spPr bwMode="auto">
          <a:xfrm>
            <a:off x="3003143" y="1413144"/>
            <a:ext cx="5297371" cy="529737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6411" y="1442718"/>
            <a:ext cx="163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Direction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of Strategy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09106" y="3627673"/>
            <a:ext cx="175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of Strategy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97093" y="5305843"/>
            <a:ext cx="1339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Focus on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hose served/</a:t>
            </a:r>
          </a:p>
          <a:p>
            <a:r>
              <a:rPr lang="en-US" sz="1400" dirty="0" smtClean="0"/>
              <a:t>customers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4044174" y="5483840"/>
            <a:ext cx="1329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Focus on</a:t>
            </a:r>
          </a:p>
          <a:p>
            <a:r>
              <a:rPr lang="en-US" sz="1400" dirty="0" smtClean="0"/>
              <a:t>capability/</a:t>
            </a:r>
          </a:p>
          <a:p>
            <a:r>
              <a:rPr lang="en-US" sz="1400" dirty="0" smtClean="0"/>
              <a:t>culture,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899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2" grpId="0"/>
      <p:bldP spid="42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Elements of a </a:t>
            </a:r>
            <a:br>
              <a:rPr lang="en-US" altLang="en-US" dirty="0" smtClean="0"/>
            </a:br>
            <a:r>
              <a:rPr lang="en-US" altLang="en-US" dirty="0" smtClean="0"/>
              <a:t>Value-based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" name="Picture 9" descr="C:\Users\JAMES_~1\AppData\Local\Temp\SNAGHTML575766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65" y="1673525"/>
            <a:ext cx="5212653" cy="45546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5440505" y="2145014"/>
            <a:ext cx="2678056" cy="2883289"/>
            <a:chOff x="6465944" y="2145014"/>
            <a:chExt cx="2678056" cy="2883289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888186" y="2833059"/>
              <a:ext cx="1255814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465944" y="2145014"/>
              <a:ext cx="2678056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8262454" y="3903153"/>
              <a:ext cx="881546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895048" y="5028303"/>
              <a:ext cx="1248952" cy="0"/>
            </a:xfrm>
            <a:prstGeom prst="straightConnector1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9" name="Oval 18"/>
          <p:cNvSpPr/>
          <p:nvPr/>
        </p:nvSpPr>
        <p:spPr bwMode="auto">
          <a:xfrm>
            <a:off x="1977704" y="1413144"/>
            <a:ext cx="5423760" cy="514988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683479" y="2614060"/>
            <a:ext cx="2004144" cy="2618197"/>
            <a:chOff x="5693924" y="2958456"/>
            <a:chExt cx="2004144" cy="2618197"/>
          </a:xfrm>
        </p:grpSpPr>
        <p:cxnSp>
          <p:nvCxnSpPr>
            <p:cNvPr id="18" name="Straight Arrow Connector 17"/>
            <p:cNvCxnSpPr>
              <a:cxnSpLocks noChangeShapeType="1"/>
            </p:cNvCxnSpPr>
            <p:nvPr/>
          </p:nvCxnSpPr>
          <p:spPr bwMode="auto">
            <a:xfrm flipH="1" flipV="1">
              <a:off x="7125232" y="4635900"/>
              <a:ext cx="393857" cy="42247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V="1">
              <a:off x="6688736" y="4791450"/>
              <a:ext cx="0" cy="78520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V="1">
              <a:off x="5911427" y="4668727"/>
              <a:ext cx="351908" cy="425342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5693924" y="4303802"/>
              <a:ext cx="416691" cy="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7274468" y="4286104"/>
              <a:ext cx="423600" cy="1769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5881789" y="3476353"/>
              <a:ext cx="380192" cy="447312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6686231" y="2958456"/>
              <a:ext cx="0" cy="86246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flipH="1">
              <a:off x="7125232" y="3495200"/>
              <a:ext cx="393857" cy="428465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ext Box 790"/>
          <p:cNvSpPr txBox="1"/>
          <p:nvPr/>
        </p:nvSpPr>
        <p:spPr>
          <a:xfrm>
            <a:off x="4123230" y="3632070"/>
            <a:ext cx="1103256" cy="65943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David"/>
              </a:rPr>
              <a:t>STRATEGY</a:t>
            </a:r>
            <a:endParaRPr lang="en-US" sz="900" b="1" dirty="0"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62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Denver</a:t>
            </a:r>
            <a:br>
              <a:rPr lang="en-US" dirty="0" smtClean="0"/>
            </a:br>
            <a:r>
              <a:rPr lang="en-US" dirty="0" smtClean="0"/>
              <a:t>Strategic Issues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72" y="4565806"/>
            <a:ext cx="2502217" cy="2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5" y="1722438"/>
            <a:ext cx="3364236" cy="28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12" y="-12702"/>
            <a:ext cx="2509587" cy="231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" y="4561699"/>
            <a:ext cx="1550201" cy="2296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4562" y="2299178"/>
            <a:ext cx="2505828" cy="2262521"/>
          </a:xfrm>
          <a:prstGeom prst="rect">
            <a:avLst/>
          </a:prstGeom>
        </p:spPr>
      </p:pic>
      <p:pic>
        <p:nvPicPr>
          <p:cNvPr id="9" name="Picture 8" descr="http://www.theus50.com/images/state-flags/colorado-flag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18809"/>
          <a:stretch/>
        </p:blipFill>
        <p:spPr bwMode="auto">
          <a:xfrm>
            <a:off x="4111692" y="4561699"/>
            <a:ext cx="2519259" cy="2292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94" y="4561699"/>
            <a:ext cx="2560587" cy="2294313"/>
          </a:xfrm>
          <a:prstGeom prst="rect">
            <a:avLst/>
          </a:prstGeom>
        </p:spPr>
      </p:pic>
      <p:pic>
        <p:nvPicPr>
          <p:cNvPr id="11" name="Picture 31" descr="C:\Users\Griesemer\Pictures\DU, Daniels, Teaching, SIP\DU Strategic Issues Program\2014 Higher Ed\Cover ima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214"/>
            <a:ext cx="3270325" cy="28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7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08" y="214313"/>
            <a:ext cx="5062273" cy="1031875"/>
          </a:xfrm>
        </p:spPr>
        <p:txBody>
          <a:bodyPr/>
          <a:lstStyle/>
          <a:p>
            <a:r>
              <a:rPr lang="en-US" sz="2500" dirty="0" smtClean="0"/>
              <a:t>Questions related to</a:t>
            </a:r>
            <a:br>
              <a:rPr lang="en-US" sz="2500" dirty="0" smtClean="0"/>
            </a:br>
            <a:r>
              <a:rPr lang="en-US" sz="2500" u="sng" dirty="0" smtClean="0"/>
              <a:t>Internal Strategic Elements</a:t>
            </a:r>
            <a:endParaRPr lang="en-US" sz="25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 descr="C:\Users\JAMES_~1\AppData\Local\Temp\SNAGHTML575766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5" y="0"/>
            <a:ext cx="3116955" cy="27234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7034" y="2501905"/>
            <a:ext cx="2002536" cy="914400"/>
            <a:chOff x="3829859" y="3911433"/>
            <a:chExt cx="2002536" cy="1145127"/>
          </a:xfrm>
          <a:solidFill>
            <a:srgbClr val="FFC000"/>
          </a:solidFill>
        </p:grpSpPr>
        <p:sp>
          <p:nvSpPr>
            <p:cNvPr id="7" name="Oval 6"/>
            <p:cNvSpPr/>
            <p:nvPr/>
          </p:nvSpPr>
          <p:spPr>
            <a:xfrm>
              <a:off x="3829859" y="3911433"/>
              <a:ext cx="2002536" cy="1145127"/>
            </a:xfrm>
            <a:prstGeom prst="ellipse">
              <a:avLst/>
            </a:prstGeom>
            <a:grpFill/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4123124" y="4079133"/>
              <a:ext cx="1416006" cy="809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Measurement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110" y="2540647"/>
            <a:ext cx="7364889" cy="9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 hangingPunct="0"/>
            <a:r>
              <a:rPr lang="en-US" sz="1800" dirty="0" smtClean="0"/>
              <a:t>Do </a:t>
            </a:r>
            <a:r>
              <a:rPr lang="en-US" sz="1800" dirty="0"/>
              <a:t>we </a:t>
            </a:r>
            <a:r>
              <a:rPr lang="en-US" sz="1800" dirty="0" smtClean="0"/>
              <a:t>have a culture of measurement?</a:t>
            </a:r>
            <a:endParaRPr lang="en-US" sz="1800" dirty="0"/>
          </a:p>
          <a:p>
            <a:pPr lvl="1" hangingPunct="0"/>
            <a:r>
              <a:rPr lang="en-US" sz="1800" dirty="0" smtClean="0"/>
              <a:t>Are our measures strategic?</a:t>
            </a:r>
          </a:p>
          <a:p>
            <a:pPr lvl="1" hangingPunct="0"/>
            <a:r>
              <a:rPr lang="en-US" sz="1800" dirty="0" smtClean="0"/>
              <a:t>Do we share progress with colleagues in the community?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7034" y="3550216"/>
            <a:ext cx="2002536" cy="914400"/>
            <a:chOff x="78576" y="3890654"/>
            <a:chExt cx="2002536" cy="1145127"/>
          </a:xfrm>
        </p:grpSpPr>
        <p:sp>
          <p:nvSpPr>
            <p:cNvPr id="11" name="Oval 10"/>
            <p:cNvSpPr/>
            <p:nvPr/>
          </p:nvSpPr>
          <p:spPr>
            <a:xfrm>
              <a:off x="78576" y="3890654"/>
              <a:ext cx="2002536" cy="1145127"/>
            </a:xfrm>
            <a:prstGeom prst="ellipse">
              <a:avLst/>
            </a:prstGeom>
            <a:solidFill>
              <a:srgbClr val="00CC0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71841" y="4058354"/>
              <a:ext cx="1416006" cy="80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Financial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779110" y="3541103"/>
            <a:ext cx="7364889" cy="9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dirty="0" smtClean="0"/>
              <a:t>Can we fund opportunities?</a:t>
            </a:r>
            <a:endParaRPr lang="en-US" sz="1800" dirty="0"/>
          </a:p>
          <a:p>
            <a:pPr lvl="1" hangingPunct="0"/>
            <a:r>
              <a:rPr lang="en-US" sz="1800" dirty="0" smtClean="0"/>
              <a:t>Is financial strength an organizational priority?</a:t>
            </a:r>
          </a:p>
          <a:p>
            <a:pPr lvl="1" hangingPunct="0"/>
            <a:r>
              <a:rPr lang="en-US" sz="1800" dirty="0" smtClean="0"/>
              <a:t>Will be share </a:t>
            </a:r>
            <a:r>
              <a:rPr lang="en-US" sz="1800" dirty="0"/>
              <a:t>financial information across the community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4903" y="1633169"/>
            <a:ext cx="5931005" cy="847515"/>
          </a:xfrm>
        </p:spPr>
        <p:txBody>
          <a:bodyPr/>
          <a:lstStyle/>
          <a:p>
            <a:r>
              <a:rPr lang="en-US" dirty="0" smtClean="0"/>
              <a:t>Implementation of strategy</a:t>
            </a:r>
          </a:p>
          <a:p>
            <a:pPr lvl="1"/>
            <a:r>
              <a:rPr lang="en-US" dirty="0" smtClean="0"/>
              <a:t>Organizational Capability/Culture/Resources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7034" y="4640266"/>
            <a:ext cx="2002536" cy="914400"/>
            <a:chOff x="1954102" y="4841501"/>
            <a:chExt cx="2002536" cy="11451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954102" y="4841501"/>
              <a:ext cx="2002536" cy="1145127"/>
            </a:xfrm>
            <a:prstGeom prst="ellipse">
              <a:avLst/>
            </a:prstGeom>
            <a:grpFill/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247367" y="5009201"/>
              <a:ext cx="1416006" cy="809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Flexibility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786304" y="4656042"/>
            <a:ext cx="7364889" cy="9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kern="0" dirty="0" smtClean="0"/>
              <a:t>Can we respond to opportunities?</a:t>
            </a:r>
          </a:p>
          <a:p>
            <a:pPr lvl="1"/>
            <a:r>
              <a:rPr lang="en-US" sz="1800" kern="0" dirty="0" smtClean="0"/>
              <a:t>Do we have the capability to grasp a particular opportunity?</a:t>
            </a:r>
          </a:p>
          <a:p>
            <a:pPr lvl="1"/>
            <a:r>
              <a:rPr lang="en-US" sz="1800" kern="0" dirty="0" smtClean="0"/>
              <a:t>Are our structure, rules and procedures supple?</a:t>
            </a:r>
            <a:endParaRPr lang="en-US" sz="1800" kern="0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840" y="5730316"/>
            <a:ext cx="2002536" cy="914400"/>
            <a:chOff x="-422819" y="2454117"/>
            <a:chExt cx="2002536" cy="1145127"/>
          </a:xfrm>
          <a:solidFill>
            <a:srgbClr val="CC66FF"/>
          </a:solidFill>
        </p:grpSpPr>
        <p:sp>
          <p:nvSpPr>
            <p:cNvPr id="20" name="Oval 19"/>
            <p:cNvSpPr/>
            <p:nvPr/>
          </p:nvSpPr>
          <p:spPr>
            <a:xfrm>
              <a:off x="-422819" y="2454117"/>
              <a:ext cx="2002536" cy="1145127"/>
            </a:xfrm>
            <a:prstGeom prst="ellipse">
              <a:avLst/>
            </a:prstGeom>
            <a:grpFill/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-129554" y="2621817"/>
              <a:ext cx="1416006" cy="809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Innovation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779110" y="5717871"/>
            <a:ext cx="7364889" cy="93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dirty="0" smtClean="0"/>
              <a:t>Can </a:t>
            </a:r>
            <a:r>
              <a:rPr lang="en-US" sz="1800" dirty="0"/>
              <a:t>we </a:t>
            </a:r>
            <a:r>
              <a:rPr lang="en-US" sz="1800" dirty="0" smtClean="0"/>
              <a:t>create to </a:t>
            </a:r>
            <a:r>
              <a:rPr lang="en-US" sz="1800" dirty="0"/>
              <a:t>opportunities</a:t>
            </a:r>
            <a:r>
              <a:rPr lang="en-US" sz="1800" dirty="0" smtClean="0"/>
              <a:t>?</a:t>
            </a:r>
            <a:endParaRPr lang="en-US" sz="1800" dirty="0"/>
          </a:p>
          <a:p>
            <a:pPr lvl="1"/>
            <a:r>
              <a:rPr lang="en-US" sz="1800" dirty="0"/>
              <a:t>Do we encourage </a:t>
            </a:r>
            <a:r>
              <a:rPr lang="en-US" sz="1800" dirty="0" smtClean="0"/>
              <a:t>a climate of innovation</a:t>
            </a:r>
            <a:r>
              <a:rPr lang="en-US" sz="1800" dirty="0"/>
              <a:t>?</a:t>
            </a:r>
            <a:endParaRPr lang="en-US" sz="1800" dirty="0" smtClean="0"/>
          </a:p>
          <a:p>
            <a:pPr lvl="1"/>
            <a:r>
              <a:rPr lang="en-US" sz="1800" dirty="0"/>
              <a:t>Do we have </a:t>
            </a:r>
            <a:r>
              <a:rPr lang="en-US" sz="1800" dirty="0" smtClean="0"/>
              <a:t>a process for assessing risk?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2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08" y="214313"/>
            <a:ext cx="5226175" cy="1031875"/>
          </a:xfrm>
        </p:spPr>
        <p:txBody>
          <a:bodyPr/>
          <a:lstStyle/>
          <a:p>
            <a:r>
              <a:rPr lang="en-US" sz="2500" dirty="0" smtClean="0"/>
              <a:t>Questions related to </a:t>
            </a:r>
            <a:r>
              <a:rPr lang="en-US" sz="2500" u="sng" dirty="0" smtClean="0"/>
              <a:t>Markets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External Strategic Elements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C:\Users\JAMES_~1\AppData\Local\Temp\SNAGHTML575766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5" y="0"/>
            <a:ext cx="3116955" cy="27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110" y="2540646"/>
            <a:ext cx="7364889" cy="43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kern="0" dirty="0" smtClean="0"/>
              <a:t>Where </a:t>
            </a:r>
            <a:r>
              <a:rPr lang="en-US" sz="1800" kern="0" dirty="0"/>
              <a:t>shall we be active?</a:t>
            </a:r>
          </a:p>
          <a:p>
            <a:pPr lvl="1"/>
            <a:r>
              <a:rPr lang="en-US" sz="1800" kern="0" dirty="0" smtClean="0"/>
              <a:t>What do our target markets need that we have the</a:t>
            </a:r>
            <a:br>
              <a:rPr lang="en-US" sz="1800" kern="0" dirty="0" smtClean="0"/>
            </a:br>
            <a:r>
              <a:rPr lang="en-US" sz="1800" kern="0" dirty="0" smtClean="0"/>
              <a:t>capability to provide?</a:t>
            </a:r>
          </a:p>
          <a:p>
            <a:pPr lvl="1"/>
            <a:r>
              <a:rPr lang="en-US" sz="1800" kern="0" dirty="0" smtClean="0"/>
              <a:t>Within each selected market, whom shall we serve?</a:t>
            </a:r>
          </a:p>
          <a:p>
            <a:pPr lvl="1"/>
            <a:r>
              <a:rPr lang="en-US" sz="1800" kern="0" dirty="0" smtClean="0"/>
              <a:t>What vehicles shall we use to provide service?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000" kern="0" dirty="0" smtClean="0"/>
              <a:t>_______________________________________________________________________________________________</a:t>
            </a:r>
          </a:p>
          <a:p>
            <a:pPr lvl="1"/>
            <a:r>
              <a:rPr lang="en-US" sz="1800" kern="0" dirty="0" smtClean="0"/>
              <a:t>What is the staging of market entry?</a:t>
            </a:r>
          </a:p>
          <a:p>
            <a:pPr lvl="1"/>
            <a:r>
              <a:rPr lang="en-US" sz="1800" dirty="0" smtClean="0"/>
              <a:t>Have we identified markets in which we choose not to compete?</a:t>
            </a:r>
            <a:endParaRPr lang="en-US" sz="1800" kern="0" dirty="0" smtClean="0"/>
          </a:p>
          <a:p>
            <a:pPr lvl="1"/>
            <a:r>
              <a:rPr lang="en-US" sz="1800" dirty="0" smtClean="0"/>
              <a:t>Do our institution’s administrators, faculty and staff share a market orientation?</a:t>
            </a:r>
          </a:p>
          <a:p>
            <a:pPr lvl="1"/>
            <a:endParaRPr lang="en-US" sz="1800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70299" y="1633169"/>
            <a:ext cx="6177608" cy="847515"/>
          </a:xfrm>
        </p:spPr>
        <p:txBody>
          <a:bodyPr/>
          <a:lstStyle/>
          <a:p>
            <a:r>
              <a:rPr lang="en-US" dirty="0" smtClean="0"/>
              <a:t>Direction of strategy</a:t>
            </a:r>
          </a:p>
          <a:p>
            <a:pPr lvl="1"/>
            <a:r>
              <a:rPr lang="en-US" dirty="0" smtClean="0"/>
              <a:t>Those to be served: customers/stakeholders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7034" y="2507334"/>
            <a:ext cx="2002536" cy="914400"/>
            <a:chOff x="1936619" y="61742"/>
            <a:chExt cx="2002536" cy="1145127"/>
          </a:xfrm>
        </p:grpSpPr>
        <p:sp>
          <p:nvSpPr>
            <p:cNvPr id="27" name="Oval 26"/>
            <p:cNvSpPr/>
            <p:nvPr/>
          </p:nvSpPr>
          <p:spPr>
            <a:xfrm>
              <a:off x="1936619" y="61742"/>
              <a:ext cx="2002536" cy="1145127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2229884" y="229442"/>
              <a:ext cx="1416006" cy="80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Market</a:t>
              </a:r>
              <a:r>
                <a:rPr lang="en-US" sz="2100" b="1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</a:rPr>
                <a:t>s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3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4" descr="C:\Users\JAMES_~1\AppData\Local\Temp\SNAGHTML575766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5" y="0"/>
            <a:ext cx="3116955" cy="27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110" y="2540646"/>
            <a:ext cx="7364889" cy="43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dirty="0" smtClean="0"/>
              <a:t>Does our institution and each of its units</a:t>
            </a:r>
            <a:br>
              <a:rPr lang="en-US" sz="1800" dirty="0" smtClean="0"/>
            </a:br>
            <a:r>
              <a:rPr lang="en-US" sz="1800" dirty="0" smtClean="0"/>
              <a:t>treat value creation as a matter of the highest priority?</a:t>
            </a:r>
            <a:endParaRPr lang="en-US" sz="1800" dirty="0"/>
          </a:p>
          <a:p>
            <a:pPr lvl="1"/>
            <a:r>
              <a:rPr lang="en-US" sz="1800" dirty="0" smtClean="0"/>
              <a:t>Where is our locus </a:t>
            </a:r>
            <a:r>
              <a:rPr lang="en-US" sz="1800" dirty="0"/>
              <a:t>of </a:t>
            </a:r>
            <a:r>
              <a:rPr lang="en-US" sz="1800" dirty="0" smtClean="0"/>
              <a:t>value in each market?</a:t>
            </a:r>
            <a:endParaRPr lang="en-US" sz="1800" dirty="0"/>
          </a:p>
          <a:p>
            <a:pPr lvl="1"/>
            <a:r>
              <a:rPr lang="en-US" sz="1800" dirty="0"/>
              <a:t>How do we demonstrate </a:t>
            </a:r>
            <a:r>
              <a:rPr lang="en-US" sz="1800" dirty="0" smtClean="0"/>
              <a:t>the value our programs create?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000" kern="0" dirty="0"/>
              <a:t>_______________________________________________________________________________________________</a:t>
            </a:r>
          </a:p>
          <a:p>
            <a:pPr lvl="1"/>
            <a:r>
              <a:rPr lang="en-US" sz="1800" dirty="0" smtClean="0"/>
              <a:t>Has </a:t>
            </a:r>
            <a:r>
              <a:rPr lang="en-US" sz="1800" dirty="0"/>
              <a:t>our institution and each </a:t>
            </a:r>
            <a:r>
              <a:rPr lang="en-US" sz="1800" dirty="0" smtClean="0"/>
              <a:t>academic unit </a:t>
            </a:r>
            <a:r>
              <a:rPr lang="en-US" sz="1800" dirty="0"/>
              <a:t>established </a:t>
            </a:r>
            <a:r>
              <a:rPr lang="en-US" sz="1800" dirty="0" smtClean="0"/>
              <a:t>clear </a:t>
            </a:r>
            <a:r>
              <a:rPr lang="en-US" sz="1800" dirty="0"/>
              <a:t>and demonstrable value propositions on which </a:t>
            </a:r>
            <a:r>
              <a:rPr lang="en-US" sz="1800" dirty="0" smtClean="0"/>
              <a:t>to compete?</a:t>
            </a:r>
          </a:p>
          <a:p>
            <a:pPr lvl="1"/>
            <a:r>
              <a:rPr lang="en-US" sz="1800" dirty="0"/>
              <a:t>Does our institution consistently verify the value created by every academic </a:t>
            </a:r>
            <a:r>
              <a:rPr lang="en-US" sz="1800" dirty="0" smtClean="0"/>
              <a:t>program?</a:t>
            </a:r>
          </a:p>
          <a:p>
            <a:pPr lvl="1"/>
            <a:r>
              <a:rPr lang="en-US" sz="1800" dirty="0" smtClean="0"/>
              <a:t>Do we implement a policy of revitalizing or terminating programs failing to demonstrate </a:t>
            </a:r>
            <a:r>
              <a:rPr lang="en-US" sz="1800" dirty="0"/>
              <a:t>high levels of value over </a:t>
            </a:r>
            <a:r>
              <a:rPr lang="en-US" sz="1800" dirty="0" smtClean="0"/>
              <a:t>time?</a:t>
            </a: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7034" y="2533984"/>
            <a:ext cx="2002536" cy="914400"/>
            <a:chOff x="3837381" y="997100"/>
            <a:chExt cx="2002536" cy="1145127"/>
          </a:xfrm>
        </p:grpSpPr>
        <p:sp>
          <p:nvSpPr>
            <p:cNvPr id="16" name="Oval 15"/>
            <p:cNvSpPr/>
            <p:nvPr/>
          </p:nvSpPr>
          <p:spPr>
            <a:xfrm>
              <a:off x="3837381" y="997100"/>
              <a:ext cx="2002536" cy="1145127"/>
            </a:xfrm>
            <a:prstGeom prst="ellipse">
              <a:avLst/>
            </a:prstGeom>
            <a:solidFill>
              <a:srgbClr val="FF0000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4130646" y="1164800"/>
              <a:ext cx="1416006" cy="80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Value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71108" y="214313"/>
            <a:ext cx="5226175" cy="1031875"/>
          </a:xfrm>
        </p:spPr>
        <p:txBody>
          <a:bodyPr/>
          <a:lstStyle/>
          <a:p>
            <a:r>
              <a:rPr lang="en-US" sz="2500" dirty="0" smtClean="0"/>
              <a:t>Questions related to </a:t>
            </a:r>
            <a:r>
              <a:rPr lang="en-US" sz="2500" u="sng" dirty="0" smtClean="0"/>
              <a:t>Value</a:t>
            </a:r>
            <a:r>
              <a:rPr lang="en-US" sz="2500" dirty="0" smtClean="0"/>
              <a:t>:</a:t>
            </a:r>
            <a:br>
              <a:rPr lang="en-US" sz="2500" dirty="0" smtClean="0"/>
            </a:br>
            <a:r>
              <a:rPr lang="en-US" sz="2500" dirty="0" smtClean="0"/>
              <a:t>External Strategic Elements</a:t>
            </a:r>
            <a:endParaRPr lang="en-US" sz="25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70299" y="1633169"/>
            <a:ext cx="6177608" cy="847515"/>
          </a:xfrm>
        </p:spPr>
        <p:txBody>
          <a:bodyPr/>
          <a:lstStyle/>
          <a:p>
            <a:r>
              <a:rPr lang="en-US" dirty="0" smtClean="0"/>
              <a:t>Direction of strategy</a:t>
            </a:r>
          </a:p>
          <a:p>
            <a:pPr lvl="1"/>
            <a:r>
              <a:rPr lang="en-US" dirty="0" smtClean="0"/>
              <a:t>Those to be served: customers/stakeholders</a:t>
            </a:r>
          </a:p>
        </p:txBody>
      </p:sp>
    </p:spTree>
    <p:extLst>
      <p:ext uri="{BB962C8B-B14F-4D97-AF65-F5344CB8AC3E}">
        <p14:creationId xmlns:p14="http://schemas.microsoft.com/office/powerpoint/2010/main" val="39708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" name="Picture 4" descr="C:\Users\JAMES_~1\AppData\Local\Temp\SNAGHTML575766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5" y="0"/>
            <a:ext cx="3116955" cy="27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110" y="2540646"/>
            <a:ext cx="7364889" cy="43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/>
            <a:r>
              <a:rPr lang="en-US" sz="1800" dirty="0" smtClean="0"/>
              <a:t>How </a:t>
            </a:r>
            <a:r>
              <a:rPr lang="en-US" sz="1800" dirty="0"/>
              <a:t>are we distinctive?</a:t>
            </a:r>
          </a:p>
          <a:p>
            <a:pPr lvl="1"/>
            <a:r>
              <a:rPr lang="en-US" sz="1800" dirty="0" smtClean="0"/>
              <a:t>How </a:t>
            </a:r>
            <a:r>
              <a:rPr lang="en-US" sz="1800" dirty="0"/>
              <a:t>is our differentiation validated to stakeholders?</a:t>
            </a:r>
          </a:p>
          <a:p>
            <a:pPr lvl="1"/>
            <a:r>
              <a:rPr lang="en-US" sz="1800" dirty="0" smtClean="0"/>
              <a:t>Does the institution and each of its units treat differentiation, along with value creation, as matters of high priority?</a:t>
            </a:r>
          </a:p>
          <a:p>
            <a:pPr marL="457200" lvl="1" indent="0" defTabSz="9144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/>
                </a:solidFill>
                <a:latin typeface="Arial" charset="0"/>
              </a:rPr>
              <a:t>_______________________________________________________________________________________________</a:t>
            </a:r>
          </a:p>
          <a:p>
            <a:pPr lvl="1"/>
            <a:r>
              <a:rPr lang="en-US" sz="1800" dirty="0" smtClean="0"/>
              <a:t>Does our institution have a thematic constant  in terms of differentiation that is reflected or interpreted </a:t>
            </a:r>
            <a:r>
              <a:rPr lang="en-US" sz="1800" dirty="0"/>
              <a:t>through units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How do we achieve strategic vertical and horizontal alignment throughout the organization?</a:t>
            </a:r>
            <a:endParaRPr lang="en-US" sz="180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71108" y="214313"/>
            <a:ext cx="5372824" cy="1031875"/>
          </a:xfrm>
        </p:spPr>
        <p:txBody>
          <a:bodyPr/>
          <a:lstStyle/>
          <a:p>
            <a:r>
              <a:rPr lang="en-US" sz="2500" dirty="0" smtClean="0"/>
              <a:t>Questions related to </a:t>
            </a:r>
            <a:r>
              <a:rPr lang="en-US" sz="2500" u="sng" dirty="0" smtClean="0"/>
              <a:t>Differentiation</a:t>
            </a:r>
            <a:r>
              <a:rPr lang="en-US" sz="2500" dirty="0" smtClean="0"/>
              <a:t>:</a:t>
            </a:r>
            <a:br>
              <a:rPr lang="en-US" sz="2500" dirty="0" smtClean="0"/>
            </a:br>
            <a:r>
              <a:rPr lang="en-US" sz="2500" dirty="0" smtClean="0"/>
              <a:t>External Strategic Elements</a:t>
            </a:r>
            <a:endParaRPr lang="en-US" sz="25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70299" y="1633169"/>
            <a:ext cx="6177608" cy="847515"/>
          </a:xfrm>
        </p:spPr>
        <p:txBody>
          <a:bodyPr/>
          <a:lstStyle/>
          <a:p>
            <a:r>
              <a:rPr lang="en-US" dirty="0" smtClean="0"/>
              <a:t>Direction of strategy</a:t>
            </a:r>
          </a:p>
          <a:p>
            <a:pPr lvl="1"/>
            <a:r>
              <a:rPr lang="en-US" dirty="0" smtClean="0"/>
              <a:t>Those to be served: customers/stakeholders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034" y="2533983"/>
            <a:ext cx="2002536" cy="914400"/>
            <a:chOff x="4331260" y="2448393"/>
            <a:chExt cx="2006299" cy="1145127"/>
          </a:xfrm>
        </p:grpSpPr>
        <p:sp>
          <p:nvSpPr>
            <p:cNvPr id="14" name="Oval 13"/>
            <p:cNvSpPr/>
            <p:nvPr/>
          </p:nvSpPr>
          <p:spPr>
            <a:xfrm>
              <a:off x="4331260" y="2448393"/>
              <a:ext cx="2006299" cy="1145127"/>
            </a:xfrm>
            <a:prstGeom prst="ellipse">
              <a:avLst/>
            </a:prstGeom>
            <a:solidFill>
              <a:srgbClr val="CC99FF"/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4625076" y="2616093"/>
              <a:ext cx="1418667" cy="809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Differentiation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1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C:\Users\JAMES_~1\AppData\Local\Temp\SNAGHTML575766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045" y="0"/>
            <a:ext cx="3116955" cy="27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79110" y="2540646"/>
            <a:ext cx="7364889" cy="43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lvl="1" hangingPunct="0"/>
            <a:r>
              <a:rPr lang="en-US" sz="1800" dirty="0" smtClean="0"/>
              <a:t>Has the institution and each of its units</a:t>
            </a:r>
            <a:br>
              <a:rPr lang="en-US" sz="1800" dirty="0" smtClean="0"/>
            </a:br>
            <a:r>
              <a:rPr lang="en-US" sz="1800" dirty="0" smtClean="0"/>
              <a:t>identified its external and internal stakeholders?</a:t>
            </a:r>
          </a:p>
          <a:p>
            <a:pPr lvl="1" hangingPunct="0"/>
            <a:r>
              <a:rPr lang="en-US" sz="1800" dirty="0" smtClean="0"/>
              <a:t>Are our internal conversations focused on creating benefit for external stakeholders?</a:t>
            </a:r>
          </a:p>
          <a:p>
            <a:pPr lvl="1" hangingPunct="0"/>
            <a:r>
              <a:rPr lang="en-US" sz="1800" dirty="0" smtClean="0"/>
              <a:t>Have we prioritized our stakeholders? </a:t>
            </a:r>
          </a:p>
          <a:p>
            <a:pPr lvl="1" hangingPunct="0"/>
            <a:r>
              <a:rPr lang="en-US" sz="1800" dirty="0" smtClean="0"/>
              <a:t>Are we clear on the stakeholders for whom is value first maximized?</a:t>
            </a:r>
          </a:p>
          <a:p>
            <a:pPr lvl="1" hangingPunct="0"/>
            <a:endParaRPr lang="en-US" sz="1800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71108" y="214313"/>
            <a:ext cx="5372824" cy="1031875"/>
          </a:xfrm>
        </p:spPr>
        <p:txBody>
          <a:bodyPr/>
          <a:lstStyle/>
          <a:p>
            <a:r>
              <a:rPr lang="en-US" sz="2500" dirty="0" smtClean="0"/>
              <a:t>Questions related to </a:t>
            </a:r>
            <a:r>
              <a:rPr lang="en-US" sz="2500" u="sng" dirty="0" smtClean="0"/>
              <a:t>Stakeholders</a:t>
            </a:r>
            <a:r>
              <a:rPr lang="en-US" sz="2500" dirty="0" smtClean="0"/>
              <a:t>:</a:t>
            </a:r>
            <a:br>
              <a:rPr lang="en-US" sz="2500" dirty="0" smtClean="0"/>
            </a:br>
            <a:r>
              <a:rPr lang="en-US" sz="2500" dirty="0" smtClean="0"/>
              <a:t>External Strategic Elements</a:t>
            </a:r>
            <a:endParaRPr lang="en-US" sz="250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70299" y="1633169"/>
            <a:ext cx="6177608" cy="847515"/>
          </a:xfrm>
        </p:spPr>
        <p:txBody>
          <a:bodyPr/>
          <a:lstStyle/>
          <a:p>
            <a:r>
              <a:rPr lang="en-US" dirty="0" smtClean="0"/>
              <a:t>Direction of strategy</a:t>
            </a:r>
          </a:p>
          <a:p>
            <a:pPr lvl="1"/>
            <a:r>
              <a:rPr lang="en-US" dirty="0" smtClean="0"/>
              <a:t>Those to be served: customers/stakeholders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7034" y="2540646"/>
            <a:ext cx="2002536" cy="914400"/>
            <a:chOff x="69788" y="977697"/>
            <a:chExt cx="2002536" cy="1145127"/>
          </a:xfrm>
          <a:solidFill>
            <a:srgbClr val="D60093"/>
          </a:solidFill>
        </p:grpSpPr>
        <p:sp>
          <p:nvSpPr>
            <p:cNvPr id="16" name="Oval 15"/>
            <p:cNvSpPr/>
            <p:nvPr/>
          </p:nvSpPr>
          <p:spPr>
            <a:xfrm>
              <a:off x="69788" y="977697"/>
              <a:ext cx="2002536" cy="1145127"/>
            </a:xfrm>
            <a:prstGeom prst="ellipse">
              <a:avLst/>
            </a:prstGeom>
            <a:grpFill/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363053" y="1145397"/>
              <a:ext cx="1416006" cy="809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>
                  <a:solidFill>
                    <a:sysClr val="windowText" lastClr="000000"/>
                  </a:solidFill>
                  <a:latin typeface="Tw Cen MT Condensed" panose="020B0606020104020203" pitchFamily="34" charset="0"/>
                  <a:ea typeface="+mn-ea"/>
                  <a:cs typeface="+mn-cs"/>
                </a:rPr>
                <a:t>Stakeholders</a:t>
              </a:r>
              <a:endParaRPr lang="en-US" sz="2100" b="1" kern="1200" dirty="0">
                <a:solidFill>
                  <a:sysClr val="windowText" lastClr="000000"/>
                </a:solidFill>
                <a:latin typeface="Tw Cen MT Condensed" panose="020B0606020104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9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17283" y="1268060"/>
            <a:ext cx="5577840" cy="5577840"/>
            <a:chOff x="2144589" y="2406820"/>
            <a:chExt cx="4546792" cy="4362773"/>
          </a:xfrm>
        </p:grpSpPr>
        <p:sp>
          <p:nvSpPr>
            <p:cNvPr id="4" name="Oval 3"/>
            <p:cNvSpPr/>
            <p:nvPr/>
          </p:nvSpPr>
          <p:spPr>
            <a:xfrm>
              <a:off x="2144589" y="2406820"/>
              <a:ext cx="4535089" cy="4362773"/>
            </a:xfrm>
            <a:prstGeom prst="ellipse">
              <a:avLst/>
            </a:prstGeom>
            <a:blipFill dpi="0" rotWithShape="1">
              <a:blip r:embed="rId3">
                <a:alphaModFix amt="60000"/>
              </a:blip>
              <a:srcRect/>
              <a:tile tx="0" ty="0" sx="100000" sy="100000" flip="none" algn="tl"/>
            </a:blip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5" name="Text Box 786"/>
            <p:cNvSpPr txBox="1"/>
            <p:nvPr/>
          </p:nvSpPr>
          <p:spPr>
            <a:xfrm>
              <a:off x="2251887" y="4603479"/>
              <a:ext cx="1772285" cy="70612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Enrollment</a:t>
              </a:r>
              <a:b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Pressures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6" name="Text Box 774"/>
            <p:cNvSpPr txBox="1"/>
            <p:nvPr/>
          </p:nvSpPr>
          <p:spPr>
            <a:xfrm>
              <a:off x="2627182" y="3117213"/>
              <a:ext cx="1660525" cy="70612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Financial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Stress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7" name="Text Box 781"/>
            <p:cNvSpPr txBox="1"/>
            <p:nvPr/>
          </p:nvSpPr>
          <p:spPr>
            <a:xfrm>
              <a:off x="4618825" y="3111459"/>
              <a:ext cx="1581912" cy="704088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Increasing</a:t>
              </a:r>
              <a:b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Costs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8" name="Text Box 784"/>
            <p:cNvSpPr txBox="1"/>
            <p:nvPr/>
          </p:nvSpPr>
          <p:spPr>
            <a:xfrm>
              <a:off x="4000997" y="5978522"/>
              <a:ext cx="1538605" cy="69596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Disruptive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Innovation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9" name="Text Box 779"/>
            <p:cNvSpPr txBox="1"/>
            <p:nvPr/>
          </p:nvSpPr>
          <p:spPr>
            <a:xfrm rot="12556">
              <a:off x="2577052" y="5289880"/>
              <a:ext cx="1589405" cy="70612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Increased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Competition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10" name="Text Box 783"/>
            <p:cNvSpPr txBox="1"/>
            <p:nvPr/>
          </p:nvSpPr>
          <p:spPr>
            <a:xfrm>
              <a:off x="5120832" y="4588902"/>
              <a:ext cx="1490345" cy="70612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Declining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Affordability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11" name="Text Box 785"/>
            <p:cNvSpPr txBox="1"/>
            <p:nvPr/>
          </p:nvSpPr>
          <p:spPr>
            <a:xfrm>
              <a:off x="5562777" y="3897358"/>
              <a:ext cx="1128604" cy="752917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Demographic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              Shifts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12" name="Text Box 777"/>
            <p:cNvSpPr txBox="1"/>
            <p:nvPr/>
          </p:nvSpPr>
          <p:spPr>
            <a:xfrm>
              <a:off x="5052128" y="5295022"/>
              <a:ext cx="1417400" cy="69596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Information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Availability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13" name="Text Box 780"/>
            <p:cNvSpPr txBox="1"/>
            <p:nvPr/>
          </p:nvSpPr>
          <p:spPr>
            <a:xfrm>
              <a:off x="3726508" y="2594906"/>
              <a:ext cx="1325620" cy="69596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Knowledge</a:t>
              </a:r>
              <a:b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effectLst/>
                  <a:latin typeface="Calibri"/>
                  <a:ea typeface="Calibri"/>
                  <a:cs typeface="Arial"/>
                </a:rPr>
                <a:t>Society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  <p:sp>
          <p:nvSpPr>
            <p:cNvPr id="14" name="Text Box 786"/>
            <p:cNvSpPr txBox="1"/>
            <p:nvPr/>
          </p:nvSpPr>
          <p:spPr>
            <a:xfrm>
              <a:off x="2251887" y="3890071"/>
              <a:ext cx="1772285" cy="706120"/>
            </a:xfrm>
            <a:prstGeom prst="round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Increased</a:t>
              </a:r>
              <a:b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</a:br>
              <a:r>
                <a:rPr lang="en-US" sz="1600" b="1" dirty="0" smtClean="0">
                  <a:solidFill>
                    <a:srgbClr val="0000CC"/>
                  </a:solidFill>
                  <a:latin typeface="Calibri"/>
                  <a:ea typeface="Calibri"/>
                  <a:cs typeface="Arial"/>
                </a:rPr>
                <a:t>Expenses</a:t>
              </a:r>
              <a:endParaRPr lang="en-US" sz="1600" dirty="0">
                <a:effectLst/>
                <a:latin typeface="Century Schoolbook"/>
                <a:ea typeface="Calibri"/>
                <a:cs typeface="Times New Roman"/>
              </a:endParaRPr>
            </a:p>
          </p:txBody>
        </p:sp>
      </p:grpSp>
      <p:pic>
        <p:nvPicPr>
          <p:cNvPr id="15" name="Picture 14" descr="C:\Users\JAMES_~1\AppData\Local\Temp\SNAGHTML575766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35" y="2627693"/>
            <a:ext cx="3269656" cy="2856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GRIESE~1\AppData\Local\Temp\SNAGHTML1eedf7c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12" y="565031"/>
            <a:ext cx="5205644" cy="18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06" y="1"/>
            <a:ext cx="812093" cy="4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47" y="2548047"/>
            <a:ext cx="2961905" cy="1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Denver</a:t>
            </a:r>
            <a:br>
              <a:rPr lang="en-US" dirty="0" smtClean="0"/>
            </a:br>
            <a:r>
              <a:rPr lang="en-US" dirty="0" smtClean="0"/>
              <a:t>Strategic Issues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26" y="1722438"/>
            <a:ext cx="5724774" cy="5135561"/>
          </a:xfrm>
          <a:prstGeom prst="rect">
            <a:avLst/>
          </a:prstGeom>
        </p:spPr>
      </p:pic>
      <p:pic>
        <p:nvPicPr>
          <p:cNvPr id="5" name="Picture 31" descr="C:\Users\Griesemer\Pictures\DU, Daniels, Teaching, SIP\DU Strategic Issues Program\2014 Higher Ed\Cover 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438"/>
            <a:ext cx="3270325" cy="283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farm8.staticflickr.com/7337/9558250668_a4ac234571_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59581"/>
            <a:ext cx="3270324" cy="2298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2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arm4.staticflickr.com/3736/9158434527_69d0170694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1" y="843817"/>
            <a:ext cx="2660904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farm4.staticflickr.com/3666/9806059954_8852d0984f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2818667"/>
            <a:ext cx="2660904" cy="176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farm4.staticflickr.com/3794/9151992657_2857cc626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837459"/>
            <a:ext cx="2660904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farm8.staticflickr.com/7332/9357448651_62cad15b79_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9" y="4776243"/>
            <a:ext cx="2660904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://farm8.staticflickr.com/7419/9158431127_3ae6bc00a2_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843817"/>
            <a:ext cx="2660904" cy="176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ttp://farm3.staticflickr.com/2856/9558260438_780ab150fb_k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5" y="2823061"/>
            <a:ext cx="2660904" cy="176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farm4.staticflickr.com/3718/9555469307_115be7ff73_h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4785387"/>
            <a:ext cx="2660904" cy="176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farm4.staticflickr.com/3788/9555489643_3a0e48d3ea_h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8" y="4776243"/>
            <a:ext cx="2660903" cy="1764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477108" y="237392"/>
            <a:ext cx="7213126" cy="6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2pPr>
            <a:lvl3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3pPr>
            <a:lvl4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4pPr>
            <a:lvl5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5pPr>
            <a:lvl6pPr marL="4572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6pPr>
            <a:lvl7pPr marL="9144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7pPr>
            <a:lvl8pPr marL="13716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8pPr>
            <a:lvl9pPr marL="18288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en-US" altLang="en-US" kern="0" dirty="0" smtClean="0">
                <a:latin typeface="Arial"/>
              </a:rPr>
              <a:t>Presentations, Reading, Research</a:t>
            </a:r>
          </a:p>
        </p:txBody>
      </p:sp>
      <p:pic>
        <p:nvPicPr>
          <p:cNvPr id="18" name="Picture 2" descr="C:\Users\JIM~1.GRI\AppData\Local\Temp\SNAGHTML833409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29" y="3239797"/>
            <a:ext cx="25527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6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http://farm3.staticflickr.com/2825/9806003504_3274dcb9aa_k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0" y="4801576"/>
            <a:ext cx="2660904" cy="176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http://farm3.staticflickr.com/2850/10089008603_9cc0bd4da8_h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4801575"/>
            <a:ext cx="2664078" cy="176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farm6.staticflickr.com/5550/9154212014_8f8c03170e_h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861401"/>
            <a:ext cx="2660904" cy="177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://farm3.staticflickr.com/2864/9158429153_b7623a4608_h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" y="2842728"/>
            <a:ext cx="2660904" cy="176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farm8.staticflickr.com/7354/9806055633_5d6b349227_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" y="861401"/>
            <a:ext cx="2660904" cy="177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http://farm4.staticflickr.com/3723/9160650964_b888c6fcf5_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4801575"/>
            <a:ext cx="2659316" cy="176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://farm8.staticflickr.com/7452/9154215502_1b69673933_k.jp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861401"/>
            <a:ext cx="2659316" cy="177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://farm4.staticflickr.com/3744/9160654750_2481ca260b_h.jp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836249"/>
            <a:ext cx="2659316" cy="1764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36562" y="152345"/>
            <a:ext cx="8260017" cy="6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2pPr>
            <a:lvl3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3pPr>
            <a:lvl4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4pPr>
            <a:lvl5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5pPr>
            <a:lvl6pPr marL="4572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6pPr>
            <a:lvl7pPr marL="9144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7pPr>
            <a:lvl8pPr marL="13716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8pPr>
            <a:lvl9pPr marL="18288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>
                <a:latin typeface="Arial"/>
              </a:rPr>
              <a:t>Listening, Learning, Notes</a:t>
            </a:r>
          </a:p>
        </p:txBody>
      </p:sp>
      <p:pic>
        <p:nvPicPr>
          <p:cNvPr id="13" name="Picture 2" descr="C:\Users\JIM~1.GRI\AppData\Local\Temp\SNAGHTML833409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52" y="3236976"/>
            <a:ext cx="25527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http://farm6.staticflickr.com/5467/9360197654_2cfd8d94d0_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" y="4790402"/>
            <a:ext cx="26447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ttp://farm6.staticflickr.com/5525/9357416327_7660fd7a60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35" y="4790402"/>
            <a:ext cx="2661353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farm6.staticflickr.com/5474/9151987165_cdf0d0f11d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" y="858482"/>
            <a:ext cx="2660904" cy="177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http://farm3.staticflickr.com/2840/10088938506_159f71392d_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2837841"/>
            <a:ext cx="26479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farm4.staticflickr.com/3813/9153577412_068219a10e_h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" y="2837841"/>
            <a:ext cx="2660904" cy="176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farm6.staticflickr.com/5519/10089005893_d26045ebc1_h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36" y="872432"/>
            <a:ext cx="2660904" cy="176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farm8.staticflickr.com/7326/9558408564_b815677652_h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858482"/>
            <a:ext cx="2644775" cy="177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farm4.staticflickr.com/3681/9153588796_42f82d8026_k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37" y="4799038"/>
            <a:ext cx="2647501" cy="17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C:\Users\JIM~1.GRI\AppData\Local\Temp\SNAGHTML833409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38" y="3236976"/>
            <a:ext cx="25527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436562" y="152345"/>
            <a:ext cx="8260017" cy="6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b" anchorCtr="0" compatLnSpc="1">
            <a:prstTxWarp prst="textNoShape">
              <a:avLst/>
            </a:prstTxWarp>
          </a:bodyPr>
          <a:lstStyle>
            <a:lvl1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2pPr>
            <a:lvl3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3pPr>
            <a:lvl4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4pPr>
            <a:lvl5pPr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5pPr>
            <a:lvl6pPr marL="4572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6pPr>
            <a:lvl7pPr marL="9144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7pPr>
            <a:lvl8pPr marL="13716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8pPr>
            <a:lvl9pPr marL="1828800" algn="l" defTabSz="820738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kern="0" dirty="0" smtClean="0">
                <a:latin typeface="Arial"/>
              </a:rPr>
              <a:t>Then…Discussion</a:t>
            </a:r>
          </a:p>
        </p:txBody>
      </p:sp>
    </p:spTree>
    <p:extLst>
      <p:ext uri="{BB962C8B-B14F-4D97-AF65-F5344CB8AC3E}">
        <p14:creationId xmlns:p14="http://schemas.microsoft.com/office/powerpoint/2010/main" val="26354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3" y="1674242"/>
            <a:ext cx="5620454" cy="43864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59179" y="263208"/>
            <a:ext cx="6802121" cy="98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0" kern="0" dirty="0">
                <a:solidFill>
                  <a:srgbClr val="0000CC"/>
                </a:solidFill>
              </a:rPr>
              <a:t>A Perception of Permanence</a:t>
            </a:r>
            <a:r>
              <a:rPr lang="en-US" sz="3200" b="0" kern="0" dirty="0" smtClean="0">
                <a:solidFill>
                  <a:srgbClr val="0000CC"/>
                </a:solidFill>
              </a:rPr>
              <a:t>...</a:t>
            </a:r>
          </a:p>
          <a:p>
            <a:pPr marL="0" indent="0">
              <a:buNone/>
            </a:pPr>
            <a:r>
              <a:rPr lang="en-US" sz="3200" b="0" kern="0" dirty="0" smtClean="0">
                <a:solidFill>
                  <a:srgbClr val="0000CC"/>
                </a:solidFill>
              </a:rPr>
              <a:t>A Growing Sense of Unease…</a:t>
            </a:r>
            <a:endParaRPr lang="en-US" kern="0" dirty="0"/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9" y="1263689"/>
            <a:ext cx="2805652" cy="185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8" y="4995746"/>
            <a:ext cx="2792937" cy="18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farm8.staticflickr.com/7035/6717348913_049f6d7b01_b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8" y="3123185"/>
            <a:ext cx="2805820" cy="188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s://farm4.staticflickr.com/3397/5694311386_8fcd2e4571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41" y="1681405"/>
            <a:ext cx="3468474" cy="437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"/>
          <p:cNvSpPr txBox="1">
            <a:spLocks/>
          </p:cNvSpPr>
          <p:nvPr/>
        </p:nvSpPr>
        <p:spPr>
          <a:xfrm>
            <a:off x="15764407" y="6144937"/>
            <a:ext cx="545284" cy="3565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059178" y="814039"/>
            <a:ext cx="6802121" cy="44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0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b="0" kern="0" dirty="0" smtClean="0">
                <a:solidFill>
                  <a:srgbClr val="0000CC"/>
                </a:solidFill>
              </a:rPr>
              <a:t>Unsettling Times…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975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86" y="1455738"/>
            <a:ext cx="7852002" cy="1049337"/>
          </a:xfrm>
        </p:spPr>
        <p:txBody>
          <a:bodyPr/>
          <a:lstStyle/>
          <a:p>
            <a:r>
              <a:rPr lang="en-US" dirty="0" smtClean="0"/>
              <a:t>Printing press invented about 1450, first newspapers appeared 400 years ago, in widespread use by 1750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Then came the internet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3877" y="2145323"/>
            <a:ext cx="3117659" cy="4712676"/>
          </a:xfrm>
          <a:prstGeom prst="rect">
            <a:avLst/>
          </a:prstGeom>
        </p:spPr>
        <p:txBody>
          <a:bodyPr/>
          <a:lstStyle>
            <a:lvl1pPr marL="307975" indent="-307975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200">
                <a:solidFill>
                  <a:srgbClr val="000066"/>
                </a:solidFill>
                <a:latin typeface="+mn-lt"/>
              </a:defRPr>
            </a:lvl2pPr>
            <a:lvl3pPr marL="1143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 b="1">
                <a:solidFill>
                  <a:srgbClr val="006600"/>
                </a:solidFill>
                <a:latin typeface="+mn-lt"/>
              </a:defRPr>
            </a:lvl3pPr>
            <a:lvl4pPr marL="1600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6pPr>
            <a:lvl7pPr marL="29718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7pPr>
            <a:lvl8pPr marL="34290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8pPr>
            <a:lvl9pPr marL="3886200" indent="-228600" algn="l" defTabSz="820738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8000"/>
              </a:spcAft>
              <a:buClr>
                <a:srgbClr val="0000CC"/>
              </a:buClr>
              <a:buSzPct val="9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008000"/>
                </a:solidFill>
              </a:rPr>
              <a:t>Shattering Change</a:t>
            </a:r>
          </a:p>
          <a:p>
            <a:r>
              <a:rPr lang="en-US" kern="0" dirty="0" smtClean="0"/>
              <a:t>Closures, layoffs</a:t>
            </a:r>
          </a:p>
          <a:p>
            <a:pPr lvl="1"/>
            <a:r>
              <a:rPr lang="en-US" kern="0" dirty="0" smtClean="0"/>
              <a:t>Rocky Mt. News</a:t>
            </a:r>
            <a:br>
              <a:rPr lang="en-US" kern="0" dirty="0" smtClean="0"/>
            </a:br>
            <a:r>
              <a:rPr lang="en-US" b="0" kern="0" dirty="0" smtClean="0"/>
              <a:t>closed after 150</a:t>
            </a:r>
          </a:p>
          <a:p>
            <a:pPr lvl="1"/>
            <a:r>
              <a:rPr lang="en-US" altLang="en-US" kern="0" dirty="0" smtClean="0"/>
              <a:t>Cincinnati Post</a:t>
            </a:r>
          </a:p>
          <a:p>
            <a:pPr lvl="1"/>
            <a:r>
              <a:rPr lang="en-US" altLang="en-US" kern="0" dirty="0" smtClean="0"/>
              <a:t>Tucson Citizen</a:t>
            </a:r>
          </a:p>
          <a:p>
            <a:r>
              <a:rPr lang="en-US" altLang="en-US" b="1" kern="0" dirty="0" smtClean="0">
                <a:solidFill>
                  <a:schemeClr val="tx1"/>
                </a:solidFill>
              </a:rPr>
              <a:t>Transformations</a:t>
            </a:r>
          </a:p>
          <a:p>
            <a:pPr lvl="1"/>
            <a:r>
              <a:rPr lang="en-US" altLang="en-US" kern="0" dirty="0" smtClean="0"/>
              <a:t>Seattle Post-Intelligencer</a:t>
            </a:r>
          </a:p>
          <a:p>
            <a:r>
              <a:rPr lang="en-US" altLang="en-US" kern="0" dirty="0" smtClean="0"/>
              <a:t>Sales</a:t>
            </a:r>
          </a:p>
          <a:p>
            <a:pPr lvl="1"/>
            <a:r>
              <a:rPr lang="en-US" altLang="en-US" kern="0" dirty="0" smtClean="0"/>
              <a:t>Wall St Journal</a:t>
            </a:r>
          </a:p>
          <a:p>
            <a:pPr lvl="1"/>
            <a:r>
              <a:rPr lang="en-US" altLang="en-US" kern="0" dirty="0" smtClean="0"/>
              <a:t>Washington Post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505075"/>
            <a:ext cx="6131693" cy="4352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DCA9C2-A6C2-422F-94F2-5179F06C00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44589" y="2406820"/>
            <a:ext cx="4535089" cy="4362773"/>
          </a:xfrm>
          <a:prstGeom prst="ellipse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 of Higher Education</a:t>
            </a:r>
            <a:endParaRPr lang="en-US" dirty="0"/>
          </a:p>
        </p:txBody>
      </p:sp>
      <p:sp>
        <p:nvSpPr>
          <p:cNvPr id="4" name="Text Box 786"/>
          <p:cNvSpPr txBox="1"/>
          <p:nvPr/>
        </p:nvSpPr>
        <p:spPr>
          <a:xfrm>
            <a:off x="2251887" y="4603479"/>
            <a:ext cx="1772285" cy="70612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Enrollment</a:t>
            </a:r>
            <a:b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Pressures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5" name="Text Box 774"/>
          <p:cNvSpPr txBox="1"/>
          <p:nvPr/>
        </p:nvSpPr>
        <p:spPr>
          <a:xfrm>
            <a:off x="2659364" y="3191239"/>
            <a:ext cx="1660525" cy="70612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Financial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Stress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6" name="Text Box 781"/>
          <p:cNvSpPr txBox="1"/>
          <p:nvPr/>
        </p:nvSpPr>
        <p:spPr>
          <a:xfrm>
            <a:off x="4618825" y="3185486"/>
            <a:ext cx="1581912" cy="704088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Increasing</a:t>
            </a:r>
            <a:b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Costs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7" name="Text Box 784"/>
          <p:cNvSpPr txBox="1"/>
          <p:nvPr/>
        </p:nvSpPr>
        <p:spPr>
          <a:xfrm>
            <a:off x="3984976" y="5887962"/>
            <a:ext cx="1538605" cy="69596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Disruptive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Innovation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8" name="Text Box 779"/>
          <p:cNvSpPr txBox="1"/>
          <p:nvPr/>
        </p:nvSpPr>
        <p:spPr>
          <a:xfrm rot="12556">
            <a:off x="2577052" y="5289880"/>
            <a:ext cx="1589405" cy="70612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Increased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Competition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9" name="Text Box 783"/>
          <p:cNvSpPr txBox="1"/>
          <p:nvPr/>
        </p:nvSpPr>
        <p:spPr>
          <a:xfrm>
            <a:off x="5120832" y="4588902"/>
            <a:ext cx="1490345" cy="70612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Declining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Affordability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10" name="Text Box 785"/>
          <p:cNvSpPr txBox="1"/>
          <p:nvPr/>
        </p:nvSpPr>
        <p:spPr>
          <a:xfrm>
            <a:off x="5416549" y="3897358"/>
            <a:ext cx="1274832" cy="752917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Demographic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              Shifts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18" name="Text Box 777"/>
          <p:cNvSpPr txBox="1"/>
          <p:nvPr/>
        </p:nvSpPr>
        <p:spPr>
          <a:xfrm>
            <a:off x="5052128" y="5295022"/>
            <a:ext cx="1417400" cy="69596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Information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Availability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sp>
        <p:nvSpPr>
          <p:cNvPr id="19" name="Text Box 780"/>
          <p:cNvSpPr txBox="1"/>
          <p:nvPr/>
        </p:nvSpPr>
        <p:spPr>
          <a:xfrm>
            <a:off x="3685372" y="2721364"/>
            <a:ext cx="1453515" cy="69596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Knowledge</a:t>
            </a:r>
            <a:b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effectLst/>
                <a:latin typeface="Calibri"/>
                <a:ea typeface="Calibri"/>
                <a:cs typeface="Arial"/>
              </a:rPr>
              <a:t>Society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pic>
        <p:nvPicPr>
          <p:cNvPr id="1026" name="Picture 2" descr="C:\Users\GRIESE~1\AppData\Local\Temp\SNAGHTML1eedf7c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53" y="1411562"/>
            <a:ext cx="5111064" cy="18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206"/>
          <p:cNvSpPr txBox="1"/>
          <p:nvPr/>
        </p:nvSpPr>
        <p:spPr>
          <a:xfrm>
            <a:off x="2660809" y="4423233"/>
            <a:ext cx="3502643" cy="3199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 smtClean="0">
                <a:solidFill>
                  <a:srgbClr val="800000"/>
                </a:solidFill>
                <a:effectLst/>
                <a:ea typeface="Calibri"/>
              </a:rPr>
              <a:t>Environmental Conditions</a:t>
            </a:r>
            <a:r>
              <a:rPr lang="en-US" b="1" kern="1200" dirty="0">
                <a:solidFill>
                  <a:srgbClr val="800000"/>
                </a:solidFill>
                <a:effectLst/>
                <a:ea typeface="Calibri"/>
              </a:rPr>
              <a:t/>
            </a:r>
            <a:br>
              <a:rPr lang="en-US" b="1" kern="1200" dirty="0">
                <a:solidFill>
                  <a:srgbClr val="800000"/>
                </a:solidFill>
                <a:effectLst/>
                <a:ea typeface="Calibri"/>
              </a:rPr>
            </a:br>
            <a:r>
              <a:rPr lang="en-US" kern="1200" dirty="0">
                <a:solidFill>
                  <a:srgbClr val="000000"/>
                </a:solidFill>
                <a:effectLst/>
                <a:ea typeface="Calibri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Calibri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ea typeface="Calibri"/>
              </a:rPr>
              <a:t> 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 Box 790"/>
          <p:cNvSpPr txBox="1"/>
          <p:nvPr/>
        </p:nvSpPr>
        <p:spPr>
          <a:xfrm>
            <a:off x="3637498" y="4108105"/>
            <a:ext cx="1575927" cy="941957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/>
                <a:cs typeface="David"/>
              </a:rPr>
              <a:t>COLLEGE</a:t>
            </a:r>
            <a:endParaRPr lang="en-US" sz="1050" b="1" dirty="0"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/>
                <a:cs typeface="David"/>
              </a:rPr>
              <a:t>UNIVERSITY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/>
                <a:cs typeface="David"/>
              </a:rPr>
              <a:t>INDEPENDENT</a:t>
            </a:r>
            <a:endParaRPr lang="en-US" sz="1050" b="1" dirty="0"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  <p:sp>
        <p:nvSpPr>
          <p:cNvPr id="108" name="Text Box 786"/>
          <p:cNvSpPr txBox="1"/>
          <p:nvPr/>
        </p:nvSpPr>
        <p:spPr>
          <a:xfrm>
            <a:off x="2284069" y="3890071"/>
            <a:ext cx="1772285" cy="706120"/>
          </a:xfrm>
          <a:prstGeom prst="round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Increased</a:t>
            </a:r>
            <a:b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</a:br>
            <a:r>
              <a:rPr lang="en-US" sz="1500" b="1" dirty="0" smtClean="0">
                <a:solidFill>
                  <a:srgbClr val="0000CC"/>
                </a:solidFill>
                <a:latin typeface="Calibri"/>
                <a:ea typeface="Calibri"/>
                <a:cs typeface="Arial"/>
              </a:rPr>
              <a:t>Expenses</a:t>
            </a:r>
            <a:endParaRPr lang="en-US" sz="1500" dirty="0">
              <a:effectLst/>
              <a:latin typeface="Century Schoolbook"/>
              <a:ea typeface="Calibri"/>
              <a:cs typeface="Times New Roman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77645" y="3298635"/>
            <a:ext cx="2624521" cy="2710032"/>
            <a:chOff x="5393720" y="3051209"/>
            <a:chExt cx="2624521" cy="2710032"/>
          </a:xfrm>
        </p:grpSpPr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flipH="1" flipV="1">
              <a:off x="7125232" y="4791450"/>
              <a:ext cx="298473" cy="46211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flipH="1" flipV="1">
              <a:off x="7437409" y="4509024"/>
              <a:ext cx="475887" cy="15970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6641251" y="4853315"/>
              <a:ext cx="285" cy="907926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5841870" y="4802636"/>
              <a:ext cx="398377" cy="481507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5417827" y="4547536"/>
              <a:ext cx="472475" cy="201598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>
              <a:off x="5393720" y="4024801"/>
              <a:ext cx="459853" cy="117491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flipH="1">
              <a:off x="7437410" y="4095688"/>
              <a:ext cx="580831" cy="8002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Arrow Connector 27"/>
            <p:cNvCxnSpPr>
              <a:cxnSpLocks noChangeShapeType="1"/>
            </p:cNvCxnSpPr>
            <p:nvPr/>
          </p:nvCxnSpPr>
          <p:spPr bwMode="auto">
            <a:xfrm>
              <a:off x="5562202" y="3368232"/>
              <a:ext cx="559336" cy="555433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6617260" y="3051209"/>
              <a:ext cx="5009" cy="758791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flipH="1">
              <a:off x="7132891" y="3385354"/>
              <a:ext cx="526255" cy="517010"/>
            </a:xfrm>
            <a:prstGeom prst="straightConnector1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" name="Oval 10"/>
          <p:cNvSpPr/>
          <p:nvPr/>
        </p:nvSpPr>
        <p:spPr bwMode="auto">
          <a:xfrm>
            <a:off x="3797455" y="2762070"/>
            <a:ext cx="1229353" cy="54854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638390" y="6569075"/>
            <a:ext cx="505609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E42C5B-872D-4564-BE35-55F206F4A99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" name="Oval 32"/>
          <p:cNvSpPr/>
          <p:nvPr/>
        </p:nvSpPr>
        <p:spPr bwMode="auto">
          <a:xfrm>
            <a:off x="5193425" y="3257358"/>
            <a:ext cx="1134806" cy="54854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5069671" y="5362865"/>
            <a:ext cx="1245404" cy="62370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380586" y="3957417"/>
            <a:ext cx="1267395" cy="646062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403676" y="4704596"/>
            <a:ext cx="1195359" cy="548546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908551" y="5962072"/>
            <a:ext cx="1134806" cy="621850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07975" marR="0" indent="-307975" algn="l" defTabSz="820738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/>
      <p:bldP spid="19" grpId="0"/>
      <p:bldP spid="42" grpId="0"/>
      <p:bldP spid="44" grpId="0" animBg="1"/>
      <p:bldP spid="108" grpId="0"/>
      <p:bldP spid="1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JG SIP Lecture Template PowerPt 2014">
  <a:themeElements>
    <a:clrScheme name="JRG Blends 10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JRG 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RG 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C0C0C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1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RG Blends">
  <a:themeElements>
    <a:clrScheme name="JRG Blends 10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JRG 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RG 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C0C0C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1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G SIP Lecture Template PowerPt 2014">
  <a:themeElements>
    <a:clrScheme name="JRG Blends 10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3333CC"/>
      </a:hlink>
      <a:folHlink>
        <a:srgbClr val="3333CC"/>
      </a:folHlink>
    </a:clrScheme>
    <a:fontScheme name="JRG 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07975" marR="0" indent="-307975" algn="l" defTabSz="82073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RG 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RG 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C0C0C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DDDDDD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RG Blends 11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3333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JG SIP Lecture Template PowerPt 2014</Template>
  <TotalTime>9139</TotalTime>
  <Words>759</Words>
  <Application>Microsoft Office PowerPoint</Application>
  <PresentationFormat>On-screen Show (4:3)</PresentationFormat>
  <Paragraphs>252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JG SIP Lecture Template PowerPt 2014</vt:lpstr>
      <vt:lpstr>Custom Design</vt:lpstr>
      <vt:lpstr>1_Custom Design</vt:lpstr>
      <vt:lpstr>JRG Blends</vt:lpstr>
      <vt:lpstr>2_Custom Design</vt:lpstr>
      <vt:lpstr>1_JG SIP Lecture Template PowerPt 2014</vt:lpstr>
      <vt:lpstr>PowerPoint Presentation</vt:lpstr>
      <vt:lpstr>University of Denver Strategic Issues Program</vt:lpstr>
      <vt:lpstr>University of Denver Strategic Issues Process</vt:lpstr>
      <vt:lpstr>PowerPoint Presentation</vt:lpstr>
      <vt:lpstr>PowerPoint Presentation</vt:lpstr>
      <vt:lpstr>PowerPoint Presentation</vt:lpstr>
      <vt:lpstr>PowerPoint Presentation</vt:lpstr>
      <vt:lpstr>The Print Media</vt:lpstr>
      <vt:lpstr>The Environment of Higher Education</vt:lpstr>
      <vt:lpstr>Knowledge Society</vt:lpstr>
      <vt:lpstr>PowerPoint Presentation</vt:lpstr>
      <vt:lpstr>Demographics, Income and Markets</vt:lpstr>
      <vt:lpstr>Student Debt</vt:lpstr>
      <vt:lpstr>Information Availability</vt:lpstr>
      <vt:lpstr>Drivers of Disruptive Innovation</vt:lpstr>
      <vt:lpstr>The Changing Environment </vt:lpstr>
      <vt:lpstr>The Changing Environment Financially-based Strategy</vt:lpstr>
      <vt:lpstr>The Changing Environment Value-based Strategy</vt:lpstr>
      <vt:lpstr>Elements of a  Value-based Strategy</vt:lpstr>
      <vt:lpstr>Questions related to Internal Strategic Elements</vt:lpstr>
      <vt:lpstr>Questions related to Markets External Strategic Elements</vt:lpstr>
      <vt:lpstr>Questions related to Value: External Strategic Elements</vt:lpstr>
      <vt:lpstr>Questions related to Differentiation: External Strategic Elements</vt:lpstr>
      <vt:lpstr>Questions related to Stakeholders: External Strategic Elements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Griesemer</dc:creator>
  <cp:lastModifiedBy>owner</cp:lastModifiedBy>
  <cp:revision>481</cp:revision>
  <cp:lastPrinted>2014-01-24T16:31:03Z</cp:lastPrinted>
  <dcterms:created xsi:type="dcterms:W3CDTF">2014-02-03T18:34:16Z</dcterms:created>
  <dcterms:modified xsi:type="dcterms:W3CDTF">2015-03-03T22:22:14Z</dcterms:modified>
</cp:coreProperties>
</file>