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  <p:sldMasterId id="2147483756" r:id="rId2"/>
    <p:sldMasterId id="2147483768" r:id="rId3"/>
  </p:sldMasterIdLst>
  <p:notesMasterIdLst>
    <p:notesMasterId r:id="rId40"/>
  </p:notesMasterIdLst>
  <p:sldIdLst>
    <p:sldId id="366" r:id="rId4"/>
    <p:sldId id="380" r:id="rId5"/>
    <p:sldId id="381" r:id="rId6"/>
    <p:sldId id="383" r:id="rId7"/>
    <p:sldId id="385" r:id="rId8"/>
    <p:sldId id="390" r:id="rId9"/>
    <p:sldId id="386" r:id="rId10"/>
    <p:sldId id="391" r:id="rId11"/>
    <p:sldId id="392" r:id="rId12"/>
    <p:sldId id="395" r:id="rId13"/>
    <p:sldId id="393" r:id="rId14"/>
    <p:sldId id="407" r:id="rId15"/>
    <p:sldId id="394" r:id="rId16"/>
    <p:sldId id="397" r:id="rId17"/>
    <p:sldId id="408" r:id="rId18"/>
    <p:sldId id="414" r:id="rId19"/>
    <p:sldId id="387" r:id="rId20"/>
    <p:sldId id="388" r:id="rId21"/>
    <p:sldId id="413" r:id="rId22"/>
    <p:sldId id="400" r:id="rId23"/>
    <p:sldId id="403" r:id="rId24"/>
    <p:sldId id="411" r:id="rId25"/>
    <p:sldId id="412" r:id="rId26"/>
    <p:sldId id="401" r:id="rId27"/>
    <p:sldId id="402" r:id="rId28"/>
    <p:sldId id="409" r:id="rId29"/>
    <p:sldId id="370" r:id="rId30"/>
    <p:sldId id="371" r:id="rId31"/>
    <p:sldId id="398" r:id="rId32"/>
    <p:sldId id="376" r:id="rId33"/>
    <p:sldId id="378" r:id="rId34"/>
    <p:sldId id="410" r:id="rId35"/>
    <p:sldId id="399" r:id="rId36"/>
    <p:sldId id="404" r:id="rId37"/>
    <p:sldId id="405" r:id="rId38"/>
    <p:sldId id="406" r:id="rId39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1B4"/>
    <a:srgbClr val="F1B400"/>
    <a:srgbClr val="468E3A"/>
    <a:srgbClr val="FFFF00"/>
    <a:srgbClr val="996633"/>
    <a:srgbClr val="FFFF66"/>
    <a:srgbClr val="339933"/>
    <a:srgbClr val="CC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9" autoAdjust="0"/>
    <p:restoredTop sz="85489" autoAdjust="0"/>
  </p:normalViewPr>
  <p:slideViewPr>
    <p:cSldViewPr snapToGrid="0" snapToObjects="1">
      <p:cViewPr>
        <p:scale>
          <a:sx n="67" d="100"/>
          <a:sy n="67" d="100"/>
        </p:scale>
        <p:origin x="-21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62944-A004-4AD4-8428-5ACB4B1D80D4}" type="doc">
      <dgm:prSet loTypeId="urn:microsoft.com/office/officeart/2005/8/layout/default#20" loCatId="list" qsTypeId="urn:microsoft.com/office/officeart/2005/8/quickstyle/simple1" qsCatId="simple" csTypeId="urn:microsoft.com/office/officeart/2005/8/colors/colorful1#20" csCatId="colorful" phldr="1"/>
      <dgm:spPr/>
      <dgm:t>
        <a:bodyPr/>
        <a:lstStyle/>
        <a:p>
          <a:endParaRPr lang="en-US"/>
        </a:p>
      </dgm:t>
    </dgm:pt>
    <dgm:pt modelId="{A0B1DC42-9061-4F2E-B36A-041541627F7C}">
      <dgm:prSet phldrT="[Text]"/>
      <dgm:spPr>
        <a:xfrm>
          <a:off x="66504" y="363975"/>
          <a:ext cx="2226468" cy="1335881"/>
        </a:xfrm>
        <a:prstGeom prst="rect">
          <a:avLst/>
        </a:prstGeom>
        <a:solidFill>
          <a:srgbClr val="4EA1B4">
            <a:hueOff val="0"/>
            <a:satOff val="0"/>
            <a:lumOff val="0"/>
            <a:alphaOff val="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Business and Professional Services</a:t>
          </a:r>
        </a:p>
        <a:p>
          <a:r>
            <a:rPr lang="en-US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(6 occupations)</a:t>
          </a:r>
          <a:endParaRPr lang="en-US" dirty="0">
            <a:solidFill>
              <a:sysClr val="window" lastClr="FFFFFF"/>
            </a:solidFill>
            <a:latin typeface="Century" pitchFamily="18" charset="0"/>
            <a:ea typeface="+mn-ea"/>
            <a:cs typeface="+mn-cs"/>
          </a:endParaRPr>
        </a:p>
      </dgm:t>
    </dgm:pt>
    <dgm:pt modelId="{7A093075-AE0E-4581-92AE-B43177DA0A9D}" type="parTrans" cxnId="{BFC81AD7-1A75-4388-A4BC-BCF3ECEDD996}">
      <dgm:prSet/>
      <dgm:spPr/>
      <dgm:t>
        <a:bodyPr/>
        <a:lstStyle/>
        <a:p>
          <a:endParaRPr lang="en-US"/>
        </a:p>
      </dgm:t>
    </dgm:pt>
    <dgm:pt modelId="{73E1A045-09A3-4C94-93E4-F2E38447AA54}" type="sibTrans" cxnId="{BFC81AD7-1A75-4388-A4BC-BCF3ECEDD996}">
      <dgm:prSet/>
      <dgm:spPr/>
      <dgm:t>
        <a:bodyPr/>
        <a:lstStyle/>
        <a:p>
          <a:endParaRPr lang="en-US"/>
        </a:p>
      </dgm:t>
    </dgm:pt>
    <dgm:pt modelId="{7F22FADA-0F72-48C5-8930-34D071EC674E}">
      <dgm:prSet phldrT="[Text]"/>
      <dgm:spPr>
        <a:xfrm>
          <a:off x="2428543" y="363975"/>
          <a:ext cx="2226468" cy="1335881"/>
        </a:xfrm>
        <a:prstGeom prst="rect">
          <a:avLst/>
        </a:prstGeom>
        <a:solidFill>
          <a:srgbClr val="004C77">
            <a:hueOff val="0"/>
            <a:satOff val="0"/>
            <a:lumOff val="0"/>
            <a:alphaOff val="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Healthcare </a:t>
          </a:r>
        </a:p>
        <a:p>
          <a:r>
            <a:rPr lang="en-US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(14 occupations)</a:t>
          </a:r>
          <a:endParaRPr lang="en-US" dirty="0">
            <a:solidFill>
              <a:sysClr val="window" lastClr="FFFFFF"/>
            </a:solidFill>
            <a:latin typeface="Century" pitchFamily="18" charset="0"/>
            <a:ea typeface="+mn-ea"/>
            <a:cs typeface="+mn-cs"/>
          </a:endParaRPr>
        </a:p>
      </dgm:t>
    </dgm:pt>
    <dgm:pt modelId="{27911E90-457F-4AFA-AF92-F18595997221}" type="parTrans" cxnId="{98483FB8-5CAE-47D3-9CC7-11594B0F3E66}">
      <dgm:prSet/>
      <dgm:spPr/>
      <dgm:t>
        <a:bodyPr/>
        <a:lstStyle/>
        <a:p>
          <a:endParaRPr lang="en-US"/>
        </a:p>
      </dgm:t>
    </dgm:pt>
    <dgm:pt modelId="{A16B265B-DDFF-41F9-95A4-AEBAEA43EA80}" type="sibTrans" cxnId="{98483FB8-5CAE-47D3-9CC7-11594B0F3E66}">
      <dgm:prSet/>
      <dgm:spPr/>
      <dgm:t>
        <a:bodyPr/>
        <a:lstStyle/>
        <a:p>
          <a:endParaRPr lang="en-US"/>
        </a:p>
      </dgm:t>
    </dgm:pt>
    <dgm:pt modelId="{87FC3BEA-3A22-481B-B8CA-C965D3073464}">
      <dgm:prSet phldrT="[Text]"/>
      <dgm:spPr>
        <a:xfrm>
          <a:off x="4790581" y="363975"/>
          <a:ext cx="2226468" cy="1335881"/>
        </a:xfrm>
        <a:prstGeom prst="rect">
          <a:avLst/>
        </a:prstGeom>
        <a:solidFill>
          <a:srgbClr val="4D4D4F">
            <a:hueOff val="0"/>
            <a:satOff val="0"/>
            <a:lumOff val="0"/>
            <a:alphaOff val="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Hospitality, Culinary, and Retail</a:t>
          </a:r>
        </a:p>
        <a:p>
          <a:r>
            <a:rPr lang="en-US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 (4 occupations)</a:t>
          </a:r>
          <a:endParaRPr lang="en-US" dirty="0">
            <a:solidFill>
              <a:sysClr val="window" lastClr="FFFFFF"/>
            </a:solidFill>
            <a:latin typeface="Century" pitchFamily="18" charset="0"/>
            <a:ea typeface="+mn-ea"/>
            <a:cs typeface="+mn-cs"/>
          </a:endParaRPr>
        </a:p>
      </dgm:t>
    </dgm:pt>
    <dgm:pt modelId="{79010BDB-5721-4170-8CDB-252E356E58CA}" type="parTrans" cxnId="{386F622C-E210-4FD2-AD67-ACDFECCE1131}">
      <dgm:prSet/>
      <dgm:spPr/>
      <dgm:t>
        <a:bodyPr/>
        <a:lstStyle/>
        <a:p>
          <a:endParaRPr lang="en-US"/>
        </a:p>
      </dgm:t>
    </dgm:pt>
    <dgm:pt modelId="{D20380FD-9974-4343-A861-63F7F80DB8A8}" type="sibTrans" cxnId="{386F622C-E210-4FD2-AD67-ACDFECCE1131}">
      <dgm:prSet/>
      <dgm:spPr/>
      <dgm:t>
        <a:bodyPr/>
        <a:lstStyle/>
        <a:p>
          <a:endParaRPr lang="en-US"/>
        </a:p>
      </dgm:t>
    </dgm:pt>
    <dgm:pt modelId="{C7AC5606-6BFD-4310-9BD1-DC959CD259C8}">
      <dgm:prSet phldrT="[Text]"/>
      <dgm:spPr>
        <a:xfrm>
          <a:off x="0" y="2137767"/>
          <a:ext cx="2226468" cy="1335881"/>
        </a:xfrm>
        <a:prstGeom prst="rect">
          <a:avLst/>
        </a:prstGeom>
        <a:solidFill>
          <a:srgbClr val="0A817F">
            <a:lumMod val="5000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Information Technology</a:t>
          </a:r>
        </a:p>
        <a:p>
          <a:r>
            <a:rPr lang="en-US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 (5 occupations)</a:t>
          </a:r>
          <a:endParaRPr lang="en-US" dirty="0">
            <a:solidFill>
              <a:sysClr val="window" lastClr="FFFFFF"/>
            </a:solidFill>
            <a:latin typeface="Century" pitchFamily="18" charset="0"/>
            <a:ea typeface="+mn-ea"/>
            <a:cs typeface="+mn-cs"/>
          </a:endParaRPr>
        </a:p>
      </dgm:t>
    </dgm:pt>
    <dgm:pt modelId="{13CA5BCB-120B-42DF-A1A3-29763185E1ED}" type="parTrans" cxnId="{37156D7B-5960-4762-826C-0E789C5B0313}">
      <dgm:prSet/>
      <dgm:spPr/>
      <dgm:t>
        <a:bodyPr/>
        <a:lstStyle/>
        <a:p>
          <a:endParaRPr lang="en-US"/>
        </a:p>
      </dgm:t>
    </dgm:pt>
    <dgm:pt modelId="{60744F8D-E215-41D8-BA9B-B0892279AE50}" type="sibTrans" cxnId="{37156D7B-5960-4762-826C-0E789C5B0313}">
      <dgm:prSet/>
      <dgm:spPr/>
      <dgm:t>
        <a:bodyPr/>
        <a:lstStyle/>
        <a:p>
          <a:endParaRPr lang="en-US"/>
        </a:p>
      </dgm:t>
    </dgm:pt>
    <dgm:pt modelId="{ADADB12A-BFE0-482C-85A5-A79622CD5EDA}">
      <dgm:prSet phldrT="[Text]"/>
      <dgm:spPr>
        <a:xfrm>
          <a:off x="2449115" y="2137767"/>
          <a:ext cx="2226468" cy="1335881"/>
        </a:xfrm>
        <a:prstGeom prst="rect">
          <a:avLst/>
        </a:prstGeom>
        <a:solidFill>
          <a:srgbClr val="468E3A">
            <a:hueOff val="0"/>
            <a:satOff val="0"/>
            <a:lumOff val="0"/>
            <a:alphaOff val="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Manufacturing </a:t>
          </a:r>
        </a:p>
        <a:p>
          <a:r>
            <a:rPr lang="en-US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(5 occupations)</a:t>
          </a:r>
          <a:endParaRPr lang="en-US" dirty="0">
            <a:solidFill>
              <a:sysClr val="window" lastClr="FFFFFF"/>
            </a:solidFill>
            <a:latin typeface="Century" pitchFamily="18" charset="0"/>
            <a:ea typeface="+mn-ea"/>
            <a:cs typeface="+mn-cs"/>
          </a:endParaRPr>
        </a:p>
      </dgm:t>
    </dgm:pt>
    <dgm:pt modelId="{2F39125F-6EEA-4CA9-B8AF-2901DE9F75DA}" type="parTrans" cxnId="{0F69D1DA-3698-4C50-9738-D2A6E5A9A574}">
      <dgm:prSet/>
      <dgm:spPr/>
      <dgm:t>
        <a:bodyPr/>
        <a:lstStyle/>
        <a:p>
          <a:endParaRPr lang="en-US"/>
        </a:p>
      </dgm:t>
    </dgm:pt>
    <dgm:pt modelId="{6D0460A6-F83C-4E3C-867E-8E288E8C8E3D}" type="sibTrans" cxnId="{0F69D1DA-3698-4C50-9738-D2A6E5A9A574}">
      <dgm:prSet/>
      <dgm:spPr/>
      <dgm:t>
        <a:bodyPr/>
        <a:lstStyle/>
        <a:p>
          <a:endParaRPr lang="en-US"/>
        </a:p>
      </dgm:t>
    </dgm:pt>
    <dgm:pt modelId="{2B7CB156-53A4-450E-9D82-5BC102ED1982}">
      <dgm:prSet/>
      <dgm:spPr>
        <a:xfrm>
          <a:off x="4790581" y="2151460"/>
          <a:ext cx="2226468" cy="1335881"/>
        </a:xfrm>
        <a:prstGeom prst="rect">
          <a:avLst/>
        </a:prstGeom>
        <a:solidFill>
          <a:srgbClr val="4EA1B4">
            <a:lumMod val="5000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Transportation, Distribution, and Logistics </a:t>
          </a:r>
        </a:p>
        <a:p>
          <a:r>
            <a:rPr lang="en-US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(7 occupations)</a:t>
          </a:r>
          <a:endParaRPr lang="en-US" dirty="0">
            <a:solidFill>
              <a:sysClr val="window" lastClr="FFFFFF"/>
            </a:solidFill>
            <a:latin typeface="Century" pitchFamily="18" charset="0"/>
            <a:ea typeface="+mn-ea"/>
            <a:cs typeface="+mn-cs"/>
          </a:endParaRPr>
        </a:p>
      </dgm:t>
    </dgm:pt>
    <dgm:pt modelId="{F5C7C6D7-0107-4C60-BFAC-46CBEEBC5012}" type="parTrans" cxnId="{9BFBC298-092F-4DA7-9005-95565D73AFF8}">
      <dgm:prSet/>
      <dgm:spPr/>
      <dgm:t>
        <a:bodyPr/>
        <a:lstStyle/>
        <a:p>
          <a:endParaRPr lang="en-US"/>
        </a:p>
      </dgm:t>
    </dgm:pt>
    <dgm:pt modelId="{912604C6-772B-4424-9907-D3B7C38804A5}" type="sibTrans" cxnId="{9BFBC298-092F-4DA7-9005-95565D73AFF8}">
      <dgm:prSet/>
      <dgm:spPr/>
      <dgm:t>
        <a:bodyPr/>
        <a:lstStyle/>
        <a:p>
          <a:endParaRPr lang="en-US"/>
        </a:p>
      </dgm:t>
    </dgm:pt>
    <dgm:pt modelId="{09245C30-CA18-4E6D-B089-483FDC29F3E0}" type="pres">
      <dgm:prSet presAssocID="{5DA62944-A004-4AD4-8428-5ACB4B1D80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FE5BB2-D044-4361-AC83-AD20A8EB336B}" type="pres">
      <dgm:prSet presAssocID="{A0B1DC42-9061-4F2E-B36A-041541627F7C}" presName="node" presStyleLbl="node1" presStyleIdx="0" presStyleCnt="6" custLinFactNeighborX="2987" custLinFactNeighborY="-16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18AC4-8B8F-45C7-AEF3-97A338385B04}" type="pres">
      <dgm:prSet presAssocID="{73E1A045-09A3-4C94-93E4-F2E38447AA54}" presName="sibTrans" presStyleCnt="0"/>
      <dgm:spPr/>
    </dgm:pt>
    <dgm:pt modelId="{8092D9CF-055E-48B7-B2C5-7ABBA0C8C6DE}" type="pres">
      <dgm:prSet presAssocID="{7F22FADA-0F72-48C5-8930-34D071EC674E}" presName="node" presStyleLbl="node1" presStyleIdx="1" presStyleCnt="6" custLinFactNeighborX="-924" custLinFactNeighborY="-16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75C08-C348-4F3E-A023-B2BDC3DBD6AC}" type="pres">
      <dgm:prSet presAssocID="{A16B265B-DDFF-41F9-95A4-AEBAEA43EA80}" presName="sibTrans" presStyleCnt="0"/>
      <dgm:spPr/>
    </dgm:pt>
    <dgm:pt modelId="{BA53DDB6-E2C2-4D6C-8285-B68B571AC21E}" type="pres">
      <dgm:prSet presAssocID="{87FC3BEA-3A22-481B-B8CA-C965D3073464}" presName="node" presStyleLbl="node1" presStyleIdx="2" presStyleCnt="6" custLinFactNeighborX="-4835" custLinFactNeighborY="-16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5123B-58B0-4E8A-B8DC-1BE63C79E9D6}" type="pres">
      <dgm:prSet presAssocID="{D20380FD-9974-4343-A861-63F7F80DB8A8}" presName="sibTrans" presStyleCnt="0"/>
      <dgm:spPr/>
    </dgm:pt>
    <dgm:pt modelId="{DD667F15-4CCC-47A6-8293-F2C34A642EA2}" type="pres">
      <dgm:prSet presAssocID="{C7AC5606-6BFD-4310-9BD1-DC959CD259C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04BB8-62BE-4021-B93A-0759CB6C074C}" type="pres">
      <dgm:prSet presAssocID="{60744F8D-E215-41D8-BA9B-B0892279AE50}" presName="sibTrans" presStyleCnt="0"/>
      <dgm:spPr/>
    </dgm:pt>
    <dgm:pt modelId="{740C9C19-8C41-4CA2-B812-B9E363F56216}" type="pres">
      <dgm:prSet presAssocID="{ADADB12A-BFE0-482C-85A5-A79622CD5ED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83FF8-A24C-4757-8697-D671774BD7EB}" type="pres">
      <dgm:prSet presAssocID="{6D0460A6-F83C-4E3C-867E-8E288E8C8E3D}" presName="sibTrans" presStyleCnt="0"/>
      <dgm:spPr/>
    </dgm:pt>
    <dgm:pt modelId="{ADDDF682-A136-4B45-BA9D-4BE7C5DB17C8}" type="pres">
      <dgm:prSet presAssocID="{2B7CB156-53A4-450E-9D82-5BC102ED1982}" presName="node" presStyleLbl="node1" presStyleIdx="5" presStyleCnt="6" custLinFactNeighborX="-4835" custLinFactNeighborY="1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FBC298-092F-4DA7-9005-95565D73AFF8}" srcId="{5DA62944-A004-4AD4-8428-5ACB4B1D80D4}" destId="{2B7CB156-53A4-450E-9D82-5BC102ED1982}" srcOrd="5" destOrd="0" parTransId="{F5C7C6D7-0107-4C60-BFAC-46CBEEBC5012}" sibTransId="{912604C6-772B-4424-9907-D3B7C38804A5}"/>
    <dgm:cxn modelId="{9718B8C4-8A96-4769-AABB-36B93EB69EB7}" type="presOf" srcId="{2B7CB156-53A4-450E-9D82-5BC102ED1982}" destId="{ADDDF682-A136-4B45-BA9D-4BE7C5DB17C8}" srcOrd="0" destOrd="0" presId="urn:microsoft.com/office/officeart/2005/8/layout/default#20"/>
    <dgm:cxn modelId="{160CB8D1-AA57-4C38-9979-E21BDE8724EE}" type="presOf" srcId="{5DA62944-A004-4AD4-8428-5ACB4B1D80D4}" destId="{09245C30-CA18-4E6D-B089-483FDC29F3E0}" srcOrd="0" destOrd="0" presId="urn:microsoft.com/office/officeart/2005/8/layout/default#20"/>
    <dgm:cxn modelId="{0F69D1DA-3698-4C50-9738-D2A6E5A9A574}" srcId="{5DA62944-A004-4AD4-8428-5ACB4B1D80D4}" destId="{ADADB12A-BFE0-482C-85A5-A79622CD5EDA}" srcOrd="4" destOrd="0" parTransId="{2F39125F-6EEA-4CA9-B8AF-2901DE9F75DA}" sibTransId="{6D0460A6-F83C-4E3C-867E-8E288E8C8E3D}"/>
    <dgm:cxn modelId="{386F622C-E210-4FD2-AD67-ACDFECCE1131}" srcId="{5DA62944-A004-4AD4-8428-5ACB4B1D80D4}" destId="{87FC3BEA-3A22-481B-B8CA-C965D3073464}" srcOrd="2" destOrd="0" parTransId="{79010BDB-5721-4170-8CDB-252E356E58CA}" sibTransId="{D20380FD-9974-4343-A861-63F7F80DB8A8}"/>
    <dgm:cxn modelId="{37156D7B-5960-4762-826C-0E789C5B0313}" srcId="{5DA62944-A004-4AD4-8428-5ACB4B1D80D4}" destId="{C7AC5606-6BFD-4310-9BD1-DC959CD259C8}" srcOrd="3" destOrd="0" parTransId="{13CA5BCB-120B-42DF-A1A3-29763185E1ED}" sibTransId="{60744F8D-E215-41D8-BA9B-B0892279AE50}"/>
    <dgm:cxn modelId="{FD831032-5B5E-451B-AAD6-5AF7EBA8FEC8}" type="presOf" srcId="{7F22FADA-0F72-48C5-8930-34D071EC674E}" destId="{8092D9CF-055E-48B7-B2C5-7ABBA0C8C6DE}" srcOrd="0" destOrd="0" presId="urn:microsoft.com/office/officeart/2005/8/layout/default#20"/>
    <dgm:cxn modelId="{22C1A1BD-746F-4AE0-99C4-3503E2C30A6F}" type="presOf" srcId="{A0B1DC42-9061-4F2E-B36A-041541627F7C}" destId="{41FE5BB2-D044-4361-AC83-AD20A8EB336B}" srcOrd="0" destOrd="0" presId="urn:microsoft.com/office/officeart/2005/8/layout/default#20"/>
    <dgm:cxn modelId="{19DDD167-6649-4B52-9ADB-A255E809624B}" type="presOf" srcId="{ADADB12A-BFE0-482C-85A5-A79622CD5EDA}" destId="{740C9C19-8C41-4CA2-B812-B9E363F56216}" srcOrd="0" destOrd="0" presId="urn:microsoft.com/office/officeart/2005/8/layout/default#20"/>
    <dgm:cxn modelId="{8C5AAF96-B700-456A-8303-5DF4BA38E4F5}" type="presOf" srcId="{87FC3BEA-3A22-481B-B8CA-C965D3073464}" destId="{BA53DDB6-E2C2-4D6C-8285-B68B571AC21E}" srcOrd="0" destOrd="0" presId="urn:microsoft.com/office/officeart/2005/8/layout/default#20"/>
    <dgm:cxn modelId="{98483FB8-5CAE-47D3-9CC7-11594B0F3E66}" srcId="{5DA62944-A004-4AD4-8428-5ACB4B1D80D4}" destId="{7F22FADA-0F72-48C5-8930-34D071EC674E}" srcOrd="1" destOrd="0" parTransId="{27911E90-457F-4AFA-AF92-F18595997221}" sibTransId="{A16B265B-DDFF-41F9-95A4-AEBAEA43EA80}"/>
    <dgm:cxn modelId="{BFC81AD7-1A75-4388-A4BC-BCF3ECEDD996}" srcId="{5DA62944-A004-4AD4-8428-5ACB4B1D80D4}" destId="{A0B1DC42-9061-4F2E-B36A-041541627F7C}" srcOrd="0" destOrd="0" parTransId="{7A093075-AE0E-4581-92AE-B43177DA0A9D}" sibTransId="{73E1A045-09A3-4C94-93E4-F2E38447AA54}"/>
    <dgm:cxn modelId="{35938000-EEB1-4533-B41F-7823C7F24881}" type="presOf" srcId="{C7AC5606-6BFD-4310-9BD1-DC959CD259C8}" destId="{DD667F15-4CCC-47A6-8293-F2C34A642EA2}" srcOrd="0" destOrd="0" presId="urn:microsoft.com/office/officeart/2005/8/layout/default#20"/>
    <dgm:cxn modelId="{11F8D494-3C8F-4107-88A7-7F580F67308F}" type="presParOf" srcId="{09245C30-CA18-4E6D-B089-483FDC29F3E0}" destId="{41FE5BB2-D044-4361-AC83-AD20A8EB336B}" srcOrd="0" destOrd="0" presId="urn:microsoft.com/office/officeart/2005/8/layout/default#20"/>
    <dgm:cxn modelId="{CC26D97B-4B92-43B1-91FB-A24A74527F10}" type="presParOf" srcId="{09245C30-CA18-4E6D-B089-483FDC29F3E0}" destId="{55D18AC4-8B8F-45C7-AEF3-97A338385B04}" srcOrd="1" destOrd="0" presId="urn:microsoft.com/office/officeart/2005/8/layout/default#20"/>
    <dgm:cxn modelId="{4DF17E03-1B4B-4AB9-BEE4-D5B1E46B2127}" type="presParOf" srcId="{09245C30-CA18-4E6D-B089-483FDC29F3E0}" destId="{8092D9CF-055E-48B7-B2C5-7ABBA0C8C6DE}" srcOrd="2" destOrd="0" presId="urn:microsoft.com/office/officeart/2005/8/layout/default#20"/>
    <dgm:cxn modelId="{80BAB51C-5228-4B4D-88B3-C3EE0257D04B}" type="presParOf" srcId="{09245C30-CA18-4E6D-B089-483FDC29F3E0}" destId="{34475C08-C348-4F3E-A023-B2BDC3DBD6AC}" srcOrd="3" destOrd="0" presId="urn:microsoft.com/office/officeart/2005/8/layout/default#20"/>
    <dgm:cxn modelId="{E5F28161-7A45-4BC3-9CDC-CEDC3B5A529C}" type="presParOf" srcId="{09245C30-CA18-4E6D-B089-483FDC29F3E0}" destId="{BA53DDB6-E2C2-4D6C-8285-B68B571AC21E}" srcOrd="4" destOrd="0" presId="urn:microsoft.com/office/officeart/2005/8/layout/default#20"/>
    <dgm:cxn modelId="{EE4B2930-0E8D-491B-8323-C0044355EAC0}" type="presParOf" srcId="{09245C30-CA18-4E6D-B089-483FDC29F3E0}" destId="{7A75123B-58B0-4E8A-B8DC-1BE63C79E9D6}" srcOrd="5" destOrd="0" presId="urn:microsoft.com/office/officeart/2005/8/layout/default#20"/>
    <dgm:cxn modelId="{ACC205A5-4923-4E9B-97E2-A0DD42FAFF30}" type="presParOf" srcId="{09245C30-CA18-4E6D-B089-483FDC29F3E0}" destId="{DD667F15-4CCC-47A6-8293-F2C34A642EA2}" srcOrd="6" destOrd="0" presId="urn:microsoft.com/office/officeart/2005/8/layout/default#20"/>
    <dgm:cxn modelId="{F4F3D5F3-AD1C-4CAC-A385-2A2A6409B2C5}" type="presParOf" srcId="{09245C30-CA18-4E6D-B089-483FDC29F3E0}" destId="{60D04BB8-62BE-4021-B93A-0759CB6C074C}" srcOrd="7" destOrd="0" presId="urn:microsoft.com/office/officeart/2005/8/layout/default#20"/>
    <dgm:cxn modelId="{5D7290B7-5F3F-41BC-B98F-CEC6DD13ABA1}" type="presParOf" srcId="{09245C30-CA18-4E6D-B089-483FDC29F3E0}" destId="{740C9C19-8C41-4CA2-B812-B9E363F56216}" srcOrd="8" destOrd="0" presId="urn:microsoft.com/office/officeart/2005/8/layout/default#20"/>
    <dgm:cxn modelId="{8A554D3D-464C-4538-9990-358885BE61DE}" type="presParOf" srcId="{09245C30-CA18-4E6D-B089-483FDC29F3E0}" destId="{D1E83FF8-A24C-4757-8697-D671774BD7EB}" srcOrd="9" destOrd="0" presId="urn:microsoft.com/office/officeart/2005/8/layout/default#20"/>
    <dgm:cxn modelId="{1EE9B9F1-0F57-4196-946F-490621C62C77}" type="presParOf" srcId="{09245C30-CA18-4E6D-B089-483FDC29F3E0}" destId="{ADDDF682-A136-4B45-BA9D-4BE7C5DB17C8}" srcOrd="10" destOrd="0" presId="urn:microsoft.com/office/officeart/2005/8/layout/default#2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1FD87-B383-504A-AAE3-A2DC94E23D59}" type="doc">
      <dgm:prSet loTypeId="urn:microsoft.com/office/officeart/2005/8/layout/venn3" loCatId="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58BCF01-A74E-6047-895B-EB52150D8CE6}">
      <dgm:prSet/>
      <dgm:spPr/>
      <dgm:t>
        <a:bodyPr/>
        <a:lstStyle/>
        <a:p>
          <a:pPr rtl="0"/>
          <a:r>
            <a:rPr lang="en-US" dirty="0" smtClean="0"/>
            <a:t>Assess strengths &amp; needs</a:t>
          </a:r>
          <a:endParaRPr lang="en-US" dirty="0"/>
        </a:p>
      </dgm:t>
    </dgm:pt>
    <dgm:pt modelId="{C5130B7E-2326-7A45-B386-2BF548DE049F}" type="parTrans" cxnId="{7F74CE46-BF77-0840-A170-ADCAD867D6CE}">
      <dgm:prSet/>
      <dgm:spPr/>
      <dgm:t>
        <a:bodyPr/>
        <a:lstStyle/>
        <a:p>
          <a:endParaRPr lang="en-US"/>
        </a:p>
      </dgm:t>
    </dgm:pt>
    <dgm:pt modelId="{13C403C0-7F89-C844-931D-B4BA30861344}" type="sibTrans" cxnId="{7F74CE46-BF77-0840-A170-ADCAD867D6CE}">
      <dgm:prSet/>
      <dgm:spPr/>
      <dgm:t>
        <a:bodyPr/>
        <a:lstStyle/>
        <a:p>
          <a:endParaRPr lang="en-US"/>
        </a:p>
      </dgm:t>
    </dgm:pt>
    <dgm:pt modelId="{9975632E-5E2E-F04D-9FBE-B2523C5149F3}">
      <dgm:prSet/>
      <dgm:spPr/>
      <dgm:t>
        <a:bodyPr/>
        <a:lstStyle/>
        <a:p>
          <a:pPr rtl="0"/>
          <a:r>
            <a:rPr lang="en-US" dirty="0" smtClean="0"/>
            <a:t>Develop employment  plan</a:t>
          </a:r>
          <a:endParaRPr lang="en-US" dirty="0"/>
        </a:p>
      </dgm:t>
    </dgm:pt>
    <dgm:pt modelId="{B35AC108-1776-5B40-8BFF-D22B52705AF7}" type="parTrans" cxnId="{E00F4409-0A62-E34D-8396-901778B90AC3}">
      <dgm:prSet/>
      <dgm:spPr/>
      <dgm:t>
        <a:bodyPr/>
        <a:lstStyle/>
        <a:p>
          <a:endParaRPr lang="en-US"/>
        </a:p>
      </dgm:t>
    </dgm:pt>
    <dgm:pt modelId="{5BE223AB-0C28-E945-BAD8-349E5A836250}" type="sibTrans" cxnId="{E00F4409-0A62-E34D-8396-901778B90AC3}">
      <dgm:prSet/>
      <dgm:spPr/>
      <dgm:t>
        <a:bodyPr/>
        <a:lstStyle/>
        <a:p>
          <a:endParaRPr lang="en-US"/>
        </a:p>
      </dgm:t>
    </dgm:pt>
    <dgm:pt modelId="{9C339D5F-4423-4310-8723-184946C14D4C}">
      <dgm:prSet/>
      <dgm:spPr/>
      <dgm:t>
        <a:bodyPr/>
        <a:lstStyle/>
        <a:p>
          <a:pPr rtl="0"/>
          <a:r>
            <a:rPr lang="en-US" dirty="0" smtClean="0"/>
            <a:t>Determine eligibility for multiple programs</a:t>
          </a:r>
          <a:endParaRPr lang="en-US" dirty="0"/>
        </a:p>
      </dgm:t>
    </dgm:pt>
    <dgm:pt modelId="{F412ED02-F2AE-4BB1-AA5E-4F4122A175DB}" type="parTrans" cxnId="{8A8CD801-924F-4EC2-A07B-C2D5E2EF2AB0}">
      <dgm:prSet/>
      <dgm:spPr/>
      <dgm:t>
        <a:bodyPr/>
        <a:lstStyle/>
        <a:p>
          <a:endParaRPr lang="en-US"/>
        </a:p>
      </dgm:t>
    </dgm:pt>
    <dgm:pt modelId="{21C9B75F-7C1B-4510-84E0-18CC2FB6EEF9}" type="sibTrans" cxnId="{8A8CD801-924F-4EC2-A07B-C2D5E2EF2AB0}">
      <dgm:prSet/>
      <dgm:spPr/>
      <dgm:t>
        <a:bodyPr/>
        <a:lstStyle/>
        <a:p>
          <a:endParaRPr lang="en-US"/>
        </a:p>
      </dgm:t>
    </dgm:pt>
    <dgm:pt modelId="{3197B575-E02B-5244-9A7F-CB00C6D64C55}">
      <dgm:prSet/>
      <dgm:spPr/>
      <dgm:t>
        <a:bodyPr/>
        <a:lstStyle/>
        <a:p>
          <a:pPr rtl="0"/>
          <a:r>
            <a:rPr lang="en-US" dirty="0" smtClean="0"/>
            <a:t>Explore career pathways</a:t>
          </a:r>
          <a:endParaRPr lang="en-US" dirty="0"/>
        </a:p>
      </dgm:t>
    </dgm:pt>
    <dgm:pt modelId="{A5E2A2A5-65B0-8445-B85F-DFEC267C22A3}" type="sibTrans" cxnId="{8FEF617F-C679-084E-BDB7-0EA9D45B1398}">
      <dgm:prSet/>
      <dgm:spPr/>
      <dgm:t>
        <a:bodyPr/>
        <a:lstStyle/>
        <a:p>
          <a:endParaRPr lang="en-US"/>
        </a:p>
      </dgm:t>
    </dgm:pt>
    <dgm:pt modelId="{6A049602-CB96-2844-A23A-6C7525999851}" type="parTrans" cxnId="{8FEF617F-C679-084E-BDB7-0EA9D45B1398}">
      <dgm:prSet/>
      <dgm:spPr/>
      <dgm:t>
        <a:bodyPr/>
        <a:lstStyle/>
        <a:p>
          <a:endParaRPr lang="en-US"/>
        </a:p>
      </dgm:t>
    </dgm:pt>
    <dgm:pt modelId="{69EE47BB-DBDC-854A-ABCE-69BCAD9051C4}" type="pres">
      <dgm:prSet presAssocID="{1F81FD87-B383-504A-AAE3-A2DC94E23D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571D63-3973-E643-8074-D5BA628DFD2C}" type="pres">
      <dgm:prSet presAssocID="{458BCF01-A74E-6047-895B-EB52150D8CE6}" presName="Name5" presStyleLbl="vennNode1" presStyleIdx="0" presStyleCnt="4" custLinFactNeighborX="-498" custLinFactNeighborY="-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80ABE-D82A-1340-A89C-107E07328FE9}" type="pres">
      <dgm:prSet presAssocID="{13C403C0-7F89-C844-931D-B4BA30861344}" presName="space" presStyleCnt="0"/>
      <dgm:spPr/>
    </dgm:pt>
    <dgm:pt modelId="{E51F22F9-C9E7-F84F-AC2B-C3C029454B76}" type="pres">
      <dgm:prSet presAssocID="{3197B575-E02B-5244-9A7F-CB00C6D64C5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E714D-3E16-E646-8D09-769E5433DDAF}" type="pres">
      <dgm:prSet presAssocID="{A5E2A2A5-65B0-8445-B85F-DFEC267C22A3}" presName="space" presStyleCnt="0"/>
      <dgm:spPr/>
    </dgm:pt>
    <dgm:pt modelId="{18B40326-C5E0-4647-8219-A1FD9944F8BC}" type="pres">
      <dgm:prSet presAssocID="{9C339D5F-4423-4310-8723-184946C14D4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3A2D3-F33A-444E-B054-9B115450FDEA}" type="pres">
      <dgm:prSet presAssocID="{21C9B75F-7C1B-4510-84E0-18CC2FB6EEF9}" presName="space" presStyleCnt="0"/>
      <dgm:spPr/>
    </dgm:pt>
    <dgm:pt modelId="{5EC436E0-B37E-D249-AF19-F6EEDD6B8FD9}" type="pres">
      <dgm:prSet presAssocID="{9975632E-5E2E-F04D-9FBE-B2523C5149F3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0F4409-0A62-E34D-8396-901778B90AC3}" srcId="{1F81FD87-B383-504A-AAE3-A2DC94E23D59}" destId="{9975632E-5E2E-F04D-9FBE-B2523C5149F3}" srcOrd="3" destOrd="0" parTransId="{B35AC108-1776-5B40-8BFF-D22B52705AF7}" sibTransId="{5BE223AB-0C28-E945-BAD8-349E5A836250}"/>
    <dgm:cxn modelId="{1610C028-9EB6-E244-9543-43A66523F16A}" type="presOf" srcId="{9975632E-5E2E-F04D-9FBE-B2523C5149F3}" destId="{5EC436E0-B37E-D249-AF19-F6EEDD6B8FD9}" srcOrd="0" destOrd="0" presId="urn:microsoft.com/office/officeart/2005/8/layout/venn3"/>
    <dgm:cxn modelId="{8FEF617F-C679-084E-BDB7-0EA9D45B1398}" srcId="{1F81FD87-B383-504A-AAE3-A2DC94E23D59}" destId="{3197B575-E02B-5244-9A7F-CB00C6D64C55}" srcOrd="1" destOrd="0" parTransId="{6A049602-CB96-2844-A23A-6C7525999851}" sibTransId="{A5E2A2A5-65B0-8445-B85F-DFEC267C22A3}"/>
    <dgm:cxn modelId="{3A3A4F3A-177E-6444-AC38-3B547DBF59B4}" type="presOf" srcId="{3197B575-E02B-5244-9A7F-CB00C6D64C55}" destId="{E51F22F9-C9E7-F84F-AC2B-C3C029454B76}" srcOrd="0" destOrd="0" presId="urn:microsoft.com/office/officeart/2005/8/layout/venn3"/>
    <dgm:cxn modelId="{7F74CE46-BF77-0840-A170-ADCAD867D6CE}" srcId="{1F81FD87-B383-504A-AAE3-A2DC94E23D59}" destId="{458BCF01-A74E-6047-895B-EB52150D8CE6}" srcOrd="0" destOrd="0" parTransId="{C5130B7E-2326-7A45-B386-2BF548DE049F}" sibTransId="{13C403C0-7F89-C844-931D-B4BA30861344}"/>
    <dgm:cxn modelId="{B437F24D-8FBD-4F49-B138-03BD172A1A60}" type="presOf" srcId="{1F81FD87-B383-504A-AAE3-A2DC94E23D59}" destId="{69EE47BB-DBDC-854A-ABCE-69BCAD9051C4}" srcOrd="0" destOrd="0" presId="urn:microsoft.com/office/officeart/2005/8/layout/venn3"/>
    <dgm:cxn modelId="{A961B9EE-AB49-4839-BD63-F755C1290A2C}" type="presOf" srcId="{9C339D5F-4423-4310-8723-184946C14D4C}" destId="{18B40326-C5E0-4647-8219-A1FD9944F8BC}" srcOrd="0" destOrd="0" presId="urn:microsoft.com/office/officeart/2005/8/layout/venn3"/>
    <dgm:cxn modelId="{8B5B72A9-9A13-DF46-92D1-09EF89FD519A}" type="presOf" srcId="{458BCF01-A74E-6047-895B-EB52150D8CE6}" destId="{8A571D63-3973-E643-8074-D5BA628DFD2C}" srcOrd="0" destOrd="0" presId="urn:microsoft.com/office/officeart/2005/8/layout/venn3"/>
    <dgm:cxn modelId="{8A8CD801-924F-4EC2-A07B-C2D5E2EF2AB0}" srcId="{1F81FD87-B383-504A-AAE3-A2DC94E23D59}" destId="{9C339D5F-4423-4310-8723-184946C14D4C}" srcOrd="2" destOrd="0" parTransId="{F412ED02-F2AE-4BB1-AA5E-4F4122A175DB}" sibTransId="{21C9B75F-7C1B-4510-84E0-18CC2FB6EEF9}"/>
    <dgm:cxn modelId="{97F5C58E-3C65-494B-A04A-8467F99847D2}" type="presParOf" srcId="{69EE47BB-DBDC-854A-ABCE-69BCAD9051C4}" destId="{8A571D63-3973-E643-8074-D5BA628DFD2C}" srcOrd="0" destOrd="0" presId="urn:microsoft.com/office/officeart/2005/8/layout/venn3"/>
    <dgm:cxn modelId="{1BC24D20-78F4-AA47-ACB1-E85E41BBDFE0}" type="presParOf" srcId="{69EE47BB-DBDC-854A-ABCE-69BCAD9051C4}" destId="{01180ABE-D82A-1340-A89C-107E07328FE9}" srcOrd="1" destOrd="0" presId="urn:microsoft.com/office/officeart/2005/8/layout/venn3"/>
    <dgm:cxn modelId="{885E989D-C630-7049-9FAD-FFB29A9E9474}" type="presParOf" srcId="{69EE47BB-DBDC-854A-ABCE-69BCAD9051C4}" destId="{E51F22F9-C9E7-F84F-AC2B-C3C029454B76}" srcOrd="2" destOrd="0" presId="urn:microsoft.com/office/officeart/2005/8/layout/venn3"/>
    <dgm:cxn modelId="{E15209B5-255D-2E47-BB68-6A4B5165F650}" type="presParOf" srcId="{69EE47BB-DBDC-854A-ABCE-69BCAD9051C4}" destId="{A33E714D-3E16-E646-8D09-769E5433DDAF}" srcOrd="3" destOrd="0" presId="urn:microsoft.com/office/officeart/2005/8/layout/venn3"/>
    <dgm:cxn modelId="{9BFD23DB-DD69-4425-B290-BB1A8EA7FE20}" type="presParOf" srcId="{69EE47BB-DBDC-854A-ABCE-69BCAD9051C4}" destId="{18B40326-C5E0-4647-8219-A1FD9944F8BC}" srcOrd="4" destOrd="0" presId="urn:microsoft.com/office/officeart/2005/8/layout/venn3"/>
    <dgm:cxn modelId="{CFA99B19-DCE9-4227-B3A1-48982F9DB227}" type="presParOf" srcId="{69EE47BB-DBDC-854A-ABCE-69BCAD9051C4}" destId="{9B43A2D3-F33A-444E-B054-9B115450FDEA}" srcOrd="5" destOrd="0" presId="urn:microsoft.com/office/officeart/2005/8/layout/venn3"/>
    <dgm:cxn modelId="{03FF8629-31D4-5D47-BD45-32AAE582F7E5}" type="presParOf" srcId="{69EE47BB-DBDC-854A-ABCE-69BCAD9051C4}" destId="{5EC436E0-B37E-D249-AF19-F6EEDD6B8FD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3459F1-F016-3D41-B2E0-1E2470801880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50B53AD-5BAF-344B-B436-BC2D0E157EB3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rPr>
            <a:t>Manage employer leads &amp; contacts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anose="02040604050505020304" pitchFamily="18" charset="0"/>
          </a:endParaRPr>
        </a:p>
      </dgm:t>
    </dgm:pt>
    <dgm:pt modelId="{687667A3-6BCE-8A4D-9EC2-FAE2C523F556}" type="parTrans" cxnId="{5718E08C-650A-9F49-9C2B-F3A7B96EE909}">
      <dgm:prSet/>
      <dgm:spPr/>
      <dgm:t>
        <a:bodyPr/>
        <a:lstStyle/>
        <a:p>
          <a:endParaRPr lang="en-US" sz="1800" b="1">
            <a:solidFill>
              <a:schemeClr val="accent4">
                <a:lumMod val="75000"/>
              </a:schemeClr>
            </a:solidFill>
            <a:effectLst/>
          </a:endParaRPr>
        </a:p>
      </dgm:t>
    </dgm:pt>
    <dgm:pt modelId="{55553423-A717-A44A-A0EA-1933630C5049}" type="sibTrans" cxnId="{5718E08C-650A-9F49-9C2B-F3A7B96EE909}">
      <dgm:prSet/>
      <dgm:spPr/>
      <dgm:t>
        <a:bodyPr/>
        <a:lstStyle/>
        <a:p>
          <a:endParaRPr lang="en-US" sz="1800" b="1">
            <a:solidFill>
              <a:schemeClr val="accent4">
                <a:lumMod val="75000"/>
              </a:schemeClr>
            </a:solidFill>
            <a:effectLst/>
          </a:endParaRPr>
        </a:p>
      </dgm:t>
    </dgm:pt>
    <dgm:pt modelId="{5D200F17-163F-6C46-8576-E79443E95A83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rPr>
            <a:t>Identify &amp; refer qualified candidates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anose="02040604050505020304" pitchFamily="18" charset="0"/>
          </a:endParaRPr>
        </a:p>
      </dgm:t>
    </dgm:pt>
    <dgm:pt modelId="{7422D977-24E0-8042-B187-7FC9DF0D8B58}" type="parTrans" cxnId="{19445737-1B51-1345-97B4-CF1617400EDC}">
      <dgm:prSet/>
      <dgm:spPr/>
      <dgm:t>
        <a:bodyPr/>
        <a:lstStyle/>
        <a:p>
          <a:endParaRPr lang="en-US" sz="1800" b="1">
            <a:solidFill>
              <a:schemeClr val="accent4">
                <a:lumMod val="75000"/>
              </a:schemeClr>
            </a:solidFill>
            <a:effectLst/>
          </a:endParaRPr>
        </a:p>
      </dgm:t>
    </dgm:pt>
    <dgm:pt modelId="{424AAB55-8323-9541-81B6-44B4D4A6624F}" type="sibTrans" cxnId="{19445737-1B51-1345-97B4-CF1617400EDC}">
      <dgm:prSet/>
      <dgm:spPr/>
      <dgm:t>
        <a:bodyPr/>
        <a:lstStyle/>
        <a:p>
          <a:endParaRPr lang="en-US" sz="1800" b="1">
            <a:solidFill>
              <a:schemeClr val="accent4">
                <a:lumMod val="75000"/>
              </a:schemeClr>
            </a:solidFill>
            <a:effectLst/>
          </a:endParaRPr>
        </a:p>
      </dgm:t>
    </dgm:pt>
    <dgm:pt modelId="{4F4A00AA-E148-4945-BCBC-E5231ECFC296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rPr>
            <a:t>Support both employer and participant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anose="02040604050505020304" pitchFamily="18" charset="0"/>
          </a:endParaRPr>
        </a:p>
      </dgm:t>
    </dgm:pt>
    <dgm:pt modelId="{3C48A112-F721-3745-81E0-A0627A4FCEB4}" type="parTrans" cxnId="{4D48EA7D-2F16-7943-814C-17E820932BE0}">
      <dgm:prSet/>
      <dgm:spPr/>
      <dgm:t>
        <a:bodyPr/>
        <a:lstStyle/>
        <a:p>
          <a:endParaRPr lang="en-US" sz="1800" b="1">
            <a:solidFill>
              <a:schemeClr val="accent4">
                <a:lumMod val="75000"/>
              </a:schemeClr>
            </a:solidFill>
            <a:effectLst/>
          </a:endParaRPr>
        </a:p>
      </dgm:t>
    </dgm:pt>
    <dgm:pt modelId="{89E009C0-140A-DB48-9DA3-27A26CD4BA06}" type="sibTrans" cxnId="{4D48EA7D-2F16-7943-814C-17E820932BE0}">
      <dgm:prSet/>
      <dgm:spPr/>
      <dgm:t>
        <a:bodyPr/>
        <a:lstStyle/>
        <a:p>
          <a:endParaRPr lang="en-US" sz="1800" b="1">
            <a:solidFill>
              <a:schemeClr val="accent4">
                <a:lumMod val="75000"/>
              </a:schemeClr>
            </a:solidFill>
            <a:effectLst/>
          </a:endParaRPr>
        </a:p>
      </dgm:t>
    </dgm:pt>
    <dgm:pt modelId="{9A79A9D2-47DA-4DD8-B834-8066B10B6D39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rPr>
            <a:t>Identify and manage paid work experience opportunities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anose="02040604050505020304" pitchFamily="18" charset="0"/>
          </a:endParaRPr>
        </a:p>
      </dgm:t>
    </dgm:pt>
    <dgm:pt modelId="{961696F6-CED4-4A4E-A4FA-AD7C9CC0188E}" type="parTrans" cxnId="{13E5EC55-29DD-4291-A629-5270AA9511BE}">
      <dgm:prSet/>
      <dgm:spPr/>
      <dgm:t>
        <a:bodyPr/>
        <a:lstStyle/>
        <a:p>
          <a:endParaRPr lang="en-US"/>
        </a:p>
      </dgm:t>
    </dgm:pt>
    <dgm:pt modelId="{5D5852DA-B505-4CA4-B8C1-737E595F27E0}" type="sibTrans" cxnId="{13E5EC55-29DD-4291-A629-5270AA9511BE}">
      <dgm:prSet/>
      <dgm:spPr/>
      <dgm:t>
        <a:bodyPr/>
        <a:lstStyle/>
        <a:p>
          <a:endParaRPr lang="en-US"/>
        </a:p>
      </dgm:t>
    </dgm:pt>
    <dgm:pt modelId="{350120DD-7122-4310-8032-D830C853D8D7}" type="pres">
      <dgm:prSet presAssocID="{203459F1-F016-3D41-B2E0-1E24708018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D06DD7-D8D2-4DA1-80FA-D1CF1607B067}" type="pres">
      <dgm:prSet presAssocID="{203459F1-F016-3D41-B2E0-1E2470801880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D31A7-3017-492A-88E4-F59E57C74396}" type="pres">
      <dgm:prSet presAssocID="{203459F1-F016-3D41-B2E0-1E2470801880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84615-7D11-4452-8C4B-20A0974FA8AF}" type="pres">
      <dgm:prSet presAssocID="{203459F1-F016-3D41-B2E0-1E2470801880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7E72C-4BD9-4F5D-B810-2C52310FA099}" type="pres">
      <dgm:prSet presAssocID="{203459F1-F016-3D41-B2E0-1E2470801880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D705A7-14F0-4B96-922B-6C168FC21826}" type="presOf" srcId="{9A79A9D2-47DA-4DD8-B834-8066B10B6D39}" destId="{C0B84615-7D11-4452-8C4B-20A0974FA8AF}" srcOrd="0" destOrd="0" presId="urn:microsoft.com/office/officeart/2005/8/layout/rings+Icon"/>
    <dgm:cxn modelId="{4D48EA7D-2F16-7943-814C-17E820932BE0}" srcId="{203459F1-F016-3D41-B2E0-1E2470801880}" destId="{4F4A00AA-E148-4945-BCBC-E5231ECFC296}" srcOrd="3" destOrd="0" parTransId="{3C48A112-F721-3745-81E0-A0627A4FCEB4}" sibTransId="{89E009C0-140A-DB48-9DA3-27A26CD4BA06}"/>
    <dgm:cxn modelId="{954C4000-BCCC-459F-B681-C37761F53563}" type="presOf" srcId="{5D200F17-163F-6C46-8576-E79443E95A83}" destId="{A02D31A7-3017-492A-88E4-F59E57C74396}" srcOrd="0" destOrd="0" presId="urn:microsoft.com/office/officeart/2005/8/layout/rings+Icon"/>
    <dgm:cxn modelId="{9A6A2D29-274A-4CF0-94A4-4DC66BDC18B1}" type="presOf" srcId="{4F4A00AA-E148-4945-BCBC-E5231ECFC296}" destId="{D757E72C-4BD9-4F5D-B810-2C52310FA099}" srcOrd="0" destOrd="0" presId="urn:microsoft.com/office/officeart/2005/8/layout/rings+Icon"/>
    <dgm:cxn modelId="{44CC1520-637A-4352-A8EA-C92D4F2573AD}" type="presOf" srcId="{203459F1-F016-3D41-B2E0-1E2470801880}" destId="{350120DD-7122-4310-8032-D830C853D8D7}" srcOrd="0" destOrd="0" presId="urn:microsoft.com/office/officeart/2005/8/layout/rings+Icon"/>
    <dgm:cxn modelId="{726C80E3-2308-4C96-88DA-DBCCDB3A057F}" type="presOf" srcId="{250B53AD-5BAF-344B-B436-BC2D0E157EB3}" destId="{71D06DD7-D8D2-4DA1-80FA-D1CF1607B067}" srcOrd="0" destOrd="0" presId="urn:microsoft.com/office/officeart/2005/8/layout/rings+Icon"/>
    <dgm:cxn modelId="{13E5EC55-29DD-4291-A629-5270AA9511BE}" srcId="{203459F1-F016-3D41-B2E0-1E2470801880}" destId="{9A79A9D2-47DA-4DD8-B834-8066B10B6D39}" srcOrd="2" destOrd="0" parTransId="{961696F6-CED4-4A4E-A4FA-AD7C9CC0188E}" sibTransId="{5D5852DA-B505-4CA4-B8C1-737E595F27E0}"/>
    <dgm:cxn modelId="{19445737-1B51-1345-97B4-CF1617400EDC}" srcId="{203459F1-F016-3D41-B2E0-1E2470801880}" destId="{5D200F17-163F-6C46-8576-E79443E95A83}" srcOrd="1" destOrd="0" parTransId="{7422D977-24E0-8042-B187-7FC9DF0D8B58}" sibTransId="{424AAB55-8323-9541-81B6-44B4D4A6624F}"/>
    <dgm:cxn modelId="{5718E08C-650A-9F49-9C2B-F3A7B96EE909}" srcId="{203459F1-F016-3D41-B2E0-1E2470801880}" destId="{250B53AD-5BAF-344B-B436-BC2D0E157EB3}" srcOrd="0" destOrd="0" parTransId="{687667A3-6BCE-8A4D-9EC2-FAE2C523F556}" sibTransId="{55553423-A717-A44A-A0EA-1933630C5049}"/>
    <dgm:cxn modelId="{D1C82EF6-AA4D-4FEB-AB0B-3EA818D9D47E}" type="presParOf" srcId="{350120DD-7122-4310-8032-D830C853D8D7}" destId="{71D06DD7-D8D2-4DA1-80FA-D1CF1607B067}" srcOrd="0" destOrd="0" presId="urn:microsoft.com/office/officeart/2005/8/layout/rings+Icon"/>
    <dgm:cxn modelId="{E00DB902-D962-41D1-9338-49464A8ABCBA}" type="presParOf" srcId="{350120DD-7122-4310-8032-D830C853D8D7}" destId="{A02D31A7-3017-492A-88E4-F59E57C74396}" srcOrd="1" destOrd="0" presId="urn:microsoft.com/office/officeart/2005/8/layout/rings+Icon"/>
    <dgm:cxn modelId="{817E657B-7EEB-4C40-9303-8A85B9D9C328}" type="presParOf" srcId="{350120DD-7122-4310-8032-D830C853D8D7}" destId="{C0B84615-7D11-4452-8C4B-20A0974FA8AF}" srcOrd="2" destOrd="0" presId="urn:microsoft.com/office/officeart/2005/8/layout/rings+Icon"/>
    <dgm:cxn modelId="{74A398A2-738C-4A53-BE03-9BBCBCDA4819}" type="presParOf" srcId="{350120DD-7122-4310-8032-D830C853D8D7}" destId="{D757E72C-4BD9-4F5D-B810-2C52310FA099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E5BB2-D044-4361-AC83-AD20A8EB336B}">
      <dsp:nvSpPr>
        <dsp:cNvPr id="0" name=""/>
        <dsp:cNvSpPr/>
      </dsp:nvSpPr>
      <dsp:spPr>
        <a:xfrm>
          <a:off x="73735" y="594800"/>
          <a:ext cx="2468562" cy="1481137"/>
        </a:xfrm>
        <a:prstGeom prst="rect">
          <a:avLst/>
        </a:prstGeom>
        <a:solidFill>
          <a:srgbClr val="4EA1B4">
            <a:hueOff val="0"/>
            <a:satOff val="0"/>
            <a:lumOff val="0"/>
            <a:alphaOff val="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Business and Professional Services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(6 occupations)</a:t>
          </a:r>
          <a:endParaRPr lang="en-US" sz="2100" kern="1200" dirty="0">
            <a:solidFill>
              <a:sysClr val="window" lastClr="FFFFFF"/>
            </a:solidFill>
            <a:latin typeface="Century" pitchFamily="18" charset="0"/>
            <a:ea typeface="+mn-ea"/>
            <a:cs typeface="+mn-cs"/>
          </a:endParaRPr>
        </a:p>
      </dsp:txBody>
      <dsp:txXfrm>
        <a:off x="73735" y="594800"/>
        <a:ext cx="2468562" cy="1481137"/>
      </dsp:txXfrm>
    </dsp:sp>
    <dsp:sp modelId="{8092D9CF-055E-48B7-B2C5-7ABBA0C8C6DE}">
      <dsp:nvSpPr>
        <dsp:cNvPr id="0" name=""/>
        <dsp:cNvSpPr/>
      </dsp:nvSpPr>
      <dsp:spPr>
        <a:xfrm>
          <a:off x="2692609" y="594800"/>
          <a:ext cx="2468562" cy="1481137"/>
        </a:xfrm>
        <a:prstGeom prst="rect">
          <a:avLst/>
        </a:prstGeom>
        <a:solidFill>
          <a:srgbClr val="004C77">
            <a:hueOff val="0"/>
            <a:satOff val="0"/>
            <a:lumOff val="0"/>
            <a:alphaOff val="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Healthcare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(14 occupations)</a:t>
          </a:r>
          <a:endParaRPr lang="en-US" sz="2100" kern="1200" dirty="0">
            <a:solidFill>
              <a:sysClr val="window" lastClr="FFFFFF"/>
            </a:solidFill>
            <a:latin typeface="Century" pitchFamily="18" charset="0"/>
            <a:ea typeface="+mn-ea"/>
            <a:cs typeface="+mn-cs"/>
          </a:endParaRPr>
        </a:p>
      </dsp:txBody>
      <dsp:txXfrm>
        <a:off x="2692609" y="594800"/>
        <a:ext cx="2468562" cy="1481137"/>
      </dsp:txXfrm>
    </dsp:sp>
    <dsp:sp modelId="{BA53DDB6-E2C2-4D6C-8285-B68B571AC21E}">
      <dsp:nvSpPr>
        <dsp:cNvPr id="0" name=""/>
        <dsp:cNvSpPr/>
      </dsp:nvSpPr>
      <dsp:spPr>
        <a:xfrm>
          <a:off x="5311482" y="594800"/>
          <a:ext cx="2468562" cy="1481137"/>
        </a:xfrm>
        <a:prstGeom prst="rect">
          <a:avLst/>
        </a:prstGeom>
        <a:solidFill>
          <a:srgbClr val="4D4D4F">
            <a:hueOff val="0"/>
            <a:satOff val="0"/>
            <a:lumOff val="0"/>
            <a:alphaOff val="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Hospitality, Culinary, and Retail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 (4 occupations)</a:t>
          </a:r>
          <a:endParaRPr lang="en-US" sz="2100" kern="1200" dirty="0">
            <a:solidFill>
              <a:sysClr val="window" lastClr="FFFFFF"/>
            </a:solidFill>
            <a:latin typeface="Century" pitchFamily="18" charset="0"/>
            <a:ea typeface="+mn-ea"/>
            <a:cs typeface="+mn-cs"/>
          </a:endParaRPr>
        </a:p>
      </dsp:txBody>
      <dsp:txXfrm>
        <a:off x="5311482" y="594800"/>
        <a:ext cx="2468562" cy="1481137"/>
      </dsp:txXfrm>
    </dsp:sp>
    <dsp:sp modelId="{DD667F15-4CCC-47A6-8293-F2C34A642EA2}">
      <dsp:nvSpPr>
        <dsp:cNvPr id="0" name=""/>
        <dsp:cNvSpPr/>
      </dsp:nvSpPr>
      <dsp:spPr>
        <a:xfrm>
          <a:off x="0" y="2561464"/>
          <a:ext cx="2468562" cy="1481137"/>
        </a:xfrm>
        <a:prstGeom prst="rect">
          <a:avLst/>
        </a:prstGeom>
        <a:solidFill>
          <a:srgbClr val="0A817F">
            <a:lumMod val="5000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Information Technology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 (5 occupations)</a:t>
          </a:r>
          <a:endParaRPr lang="en-US" sz="2100" kern="1200" dirty="0">
            <a:solidFill>
              <a:sysClr val="window" lastClr="FFFFFF"/>
            </a:solidFill>
            <a:latin typeface="Century" pitchFamily="18" charset="0"/>
            <a:ea typeface="+mn-ea"/>
            <a:cs typeface="+mn-cs"/>
          </a:endParaRPr>
        </a:p>
      </dsp:txBody>
      <dsp:txXfrm>
        <a:off x="0" y="2561464"/>
        <a:ext cx="2468562" cy="1481137"/>
      </dsp:txXfrm>
    </dsp:sp>
    <dsp:sp modelId="{740C9C19-8C41-4CA2-B812-B9E363F56216}">
      <dsp:nvSpPr>
        <dsp:cNvPr id="0" name=""/>
        <dsp:cNvSpPr/>
      </dsp:nvSpPr>
      <dsp:spPr>
        <a:xfrm>
          <a:off x="2715418" y="2561464"/>
          <a:ext cx="2468562" cy="1481137"/>
        </a:xfrm>
        <a:prstGeom prst="rect">
          <a:avLst/>
        </a:prstGeom>
        <a:solidFill>
          <a:srgbClr val="468E3A">
            <a:hueOff val="0"/>
            <a:satOff val="0"/>
            <a:lumOff val="0"/>
            <a:alphaOff val="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Manufacturing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(5 occupations)</a:t>
          </a:r>
          <a:endParaRPr lang="en-US" sz="2100" kern="1200" dirty="0">
            <a:solidFill>
              <a:sysClr val="window" lastClr="FFFFFF"/>
            </a:solidFill>
            <a:latin typeface="Century" pitchFamily="18" charset="0"/>
            <a:ea typeface="+mn-ea"/>
            <a:cs typeface="+mn-cs"/>
          </a:endParaRPr>
        </a:p>
      </dsp:txBody>
      <dsp:txXfrm>
        <a:off x="2715418" y="2561464"/>
        <a:ext cx="2468562" cy="1481137"/>
      </dsp:txXfrm>
    </dsp:sp>
    <dsp:sp modelId="{ADDDF682-A136-4B45-BA9D-4BE7C5DB17C8}">
      <dsp:nvSpPr>
        <dsp:cNvPr id="0" name=""/>
        <dsp:cNvSpPr/>
      </dsp:nvSpPr>
      <dsp:spPr>
        <a:xfrm>
          <a:off x="5311482" y="2576646"/>
          <a:ext cx="2468562" cy="1481137"/>
        </a:xfrm>
        <a:prstGeom prst="rect">
          <a:avLst/>
        </a:prstGeom>
        <a:solidFill>
          <a:srgbClr val="4EA1B4">
            <a:lumMod val="5000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Transportation, Distribution, and Logistics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Century" pitchFamily="18" charset="0"/>
              <a:ea typeface="+mn-ea"/>
              <a:cs typeface="+mn-cs"/>
            </a:rPr>
            <a:t>(7 occupations)</a:t>
          </a:r>
          <a:endParaRPr lang="en-US" sz="2100" kern="1200" dirty="0">
            <a:solidFill>
              <a:sysClr val="window" lastClr="FFFFFF"/>
            </a:solidFill>
            <a:latin typeface="Century" pitchFamily="18" charset="0"/>
            <a:ea typeface="+mn-ea"/>
            <a:cs typeface="+mn-cs"/>
          </a:endParaRPr>
        </a:p>
      </dsp:txBody>
      <dsp:txXfrm>
        <a:off x="5311482" y="2576646"/>
        <a:ext cx="2468562" cy="1481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71D63-3973-E643-8074-D5BA628DFD2C}">
      <dsp:nvSpPr>
        <dsp:cNvPr id="0" name=""/>
        <dsp:cNvSpPr/>
      </dsp:nvSpPr>
      <dsp:spPr>
        <a:xfrm>
          <a:off x="1" y="1334713"/>
          <a:ext cx="2527312" cy="252731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086" tIns="24130" rIns="139086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Assess strengths &amp; needs</a:t>
          </a:r>
          <a:endParaRPr lang="en-US" sz="1900" kern="1200" dirty="0"/>
        </a:p>
      </dsp:txBody>
      <dsp:txXfrm>
        <a:off x="370117" y="1704829"/>
        <a:ext cx="1787080" cy="1787080"/>
      </dsp:txXfrm>
    </dsp:sp>
    <dsp:sp modelId="{E51F22F9-C9E7-F84F-AC2B-C3C029454B76}">
      <dsp:nvSpPr>
        <dsp:cNvPr id="0" name=""/>
        <dsp:cNvSpPr/>
      </dsp:nvSpPr>
      <dsp:spPr>
        <a:xfrm>
          <a:off x="2024368" y="1351646"/>
          <a:ext cx="2527312" cy="252731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3874869"/>
                <a:satOff val="-12382"/>
                <a:lumOff val="-3137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alpha val="50000"/>
                <a:hueOff val="3874869"/>
                <a:satOff val="-12382"/>
                <a:lumOff val="-3137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086" tIns="24130" rIns="139086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Explore career pathways</a:t>
          </a:r>
          <a:endParaRPr lang="en-US" sz="1900" kern="1200" dirty="0"/>
        </a:p>
      </dsp:txBody>
      <dsp:txXfrm>
        <a:off x="2394484" y="1721762"/>
        <a:ext cx="1787080" cy="1787080"/>
      </dsp:txXfrm>
    </dsp:sp>
    <dsp:sp modelId="{18B40326-C5E0-4647-8219-A1FD9944F8BC}">
      <dsp:nvSpPr>
        <dsp:cNvPr id="0" name=""/>
        <dsp:cNvSpPr/>
      </dsp:nvSpPr>
      <dsp:spPr>
        <a:xfrm>
          <a:off x="4046218" y="1351646"/>
          <a:ext cx="2527312" cy="252731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7749738"/>
                <a:satOff val="-24763"/>
                <a:lumOff val="-6275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alpha val="50000"/>
                <a:hueOff val="7749738"/>
                <a:satOff val="-24763"/>
                <a:lumOff val="-6275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086" tIns="24130" rIns="139086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Determine eligibility for multiple programs</a:t>
          </a:r>
          <a:endParaRPr lang="en-US" sz="1900" kern="1200" dirty="0"/>
        </a:p>
      </dsp:txBody>
      <dsp:txXfrm>
        <a:off x="4416334" y="1721762"/>
        <a:ext cx="1787080" cy="1787080"/>
      </dsp:txXfrm>
    </dsp:sp>
    <dsp:sp modelId="{5EC436E0-B37E-D249-AF19-F6EEDD6B8FD9}">
      <dsp:nvSpPr>
        <dsp:cNvPr id="0" name=""/>
        <dsp:cNvSpPr/>
      </dsp:nvSpPr>
      <dsp:spPr>
        <a:xfrm>
          <a:off x="6068068" y="1351646"/>
          <a:ext cx="2527312" cy="252731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624607"/>
                <a:satOff val="-37145"/>
                <a:lumOff val="-9412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alpha val="50000"/>
                <a:hueOff val="11624607"/>
                <a:satOff val="-37145"/>
                <a:lumOff val="-9412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086" tIns="24130" rIns="139086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Develop employment  plan</a:t>
          </a:r>
          <a:endParaRPr lang="en-US" sz="1900" kern="1200" dirty="0"/>
        </a:p>
      </dsp:txBody>
      <dsp:txXfrm>
        <a:off x="6438184" y="1721762"/>
        <a:ext cx="1787080" cy="1787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06DD7-D8D2-4DA1-80FA-D1CF1607B067}">
      <dsp:nvSpPr>
        <dsp:cNvPr id="0" name=""/>
        <dsp:cNvSpPr/>
      </dsp:nvSpPr>
      <dsp:spPr>
        <a:xfrm>
          <a:off x="736980" y="0"/>
          <a:ext cx="3015859" cy="301622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rPr>
            <a:t>Manage employer leads &amp; contacts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anose="02040604050505020304" pitchFamily="18" charset="0"/>
          </a:endParaRPr>
        </a:p>
      </dsp:txBody>
      <dsp:txXfrm>
        <a:off x="1178642" y="441716"/>
        <a:ext cx="2132535" cy="2132796"/>
      </dsp:txXfrm>
    </dsp:sp>
    <dsp:sp modelId="{A02D31A7-3017-492A-88E4-F59E57C74396}">
      <dsp:nvSpPr>
        <dsp:cNvPr id="0" name=""/>
        <dsp:cNvSpPr/>
      </dsp:nvSpPr>
      <dsp:spPr>
        <a:xfrm>
          <a:off x="2288629" y="2011656"/>
          <a:ext cx="3015859" cy="3016228"/>
        </a:xfrm>
        <a:prstGeom prst="ellipse">
          <a:avLst/>
        </a:prstGeom>
        <a:solidFill>
          <a:schemeClr val="accent3">
            <a:alpha val="50000"/>
            <a:hueOff val="3874869"/>
            <a:satOff val="-12382"/>
            <a:lumOff val="-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rPr>
            <a:t>Identify &amp; refer qualified candidates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anose="02040604050505020304" pitchFamily="18" charset="0"/>
          </a:endParaRPr>
        </a:p>
      </dsp:txBody>
      <dsp:txXfrm>
        <a:off x="2730291" y="2453372"/>
        <a:ext cx="2132535" cy="2132796"/>
      </dsp:txXfrm>
    </dsp:sp>
    <dsp:sp modelId="{C0B84615-7D11-4452-8C4B-20A0974FA8AF}">
      <dsp:nvSpPr>
        <dsp:cNvPr id="0" name=""/>
        <dsp:cNvSpPr/>
      </dsp:nvSpPr>
      <dsp:spPr>
        <a:xfrm>
          <a:off x="3839511" y="0"/>
          <a:ext cx="3015859" cy="3016228"/>
        </a:xfrm>
        <a:prstGeom prst="ellipse">
          <a:avLst/>
        </a:prstGeom>
        <a:solidFill>
          <a:schemeClr val="accent3">
            <a:alpha val="50000"/>
            <a:hueOff val="7749738"/>
            <a:satOff val="-24763"/>
            <a:lumOff val="-627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rPr>
            <a:t>Identify and manage paid work experience opportunities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anose="02040604050505020304" pitchFamily="18" charset="0"/>
          </a:endParaRPr>
        </a:p>
      </dsp:txBody>
      <dsp:txXfrm>
        <a:off x="4281173" y="441716"/>
        <a:ext cx="2132535" cy="2132796"/>
      </dsp:txXfrm>
    </dsp:sp>
    <dsp:sp modelId="{D757E72C-4BD9-4F5D-B810-2C52310FA099}">
      <dsp:nvSpPr>
        <dsp:cNvPr id="0" name=""/>
        <dsp:cNvSpPr/>
      </dsp:nvSpPr>
      <dsp:spPr>
        <a:xfrm>
          <a:off x="5391160" y="2011656"/>
          <a:ext cx="3015859" cy="3016228"/>
        </a:xfrm>
        <a:prstGeom prst="ellipse">
          <a:avLst/>
        </a:prstGeom>
        <a:solidFill>
          <a:schemeClr val="accent3">
            <a:alpha val="50000"/>
            <a:hueOff val="11624607"/>
            <a:satOff val="-37145"/>
            <a:lumOff val="-941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rPr>
            <a:t>Support both employer and participant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anose="02040604050505020304" pitchFamily="18" charset="0"/>
          </a:endParaRPr>
        </a:p>
      </dsp:txBody>
      <dsp:txXfrm>
        <a:off x="5832822" y="2453372"/>
        <a:ext cx="2132535" cy="2132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0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A0D6E856-36FB-2249-8545-18B147DD9DD8}" type="datetimeFigureOut">
              <a:rPr lang="en-US"/>
              <a:pPr>
                <a:defRPr/>
              </a:pPr>
              <a:t>3/5/15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69" tIns="46585" rIns="93169" bIns="4658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46AB43AF-ED46-4142-96AF-EC1150CC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53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60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3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14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97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52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45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95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52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08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83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26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09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99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 smtClean="0">
              <a:latin typeface="Century" panose="02040604050505020304" pitchFamily="18" charset="0"/>
            </a:endParaRPr>
          </a:p>
          <a:p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45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34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14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67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51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51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54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2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49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>
              <a:latin typeface="Century" panose="02040604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83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400" baseline="0" dirty="0" smtClean="0">
              <a:latin typeface="Century" panose="02040604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31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923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661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96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127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09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3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4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5725-1386-A345-8A7C-A9F7811CA7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24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66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Century" panose="02040604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75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B43AF-ED46-4142-96AF-EC1150CCA8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2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00036-58D9-4C84-87B8-C8E6D99E4A3C}" type="datetime1">
              <a:rPr lang="en-US" smtClean="0"/>
              <a:t>3/5/15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88385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B5837E-AAEA-174B-99BC-5BDBB06033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A9172-DBCA-41E5-8725-EF47F42CA5FE}" type="datetime1">
              <a:rPr lang="en-US" smtClean="0"/>
              <a:t>3/5/15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88385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5056723-C4B0-8742-BE3F-7B558E7BD8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9DCFE-7F44-45D6-A060-987B17426BBE}" type="datetime1">
              <a:rPr lang="en-US" smtClean="0"/>
              <a:t>3/5/15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88385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F126F9-0BEA-0D46-85C3-8D62A3386C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07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33412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6"/>
          <p:cNvSpPr txBox="1">
            <a:spLocks/>
          </p:cNvSpPr>
          <p:nvPr userDrawn="1"/>
        </p:nvSpPr>
        <p:spPr>
          <a:xfrm>
            <a:off x="838200" y="6410325"/>
            <a:ext cx="3581400" cy="3667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Chicago Cook Workforce Partnership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eaLnBrk="1" latinLnBrk="0" hangingPunct="1">
              <a:defRPr kumimoji="0" sz="1100" b="1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rgbClr val="7B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US">
                <a:ea typeface="+mn-ea"/>
              </a:rPr>
              <a:t>The Partnership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8FF8293B-86A8-432C-A3A6-EF8A450E48D2}" type="datetime1">
              <a:rPr lang="en-US">
                <a:ea typeface="+mn-ea"/>
              </a:rPr>
              <a:pPr defTabSz="914400">
                <a:defRPr/>
              </a:pPr>
              <a:t>3/5/15</a:t>
            </a:fld>
            <a:endParaRPr lang="en-US" dirty="0">
              <a:ea typeface="+mn-ea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rgbClr val="004C77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46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3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6BB34DF4-E90A-4F9D-8712-61A77019E26E}" type="datetime1">
              <a:rPr lang="en-US">
                <a:ea typeface="+mn-ea"/>
              </a:rPr>
              <a:pPr defTabSz="914400">
                <a:defRPr/>
              </a:pPr>
              <a:t>3/5/15</a:t>
            </a:fld>
            <a:endParaRPr lang="en-US" dirty="0"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US">
                <a:ea typeface="+mn-ea"/>
              </a:rPr>
              <a:t>The Partnership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0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3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40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D53CC988-4F90-469D-9EE4-EE013E1D9376}" type="datetime1">
              <a:rPr lang="en-US">
                <a:ea typeface="+mn-ea"/>
              </a:rPr>
              <a:pPr defTabSz="914400">
                <a:defRPr/>
              </a:pPr>
              <a:t>3/5/15</a:t>
            </a:fld>
            <a:endParaRPr lang="en-US" dirty="0">
              <a:ea typeface="+mn-ea"/>
            </a:endParaRP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US">
                <a:ea typeface="+mn-ea"/>
              </a:rPr>
              <a:t>The Partnership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55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B31B2B52-D8E9-467B-98E8-DDF1B5AAC157}" type="datetime1">
              <a:rPr lang="en-US">
                <a:ea typeface="+mn-ea"/>
              </a:rPr>
              <a:pPr defTabSz="914400">
                <a:defRPr/>
              </a:pPr>
              <a:t>3/5/15</a:t>
            </a:fld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US">
                <a:ea typeface="+mn-ea"/>
              </a:rPr>
              <a:t>The Partnership</a:t>
            </a:r>
          </a:p>
        </p:txBody>
      </p:sp>
    </p:spTree>
    <p:extLst>
      <p:ext uri="{BB962C8B-B14F-4D97-AF65-F5344CB8AC3E}">
        <p14:creationId xmlns:p14="http://schemas.microsoft.com/office/powerpoint/2010/main" val="899286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55C62CEF-12A2-45DC-96C5-8209AD01D0BB}" type="datetime1">
              <a:rPr lang="en-US">
                <a:ea typeface="+mn-ea"/>
              </a:rPr>
              <a:pPr defTabSz="914400">
                <a:defRPr/>
              </a:pPr>
              <a:t>3/5/15</a:t>
            </a:fld>
            <a:endParaRPr lang="en-US" dirty="0">
              <a:ea typeface="+mn-ea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US">
                <a:ea typeface="+mn-ea"/>
              </a:rPr>
              <a:t>The Partnership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74DDF4-C85E-4778-947E-E8A458F54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2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64008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rgbClr val="004C77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CB349C37-32B6-4FB0-8C15-565796589647}" type="datetime1">
              <a:rPr lang="en-US">
                <a:ea typeface="+mn-ea"/>
              </a:rPr>
              <a:pPr defTabSz="914400">
                <a:defRPr/>
              </a:pPr>
              <a:t>3/5/15</a:t>
            </a:fld>
            <a:endParaRPr lang="en-US" dirty="0">
              <a:ea typeface="+mn-ea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US">
                <a:ea typeface="+mn-ea"/>
              </a:rPr>
              <a:t>The Partnership</a:t>
            </a:r>
          </a:p>
        </p:txBody>
      </p:sp>
    </p:spTree>
    <p:extLst>
      <p:ext uri="{BB962C8B-B14F-4D97-AF65-F5344CB8AC3E}">
        <p14:creationId xmlns:p14="http://schemas.microsoft.com/office/powerpoint/2010/main" val="2851455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5167F1-4CE3-4D7F-B61C-D38D14BA0144}" type="datetime1">
              <a:rPr lang="en-US" smtClean="0"/>
              <a:t>3/5/15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88385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46D580-DD0E-1249-BFAB-FE96922F1C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F16A869-74B3-439D-8822-BA1CC0908D66}" type="datetime1">
              <a:rPr lang="en-US">
                <a:ea typeface="+mn-ea"/>
              </a:rPr>
              <a:pPr defTabSz="914400">
                <a:defRPr/>
              </a:pPr>
              <a:t>3/5/15</a:t>
            </a:fld>
            <a:endParaRPr lang="en-US" dirty="0">
              <a:ea typeface="+mn-ea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US">
                <a:ea typeface="+mn-ea"/>
              </a:rPr>
              <a:t>The Partnership</a:t>
            </a:r>
          </a:p>
        </p:txBody>
      </p:sp>
    </p:spTree>
    <p:extLst>
      <p:ext uri="{BB962C8B-B14F-4D97-AF65-F5344CB8AC3E}">
        <p14:creationId xmlns:p14="http://schemas.microsoft.com/office/powerpoint/2010/main" val="3098708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AACD1ACE-A5A7-470C-8C59-C66E94593F6D}" type="datetime1">
              <a:rPr lang="en-US">
                <a:ea typeface="+mn-ea"/>
              </a:rPr>
              <a:pPr defTabSz="914400">
                <a:defRPr/>
              </a:pPr>
              <a:t>3/5/15</a:t>
            </a:fld>
            <a:endParaRPr lang="en-US" dirty="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US">
                <a:ea typeface="+mn-ea"/>
              </a:rPr>
              <a:t>The Partnership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8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F8400C8F-92EE-45BF-9928-35FA96C97253}" type="datetime1">
              <a:rPr lang="en-US">
                <a:ea typeface="+mn-ea"/>
              </a:rPr>
              <a:pPr defTabSz="914400">
                <a:defRPr/>
              </a:pPr>
              <a:t>3/5/15</a:t>
            </a:fld>
            <a:endParaRPr lang="en-US" dirty="0">
              <a:ea typeface="+mn-ea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US">
                <a:ea typeface="+mn-ea"/>
              </a:rPr>
              <a:t>The Partnership</a:t>
            </a:r>
          </a:p>
        </p:txBody>
      </p:sp>
    </p:spTree>
    <p:extLst>
      <p:ext uri="{BB962C8B-B14F-4D97-AF65-F5344CB8AC3E}">
        <p14:creationId xmlns:p14="http://schemas.microsoft.com/office/powerpoint/2010/main" val="702457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731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33412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6"/>
          <p:cNvSpPr txBox="1">
            <a:spLocks/>
          </p:cNvSpPr>
          <p:nvPr userDrawn="1"/>
        </p:nvSpPr>
        <p:spPr>
          <a:xfrm>
            <a:off x="838200" y="6410325"/>
            <a:ext cx="3581400" cy="3667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Chicago Cook Workforce Partnership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eaLnBrk="1" latinLnBrk="0" hangingPunct="1">
              <a:defRPr kumimoji="0" sz="1100" b="1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46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rgbClr val="7B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US">
                <a:ea typeface="+mn-ea"/>
              </a:rPr>
              <a:t>The Partnership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4CF5A62-10E5-4F8E-B907-E34436F13338}" type="datetime1">
              <a:rPr lang="en-US">
                <a:ea typeface="+mn-ea"/>
              </a:rPr>
              <a:pPr defTabSz="914400">
                <a:defRPr/>
              </a:pPr>
              <a:t>3/5/15</a:t>
            </a:fld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531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3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41915A1-BF92-432F-98B3-5AF71A3F0F92}" type="datetime1">
              <a:rPr lang="en-US">
                <a:ea typeface="+mn-ea"/>
              </a:rPr>
              <a:pPr defTabSz="914400">
                <a:defRPr/>
              </a:pPr>
              <a:t>3/5/15</a:t>
            </a:fld>
            <a:endParaRPr lang="en-US" dirty="0">
              <a:ea typeface="+mn-ea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US">
                <a:ea typeface="+mn-ea"/>
              </a:rPr>
              <a:t>The Partnership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59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3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40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73BBCFE-7F07-45D3-AB69-ECEB9D84699A}" type="datetime1">
              <a:rPr lang="en-US">
                <a:ea typeface="+mn-ea"/>
              </a:rPr>
              <a:pPr defTabSz="914400">
                <a:defRPr/>
              </a:pPr>
              <a:t>3/5/15</a:t>
            </a:fld>
            <a:endParaRPr lang="en-US" dirty="0">
              <a:ea typeface="+mn-ea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US">
                <a:ea typeface="+mn-ea"/>
              </a:rPr>
              <a:t>The Partnership</a:t>
            </a:r>
          </a:p>
        </p:txBody>
      </p:sp>
    </p:spTree>
    <p:extLst>
      <p:ext uri="{BB962C8B-B14F-4D97-AF65-F5344CB8AC3E}">
        <p14:creationId xmlns:p14="http://schemas.microsoft.com/office/powerpoint/2010/main" val="3106597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9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7D289C07-37D7-43CC-A6FB-1A32283547D0}" type="datetime1">
              <a:rPr lang="en-US">
                <a:ea typeface="+mn-ea"/>
              </a:rPr>
              <a:pPr defTabSz="914400">
                <a:defRPr/>
              </a:pPr>
              <a:t>3/5/15</a:t>
            </a:fld>
            <a:endParaRPr lang="en-US" dirty="0">
              <a:ea typeface="+mn-ea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US">
                <a:ea typeface="+mn-ea"/>
              </a:rPr>
              <a:t>The Partnership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C37275-3175-4A17-891F-5ED547D9C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7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82C034-A8BF-490D-BE73-2E98D963FF26}" type="datetime1">
              <a:rPr lang="en-US" smtClean="0"/>
              <a:t>3/5/15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88385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72FC04-F193-BB4C-B7E6-BC8D3CD3BE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64008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rgbClr val="004C77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18257E3-DEC1-4027-8793-E3B10C2912D8}" type="datetime1">
              <a:rPr lang="en-US">
                <a:ea typeface="+mn-ea"/>
              </a:rPr>
              <a:pPr defTabSz="914400">
                <a:defRPr/>
              </a:pPr>
              <a:t>3/5/15</a:t>
            </a:fld>
            <a:endParaRPr lang="en-US" dirty="0">
              <a:ea typeface="+mn-ea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US">
                <a:ea typeface="+mn-ea"/>
              </a:rPr>
              <a:t>The Partnership</a:t>
            </a:r>
          </a:p>
        </p:txBody>
      </p:sp>
    </p:spTree>
    <p:extLst>
      <p:ext uri="{BB962C8B-B14F-4D97-AF65-F5344CB8AC3E}">
        <p14:creationId xmlns:p14="http://schemas.microsoft.com/office/powerpoint/2010/main" val="3171619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64008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6D626F13-03FA-448D-85CB-B8260449E069}" type="datetime1">
              <a:rPr lang="en-US">
                <a:ea typeface="+mn-ea"/>
              </a:rPr>
              <a:pPr defTabSz="914400">
                <a:defRPr/>
              </a:pPr>
              <a:t>3/5/15</a:t>
            </a:fld>
            <a:endParaRPr lang="en-US" dirty="0">
              <a:ea typeface="+mn-ea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US">
                <a:ea typeface="+mn-ea"/>
              </a:rPr>
              <a:t>The Partnership</a:t>
            </a:r>
          </a:p>
        </p:txBody>
      </p:sp>
    </p:spTree>
    <p:extLst>
      <p:ext uri="{BB962C8B-B14F-4D97-AF65-F5344CB8AC3E}">
        <p14:creationId xmlns:p14="http://schemas.microsoft.com/office/powerpoint/2010/main" val="2047217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61F55CEE-2231-402B-964C-14EC5337F698}" type="datetime1">
              <a:rPr lang="en-US">
                <a:ea typeface="+mn-ea"/>
              </a:rPr>
              <a:pPr defTabSz="914400">
                <a:defRPr/>
              </a:pPr>
              <a:t>3/5/15</a:t>
            </a:fld>
            <a:endParaRPr lang="en-US" dirty="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US">
                <a:ea typeface="+mn-ea"/>
              </a:rPr>
              <a:t>The Partnership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43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FB20BD51-E803-4046-ACBF-520FCD55F9E4}" type="datetime1">
              <a:rPr lang="en-US">
                <a:ea typeface="+mn-ea"/>
              </a:rPr>
              <a:pPr defTabSz="914400">
                <a:defRPr/>
              </a:pPr>
              <a:t>3/5/15</a:t>
            </a:fld>
            <a:endParaRPr lang="en-US" dirty="0">
              <a:ea typeface="+mn-ea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n-US">
                <a:ea typeface="+mn-ea"/>
              </a:rPr>
              <a:t>The Partnership</a:t>
            </a:r>
          </a:p>
        </p:txBody>
      </p:sp>
    </p:spTree>
    <p:extLst>
      <p:ext uri="{BB962C8B-B14F-4D97-AF65-F5344CB8AC3E}">
        <p14:creationId xmlns:p14="http://schemas.microsoft.com/office/powerpoint/2010/main" val="280291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E3140-D913-44EF-B3F6-859A2259632C}" type="datetime1">
              <a:rPr lang="en-US" smtClean="0"/>
              <a:t>3/5/15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5713" y="6488385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353B2-F919-C346-983C-1DBD433DDC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28258-4B50-4810-A1DD-7E16BD0EE6C6}" type="datetime1">
              <a:rPr lang="en-US" smtClean="0"/>
              <a:t>3/5/15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5713" y="6488385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731E2D8-243B-8648-B93E-96658BEB65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B0144-1BD8-4568-B49C-55420ECC52F1}" type="datetime1">
              <a:rPr lang="en-US" smtClean="0"/>
              <a:t>3/5/15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5713" y="6488385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A36197-8E6E-174D-BF89-7D8B025C01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C89017-393D-47D9-B417-44547A55B4C8}" type="datetime1">
              <a:rPr lang="en-US" smtClean="0"/>
              <a:t>3/5/15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5713" y="6488385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D257BB-629D-C046-9C02-E1F6A45624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803400"/>
            <a:ext cx="2660650" cy="405764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99E1E-EAFB-45CF-86BA-AFBE48104F46}" type="datetime1">
              <a:rPr lang="en-US" smtClean="0"/>
              <a:t>3/5/15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0945" y="5985420"/>
            <a:ext cx="52563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5713" y="6488385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4B81EA-2EBA-404E-A6BD-0944BA579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08BCD0-9F56-42A3-83ED-3EF2AD8C985A}" type="datetime1">
              <a:rPr lang="en-US" smtClean="0"/>
              <a:t>3/5/15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5713" y="6488385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0325FF-6F55-3846-8BFE-A580AF16F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93804"/>
            <a:ext cx="9144000" cy="3597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0477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32093"/>
            <a:ext cx="7125113" cy="1054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4517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2113" y="64883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AEF82E-B633-4B89-89EC-F00899480C6B}" type="datetime1">
              <a:rPr lang="en-US" smtClean="0"/>
              <a:t>3/5/15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845" r="27801" b="20931"/>
          <a:stretch/>
        </p:blipFill>
        <p:spPr bwMode="auto">
          <a:xfrm>
            <a:off x="8001000" y="3523"/>
            <a:ext cx="1143000" cy="104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104536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1045362"/>
            <a:ext cx="9144000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72" y="6519475"/>
            <a:ext cx="4737216" cy="4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355600" y="6488385"/>
            <a:ext cx="444500" cy="3696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6410786"/>
            <a:ext cx="444500" cy="44272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" pitchFamily="18" charset="0"/>
          <a:ea typeface="+mj-ea"/>
          <a:cs typeface="Century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" pitchFamily="2" charset="2"/>
        <a:buChar char="Ø"/>
        <a:defRPr sz="2800" kern="1200">
          <a:solidFill>
            <a:schemeClr val="bg2">
              <a:lumMod val="50000"/>
            </a:schemeClr>
          </a:solidFill>
          <a:latin typeface="Century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" pitchFamily="2" charset="2"/>
        <a:buChar char="Ø"/>
        <a:defRPr sz="2400" kern="1200">
          <a:solidFill>
            <a:schemeClr val="bg2">
              <a:lumMod val="50000"/>
            </a:schemeClr>
          </a:solidFill>
          <a:latin typeface="Century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" pitchFamily="2" charset="2"/>
        <a:buChar char="Ø"/>
        <a:defRPr sz="2000" kern="1200">
          <a:solidFill>
            <a:schemeClr val="bg2">
              <a:lumMod val="50000"/>
            </a:schemeClr>
          </a:solidFill>
          <a:latin typeface="Century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" pitchFamily="2" charset="2"/>
        <a:buChar char="Ø"/>
        <a:defRPr sz="1800" kern="1200">
          <a:solidFill>
            <a:schemeClr val="bg2">
              <a:lumMod val="50000"/>
            </a:schemeClr>
          </a:solidFill>
          <a:latin typeface="Century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" pitchFamily="2" charset="2"/>
        <a:buChar char="Ø"/>
        <a:defRPr sz="1800" kern="1200">
          <a:solidFill>
            <a:schemeClr val="bg2">
              <a:lumMod val="50000"/>
            </a:schemeClr>
          </a:solidFill>
          <a:latin typeface="Century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52400" y="64008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106680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400800" y="6388100"/>
            <a:ext cx="2432050" cy="30956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1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ea typeface="+mn-ea"/>
            </a:endParaRPr>
          </a:p>
        </p:txBody>
      </p:sp>
      <p:sp>
        <p:nvSpPr>
          <p:cNvPr id="1031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3" name="Picture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33412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16"/>
          <p:cNvSpPr txBox="1">
            <a:spLocks/>
          </p:cNvSpPr>
          <p:nvPr userDrawn="1"/>
        </p:nvSpPr>
        <p:spPr>
          <a:xfrm>
            <a:off x="838200" y="6410325"/>
            <a:ext cx="3581400" cy="3667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Chicago Cook Workforce Partnership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1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7B9899"/>
        </a:buClr>
        <a:buSzPct val="85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004C77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4D4D4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4C77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srgbClr val="00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52400" y="64008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400800" y="6388100"/>
            <a:ext cx="2432050" cy="30956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1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ea typeface="+mn-ea"/>
            </a:endParaRPr>
          </a:p>
        </p:txBody>
      </p:sp>
      <p:sp>
        <p:nvSpPr>
          <p:cNvPr id="2055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7" name="Picture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33412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16"/>
          <p:cNvSpPr txBox="1">
            <a:spLocks/>
          </p:cNvSpPr>
          <p:nvPr userDrawn="1"/>
        </p:nvSpPr>
        <p:spPr>
          <a:xfrm>
            <a:off x="838200" y="6410325"/>
            <a:ext cx="3581400" cy="3667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Chicago Cook Workforce Partnership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0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7B9899"/>
        </a:buClr>
        <a:buSzPct val="85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004C77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4D4D4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4C77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" y="-498028"/>
            <a:ext cx="9144001" cy="1470025"/>
          </a:xfrm>
        </p:spPr>
        <p:txBody>
          <a:bodyPr/>
          <a:lstStyle/>
          <a:p>
            <a:r>
              <a:rPr lang="en-US" sz="3200" dirty="0" smtClean="0"/>
              <a:t>Harper College Strategic Planning Conference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4497" y="1773381"/>
            <a:ext cx="789709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Century" panose="02040604050505020304" pitchFamily="18" charset="0"/>
              </a:rPr>
              <a:t>Aligning Workforce </a:t>
            </a:r>
          </a:p>
          <a:p>
            <a:pPr algn="ctr"/>
            <a:r>
              <a:rPr lang="en-US" sz="4400" dirty="0" smtClean="0">
                <a:solidFill>
                  <a:schemeClr val="accent4"/>
                </a:solidFill>
                <a:latin typeface="Century" panose="02040604050505020304" pitchFamily="18" charset="0"/>
              </a:rPr>
              <a:t>and </a:t>
            </a:r>
          </a:p>
          <a:p>
            <a:pPr algn="ctr"/>
            <a:r>
              <a:rPr lang="en-US" sz="4400" dirty="0" smtClean="0">
                <a:solidFill>
                  <a:schemeClr val="accent4"/>
                </a:solidFill>
                <a:latin typeface="Century" panose="02040604050505020304" pitchFamily="18" charset="0"/>
              </a:rPr>
              <a:t>Community Needs</a:t>
            </a:r>
          </a:p>
          <a:p>
            <a:pPr algn="ctr"/>
            <a:endParaRPr lang="en-US" sz="3200" dirty="0">
              <a:solidFill>
                <a:schemeClr val="accent4"/>
              </a:solidFill>
              <a:latin typeface="Century" panose="02040604050505020304" pitchFamily="18" charset="0"/>
            </a:endParaRPr>
          </a:p>
          <a:p>
            <a:pPr algn="ctr"/>
            <a:endParaRPr lang="en-US" sz="3200" dirty="0">
              <a:solidFill>
                <a:schemeClr val="accent4"/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Presented by</a:t>
            </a:r>
          </a:p>
          <a:p>
            <a:pPr algn="ctr"/>
            <a:r>
              <a:rPr lang="en-US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Karin M. Norington-Reaves, CEO</a:t>
            </a:r>
          </a:p>
          <a:p>
            <a:pPr algn="ctr"/>
            <a:endParaRPr lang="en-US" sz="32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4" y="4163867"/>
            <a:ext cx="7556313" cy="1116106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18579B"/>
                </a:solidFill>
              </a:rPr>
              <a:t>Number of U.S. young adults 15-24 neither working nor in</a:t>
            </a:r>
            <a:r>
              <a:rPr lang="en-US" sz="3200" dirty="0">
                <a:solidFill>
                  <a:srgbClr val="18579B"/>
                </a:solidFill>
              </a:rPr>
              <a:t> </a:t>
            </a:r>
            <a:r>
              <a:rPr lang="en-US" sz="3200" dirty="0" smtClean="0">
                <a:solidFill>
                  <a:srgbClr val="18579B"/>
                </a:solidFill>
              </a:rPr>
              <a:t>school </a:t>
            </a:r>
            <a:br>
              <a:rPr lang="en-US" sz="3200" dirty="0" smtClean="0">
                <a:solidFill>
                  <a:srgbClr val="18579B"/>
                </a:solidFill>
              </a:rPr>
            </a:br>
            <a:r>
              <a:rPr lang="en-US" sz="2000" dirty="0" smtClean="0">
                <a:solidFill>
                  <a:srgbClr val="18579B"/>
                </a:solidFill>
              </a:rPr>
              <a:t>(Source: OECD, The Economist)</a:t>
            </a:r>
            <a:endParaRPr lang="en-US" sz="2000" dirty="0">
              <a:solidFill>
                <a:srgbClr val="18579B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3267" y="1227204"/>
            <a:ext cx="6257926" cy="3782840"/>
          </a:xfrm>
        </p:spPr>
        <p:txBody>
          <a:bodyPr vert="horz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6600" dirty="0" smtClean="0">
                <a:solidFill>
                  <a:srgbClr val="4EA1B4"/>
                </a:solidFill>
                <a:latin typeface="Century"/>
                <a:cs typeface="Century"/>
              </a:rPr>
              <a:t>6.1</a:t>
            </a:r>
            <a:r>
              <a:rPr lang="en-US" sz="4000" b="1" dirty="0">
                <a:solidFill>
                  <a:srgbClr val="4EA1B4"/>
                </a:solidFill>
                <a:latin typeface="Century"/>
                <a:cs typeface="Century"/>
              </a:rPr>
              <a:t>MILLION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ABB3-2FAB-8143-9ACB-E8C3D7FD970C}" type="slidenum">
              <a:rPr lang="en-US" sz="1400" smtClean="0">
                <a:latin typeface="Century"/>
                <a:cs typeface="Century"/>
              </a:rPr>
              <a:t>10</a:t>
            </a:fld>
            <a:endParaRPr 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4877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930" y="1061508"/>
            <a:ext cx="7556313" cy="4144963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solidFill>
                  <a:srgbClr val="2C93AC"/>
                </a:solidFill>
                <a:latin typeface="Century"/>
                <a:cs typeface="Century"/>
              </a:rPr>
              <a:t>15%</a:t>
            </a:r>
            <a:endParaRPr lang="en-US" sz="19900" dirty="0">
              <a:solidFill>
                <a:srgbClr val="2C93AC"/>
              </a:solidFill>
              <a:latin typeface="Century"/>
              <a:cs typeface="Century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52894"/>
            <a:ext cx="7556313" cy="1116106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Unemployment rate for youth 16-24</a:t>
            </a:r>
            <a:br>
              <a:rPr lang="en-US" sz="3200" dirty="0" smtClean="0">
                <a:solidFill>
                  <a:schemeClr val="accent4"/>
                </a:solidFill>
              </a:rPr>
            </a:br>
            <a:r>
              <a:rPr lang="en-US" sz="3200" dirty="0" smtClean="0">
                <a:solidFill>
                  <a:schemeClr val="accent4"/>
                </a:solidFill>
              </a:rPr>
              <a:t>Nearly double the national average</a:t>
            </a:r>
            <a:br>
              <a:rPr lang="en-US" sz="3200" dirty="0" smtClean="0">
                <a:solidFill>
                  <a:schemeClr val="accent4"/>
                </a:solidFill>
              </a:rPr>
            </a:br>
            <a:r>
              <a:rPr lang="en-US" sz="1800" dirty="0" smtClean="0">
                <a:solidFill>
                  <a:schemeClr val="accent4"/>
                </a:solidFill>
              </a:rPr>
              <a:t>(Source: Young Invincibles)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30163" y="6492875"/>
            <a:ext cx="813838" cy="365125"/>
          </a:xfrm>
        </p:spPr>
        <p:txBody>
          <a:bodyPr/>
          <a:lstStyle/>
          <a:p>
            <a:r>
              <a:rPr lang="en-US" sz="1400" dirty="0" smtClean="0">
                <a:latin typeface="Century"/>
                <a:cs typeface="Century"/>
              </a:rPr>
              <a:t>14</a:t>
            </a:r>
            <a:endParaRPr 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65426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248562"/>
            <a:ext cx="7123080" cy="255816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en-US" sz="11600" dirty="0" smtClean="0">
                <a:solidFill>
                  <a:srgbClr val="4EA1B4"/>
                </a:solidFill>
                <a:latin typeface="Century"/>
                <a:cs typeface="Century"/>
              </a:rPr>
              <a:t>200,000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56723-C4B0-8742-BE3F-7B558E7BD8A2}" type="slidenum">
              <a:rPr lang="en-US" sz="1400" smtClean="0">
                <a:latin typeface="Century"/>
                <a:cs typeface="Century"/>
              </a:rPr>
              <a:pPr>
                <a:defRPr/>
              </a:pPr>
              <a:t>12</a:t>
            </a:fld>
            <a:endParaRPr lang="en-US" sz="1400" dirty="0">
              <a:latin typeface="Century"/>
              <a:cs typeface="Centu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951" y="3969094"/>
            <a:ext cx="62060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8579B"/>
                </a:solidFill>
                <a:latin typeface="Century" panose="02040604050505020304" pitchFamily="18" charset="0"/>
              </a:rPr>
              <a:t>Number of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8579B"/>
                </a:solidFill>
                <a:latin typeface="Century" panose="02040604050505020304" pitchFamily="18" charset="0"/>
              </a:rPr>
              <a:t>Opportunity Youth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8579B"/>
                </a:solidFill>
                <a:latin typeface="Century" panose="02040604050505020304" pitchFamily="18" charset="0"/>
              </a:rPr>
              <a:t>In Chicagoland</a:t>
            </a:r>
            <a:endParaRPr lang="en-US" sz="2800" dirty="0">
              <a:latin typeface="Century" panose="02040604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0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87" y="4154394"/>
            <a:ext cx="7556313" cy="1116106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18579B"/>
                </a:solidFill>
              </a:rPr>
              <a:t>Earnings loss among Americans aged 20-24 over the next ten years</a:t>
            </a:r>
            <a:br>
              <a:rPr lang="en-US" sz="3200" dirty="0" smtClean="0">
                <a:solidFill>
                  <a:srgbClr val="18579B"/>
                </a:solidFill>
              </a:rPr>
            </a:br>
            <a:r>
              <a:rPr lang="en-US" sz="2000" dirty="0" smtClean="0">
                <a:solidFill>
                  <a:srgbClr val="18579B"/>
                </a:solidFill>
              </a:rPr>
              <a:t>(Source: Young Invincibles)</a:t>
            </a:r>
            <a:endParaRPr lang="en-US" sz="2000" dirty="0">
              <a:solidFill>
                <a:srgbClr val="18579B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830" y="664682"/>
            <a:ext cx="8074735" cy="3782840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en-US" sz="13800" dirty="0" smtClean="0">
                <a:solidFill>
                  <a:srgbClr val="2C93AC"/>
                </a:solidFill>
                <a:latin typeface="Century"/>
                <a:cs typeface="Century"/>
              </a:rPr>
              <a:t>$</a:t>
            </a:r>
            <a:r>
              <a:rPr lang="en-US" sz="13800" b="1" dirty="0" smtClean="0">
                <a:solidFill>
                  <a:srgbClr val="4EA1B4"/>
                </a:solidFill>
                <a:latin typeface="Century"/>
                <a:cs typeface="Century"/>
              </a:rPr>
              <a:t>21.4</a:t>
            </a:r>
            <a:r>
              <a:rPr lang="en-US" sz="4400" b="1" dirty="0" smtClean="0">
                <a:solidFill>
                  <a:srgbClr val="4EA1B4"/>
                </a:solidFill>
                <a:latin typeface="Century"/>
                <a:cs typeface="Century"/>
              </a:rPr>
              <a:t>BILLION</a:t>
            </a:r>
            <a:endParaRPr lang="en-US" sz="4400" b="1" dirty="0">
              <a:solidFill>
                <a:srgbClr val="4EA1B4"/>
              </a:solidFill>
              <a:latin typeface="Century"/>
              <a:cs typeface="Centur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ABB3-2FAB-8143-9ACB-E8C3D7FD970C}" type="slidenum">
              <a:rPr lang="en-US" sz="1400" smtClean="0">
                <a:latin typeface="Century"/>
                <a:cs typeface="Century"/>
              </a:rPr>
              <a:t>13</a:t>
            </a:fld>
            <a:endParaRPr 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415087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87" y="4439491"/>
            <a:ext cx="7556313" cy="1116106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Amount of time millennials have </a:t>
            </a:r>
            <a:br>
              <a:rPr lang="en-US" sz="3200" dirty="0" smtClean="0">
                <a:solidFill>
                  <a:schemeClr val="accent4"/>
                </a:solidFill>
              </a:rPr>
            </a:br>
            <a:r>
              <a:rPr lang="en-US" sz="3200" dirty="0" smtClean="0">
                <a:solidFill>
                  <a:schemeClr val="accent4"/>
                </a:solidFill>
              </a:rPr>
              <a:t>experienced double digit unemployment</a:t>
            </a:r>
            <a:br>
              <a:rPr lang="en-US" sz="3200" dirty="0" smtClean="0">
                <a:solidFill>
                  <a:schemeClr val="accent4"/>
                </a:solidFill>
              </a:rPr>
            </a:br>
            <a:r>
              <a:rPr lang="en-US" sz="1800" dirty="0" smtClean="0">
                <a:solidFill>
                  <a:schemeClr val="accent4"/>
                </a:solidFill>
              </a:rPr>
              <a:t>(Source: Young Invincibles)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487" y="242234"/>
            <a:ext cx="7556313" cy="4144963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en-US" sz="16700" dirty="0" smtClean="0">
                <a:solidFill>
                  <a:srgbClr val="2C93AC"/>
                </a:solidFill>
                <a:latin typeface="Century"/>
                <a:cs typeface="Century"/>
              </a:rPr>
              <a:t>7</a:t>
            </a:r>
            <a:r>
              <a:rPr lang="en-US" sz="8800" dirty="0" smtClean="0">
                <a:solidFill>
                  <a:srgbClr val="2C93AC"/>
                </a:solidFill>
                <a:latin typeface="Century"/>
                <a:cs typeface="Century"/>
              </a:rPr>
              <a:t>years</a:t>
            </a:r>
            <a:endParaRPr lang="en-US" sz="8800" dirty="0">
              <a:solidFill>
                <a:srgbClr val="2C93AC"/>
              </a:solidFill>
              <a:latin typeface="Century"/>
              <a:cs typeface="Centur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ABB3-2FAB-8143-9ACB-E8C3D7FD970C}" type="slidenum">
              <a:rPr lang="en-US" sz="1400" smtClean="0">
                <a:latin typeface="Century"/>
                <a:cs typeface="Century"/>
              </a:rPr>
              <a:t>14</a:t>
            </a:fld>
            <a:endParaRPr 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7837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2"/>
            <a:ext cx="7123080" cy="2423116"/>
          </a:xfrm>
        </p:spPr>
        <p:txBody>
          <a:bodyPr vert="horz">
            <a:normAutofit lnSpcReduction="10000"/>
          </a:bodyPr>
          <a:lstStyle/>
          <a:p>
            <a:pPr marL="0" indent="0" algn="ctr">
              <a:buNone/>
            </a:pPr>
            <a:r>
              <a:rPr lang="en-US" sz="166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</a:rPr>
              <a:t>years</a:t>
            </a:r>
            <a:endParaRPr lang="en-US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56723-C4B0-8742-BE3F-7B558E7BD8A2}" type="slidenum">
              <a:rPr lang="en-US" sz="1400" smtClean="0">
                <a:latin typeface="Century"/>
                <a:cs typeface="Century"/>
              </a:rPr>
              <a:pPr>
                <a:defRPr/>
              </a:pPr>
              <a:t>15</a:t>
            </a:fld>
            <a:endParaRPr lang="en-US" sz="1400" dirty="0">
              <a:latin typeface="Century"/>
              <a:cs typeface="Centu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945" y="4065225"/>
            <a:ext cx="8218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Average length of tenure for a </a:t>
            </a:r>
            <a:r>
              <a:rPr lang="en-US" sz="3200" dirty="0" err="1">
                <a:solidFill>
                  <a:srgbClr val="002060"/>
                </a:solidFill>
                <a:latin typeface="Century" panose="02040604050505020304" pitchFamily="18" charset="0"/>
              </a:rPr>
              <a:t>M</a:t>
            </a:r>
            <a:r>
              <a:rPr lang="en-US" sz="3200" dirty="0" err="1" smtClean="0">
                <a:solidFill>
                  <a:srgbClr val="002060"/>
                </a:solidFill>
                <a:latin typeface="Century" panose="02040604050505020304" pitchFamily="18" charset="0"/>
              </a:rPr>
              <a:t>illenial</a:t>
            </a:r>
            <a:endParaRPr lang="en-US" sz="32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3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250770"/>
            <a:ext cx="7123080" cy="4051437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Unemployed</a:t>
            </a:r>
            <a:endParaRPr lang="en-US" sz="5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56723-C4B0-8742-BE3F-7B558E7BD8A2}" type="slidenum">
              <a:rPr lang="en-US" sz="1400" smtClean="0">
                <a:latin typeface="Century"/>
                <a:cs typeface="Century"/>
              </a:rPr>
              <a:pPr>
                <a:defRPr/>
              </a:pPr>
              <a:t>16</a:t>
            </a:fld>
            <a:endParaRPr 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27015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78" y="4193241"/>
            <a:ext cx="7814331" cy="1116106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18579B"/>
                </a:solidFill>
              </a:rPr>
              <a:t>of those categorized as long-term unemployed were employed 15 months later</a:t>
            </a:r>
            <a:br>
              <a:rPr lang="en-US" sz="3200" dirty="0" smtClean="0">
                <a:solidFill>
                  <a:srgbClr val="18579B"/>
                </a:solidFill>
              </a:rPr>
            </a:br>
            <a:r>
              <a:rPr lang="en-US" sz="3200" dirty="0" smtClean="0">
                <a:solidFill>
                  <a:srgbClr val="18579B"/>
                </a:solidFill>
              </a:rPr>
              <a:t/>
            </a:r>
            <a:br>
              <a:rPr lang="en-US" sz="3200" dirty="0" smtClean="0">
                <a:solidFill>
                  <a:srgbClr val="18579B"/>
                </a:solidFill>
              </a:rPr>
            </a:br>
            <a:r>
              <a:rPr lang="en-US" sz="2000" dirty="0" smtClean="0">
                <a:solidFill>
                  <a:srgbClr val="18579B"/>
                </a:solidFill>
              </a:rPr>
              <a:t>(Source: Krueger/Cramer/Cho)</a:t>
            </a:r>
            <a:endParaRPr lang="en-US" sz="2000" dirty="0">
              <a:solidFill>
                <a:srgbClr val="18579B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4" y="280229"/>
            <a:ext cx="8074735" cy="3782840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solidFill>
                  <a:srgbClr val="2C93AC"/>
                </a:solidFill>
                <a:latin typeface="Century"/>
                <a:cs typeface="Century"/>
              </a:rPr>
              <a:t>34</a:t>
            </a:r>
            <a:r>
              <a:rPr lang="en-US" sz="13800" dirty="0" smtClean="0">
                <a:solidFill>
                  <a:srgbClr val="4EA1B4"/>
                </a:solidFill>
                <a:latin typeface="Century"/>
                <a:cs typeface="Century"/>
              </a:rPr>
              <a:t>%</a:t>
            </a:r>
            <a:endParaRPr lang="en-US" sz="6000" dirty="0">
              <a:solidFill>
                <a:srgbClr val="4EA1B4"/>
              </a:solidFill>
              <a:latin typeface="Century"/>
              <a:cs typeface="Centur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ABB3-2FAB-8143-9ACB-E8C3D7FD970C}" type="slidenum">
              <a:rPr lang="en-US" sz="1400" smtClean="0">
                <a:latin typeface="Century"/>
                <a:cs typeface="Century"/>
              </a:rPr>
              <a:t>17</a:t>
            </a:fld>
            <a:endParaRPr 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40001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30" y="4126198"/>
            <a:ext cx="7814331" cy="1116106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18579B"/>
                </a:solidFill>
              </a:rPr>
              <a:t>o</a:t>
            </a:r>
            <a:r>
              <a:rPr lang="en-US" sz="3200" dirty="0" smtClean="0">
                <a:solidFill>
                  <a:srgbClr val="18579B"/>
                </a:solidFill>
              </a:rPr>
              <a:t>f long-term unemployed in any given month returned to full-time/steady work a year later </a:t>
            </a:r>
            <a:br>
              <a:rPr lang="en-US" sz="3200" dirty="0" smtClean="0">
                <a:solidFill>
                  <a:srgbClr val="18579B"/>
                </a:solidFill>
              </a:rPr>
            </a:br>
            <a:r>
              <a:rPr lang="en-US" sz="2000" dirty="0" smtClean="0">
                <a:solidFill>
                  <a:srgbClr val="18579B"/>
                </a:solidFill>
              </a:rPr>
              <a:t>(Source: Krueger/Cramer/Cho)</a:t>
            </a:r>
            <a:endParaRPr lang="en-US" sz="2000" dirty="0">
              <a:solidFill>
                <a:srgbClr val="18579B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4" y="292929"/>
            <a:ext cx="8074735" cy="3782840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en-US" sz="23900" dirty="0" smtClean="0">
                <a:solidFill>
                  <a:srgbClr val="2C93AC"/>
                </a:solidFill>
                <a:latin typeface="Arial Narrow" panose="020B0606020202030204" pitchFamily="34" charset="0"/>
                <a:cs typeface="Arial"/>
              </a:rPr>
              <a:t>11</a:t>
            </a:r>
            <a:r>
              <a:rPr lang="en-US" sz="16600" dirty="0" smtClean="0">
                <a:solidFill>
                  <a:srgbClr val="4EA1B4"/>
                </a:solidFill>
                <a:latin typeface="Arial"/>
                <a:cs typeface="Arial"/>
              </a:rPr>
              <a:t>%</a:t>
            </a:r>
            <a:endParaRPr lang="en-US" sz="6600" dirty="0">
              <a:solidFill>
                <a:srgbClr val="4EA1B4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ABB3-2FAB-8143-9ACB-E8C3D7FD970C}" type="slidenum">
              <a:rPr lang="en-US" sz="1400" smtClean="0">
                <a:latin typeface="Century"/>
                <a:cs typeface="Century"/>
              </a:rPr>
              <a:t>18</a:t>
            </a:fld>
            <a:endParaRPr 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6923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0070C0"/>
                </a:solidFill>
              </a:rPr>
              <a:t>What do employers want?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56723-C4B0-8742-BE3F-7B558E7BD8A2}" type="slidenum">
              <a:rPr lang="en-US" sz="1400" smtClean="0">
                <a:latin typeface="Century"/>
                <a:cs typeface="Century"/>
              </a:rPr>
              <a:pPr>
                <a:defRPr/>
              </a:pPr>
              <a:t>19</a:t>
            </a:fld>
            <a:endParaRPr 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64610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The Partnership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6D580-DD0E-1249-BFAB-FE96922F1C67}" type="slidenum">
              <a:rPr lang="en-US" sz="1400" smtClean="0">
                <a:latin typeface="Century"/>
                <a:cs typeface="Century"/>
              </a:rPr>
              <a:pPr>
                <a:defRPr/>
              </a:pPr>
              <a:t>2</a:t>
            </a:fld>
            <a:endParaRPr lang="en-US" sz="1400" dirty="0">
              <a:latin typeface="Century"/>
              <a:cs typeface="Centur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113" y="1251292"/>
            <a:ext cx="7848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i="1" dirty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The successor agency to the Chicago Workforce Investment Council (CWIC) – the City’s workforce policy and strategy-making organization.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endParaRPr lang="en-US" i="1" dirty="0">
              <a:solidFill>
                <a:srgbClr val="00206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113" y="2363242"/>
            <a:ext cx="784859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i="1" dirty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Replaces the three administrative agencies that oversaw federal workforce development funds and programs throughout Cook County and the City of Chicago.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1200" i="1" dirty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Chicago Department of Family &amp; Support Services (DFSS)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1200" i="1" dirty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Cook County Works (CCW)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1200" i="1" dirty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Workforce Board of Northern Cook County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endParaRPr lang="en-US" i="1" dirty="0">
              <a:solidFill>
                <a:srgbClr val="002060"/>
              </a:solidFill>
              <a:latin typeface="Century" pitchFamily="18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113" y="4010483"/>
            <a:ext cx="784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i="1" dirty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2</a:t>
            </a:r>
            <a:r>
              <a:rPr lang="en-US" i="1" baseline="30000" dirty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nd</a:t>
            </a:r>
            <a:r>
              <a:rPr lang="en-US" i="1" dirty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 largest LWIA in the nation.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7114" y="4608626"/>
            <a:ext cx="7848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i="1" dirty="0" smtClean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Serves </a:t>
            </a:r>
            <a:r>
              <a:rPr lang="en-US" i="1" dirty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140,000 annually through 10 workforce centers, 8 satellites, 4 sector centers and a business intermediary</a:t>
            </a:r>
          </a:p>
        </p:txBody>
      </p:sp>
    </p:spTree>
    <p:extLst>
      <p:ext uri="{BB962C8B-B14F-4D97-AF65-F5344CB8AC3E}">
        <p14:creationId xmlns:p14="http://schemas.microsoft.com/office/powerpoint/2010/main" val="182071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87" y="4290735"/>
            <a:ext cx="7556313" cy="1116106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18579B"/>
                </a:solidFill>
              </a:rPr>
              <a:t> of employers report that </a:t>
            </a:r>
            <a:br>
              <a:rPr lang="en-US" sz="3200" dirty="0" smtClean="0">
                <a:solidFill>
                  <a:srgbClr val="18579B"/>
                </a:solidFill>
              </a:rPr>
            </a:br>
            <a:r>
              <a:rPr lang="en-US" sz="3200" b="1" dirty="0" smtClean="0">
                <a:solidFill>
                  <a:srgbClr val="18579B"/>
                </a:solidFill>
              </a:rPr>
              <a:t>college graduates </a:t>
            </a:r>
            <a:br>
              <a:rPr lang="en-US" sz="3200" b="1" dirty="0" smtClean="0">
                <a:solidFill>
                  <a:srgbClr val="18579B"/>
                </a:solidFill>
              </a:rPr>
            </a:br>
            <a:r>
              <a:rPr lang="en-US" sz="3200" dirty="0" smtClean="0">
                <a:solidFill>
                  <a:srgbClr val="18579B"/>
                </a:solidFill>
              </a:rPr>
              <a:t>are NOT adequately prepared for work</a:t>
            </a:r>
            <a:br>
              <a:rPr lang="en-US" sz="3200" dirty="0" smtClean="0">
                <a:solidFill>
                  <a:srgbClr val="18579B"/>
                </a:solidFill>
              </a:rPr>
            </a:br>
            <a:r>
              <a:rPr lang="en-US" sz="3200" dirty="0">
                <a:solidFill>
                  <a:srgbClr val="18579B"/>
                </a:solidFill>
              </a:rPr>
              <a:t/>
            </a:r>
            <a:br>
              <a:rPr lang="en-US" sz="3200" dirty="0">
                <a:solidFill>
                  <a:srgbClr val="18579B"/>
                </a:solidFill>
              </a:rPr>
            </a:br>
            <a:r>
              <a:rPr lang="en-US" sz="2000" dirty="0" smtClean="0">
                <a:solidFill>
                  <a:srgbClr val="18579B"/>
                </a:solidFill>
              </a:rPr>
              <a:t>(Source: Innovate + Educate)</a:t>
            </a:r>
            <a:endParaRPr lang="en-US" sz="2000" dirty="0">
              <a:solidFill>
                <a:srgbClr val="18579B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730" y="507895"/>
            <a:ext cx="8074735" cy="3782840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en-US" sz="23900" dirty="0" smtClean="0">
                <a:solidFill>
                  <a:srgbClr val="2C93AC"/>
                </a:solidFill>
                <a:latin typeface="Century"/>
                <a:cs typeface="Century"/>
              </a:rPr>
              <a:t>58</a:t>
            </a:r>
            <a:r>
              <a:rPr lang="en-US" sz="16600" dirty="0" smtClean="0">
                <a:solidFill>
                  <a:srgbClr val="2C93AC"/>
                </a:solidFill>
                <a:latin typeface="Century"/>
                <a:cs typeface="Century"/>
              </a:rPr>
              <a:t>%</a:t>
            </a:r>
            <a:endParaRPr lang="en-US" sz="6600" dirty="0">
              <a:solidFill>
                <a:srgbClr val="2C93AC"/>
              </a:solidFill>
              <a:latin typeface="Century"/>
              <a:cs typeface="Centur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ABB3-2FAB-8143-9ACB-E8C3D7FD970C}" type="slidenum">
              <a:rPr lang="en-US" sz="1400" smtClean="0">
                <a:latin typeface="Century"/>
                <a:cs typeface="Century"/>
              </a:rPr>
              <a:t>20</a:t>
            </a:fld>
            <a:endParaRPr 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3492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942" y="1635626"/>
            <a:ext cx="5607586" cy="113178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Judgment/decision-making </a:t>
            </a:r>
            <a:br>
              <a:rPr lang="en-US" sz="3200" dirty="0" smtClean="0">
                <a:solidFill>
                  <a:schemeClr val="accent4"/>
                </a:solidFill>
              </a:rPr>
            </a:b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3428" y="2108385"/>
            <a:ext cx="2487396" cy="2449830"/>
          </a:xfrm>
        </p:spPr>
        <p:txBody>
          <a:bodyPr vert="horz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3900" dirty="0" smtClean="0">
                <a:solidFill>
                  <a:srgbClr val="2C93AC"/>
                </a:solidFill>
                <a:latin typeface="Century"/>
                <a:cs typeface="Century"/>
              </a:rPr>
              <a:t>4</a:t>
            </a:r>
            <a:endParaRPr lang="en-US" sz="23900" dirty="0">
              <a:solidFill>
                <a:srgbClr val="2C93AC"/>
              </a:solidFill>
              <a:latin typeface="Century"/>
              <a:cs typeface="Centur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ABB3-2FAB-8143-9ACB-E8C3D7FD970C}" type="slidenum">
              <a:rPr lang="en-US" sz="1400" smtClean="0">
                <a:latin typeface="Century"/>
                <a:cs typeface="Century"/>
              </a:rPr>
              <a:t>21</a:t>
            </a:fld>
            <a:endParaRPr lang="en-US" sz="1400" dirty="0">
              <a:latin typeface="Century"/>
              <a:cs typeface="Centu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253" y="303038"/>
            <a:ext cx="867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" panose="02040604050505020304" pitchFamily="18" charset="0"/>
              </a:rPr>
              <a:t>Most In-Demand Competencies </a:t>
            </a:r>
            <a:r>
              <a:rPr lang="en-US" sz="3600" dirty="0" smtClean="0">
                <a:latin typeface="Century" panose="02040604050505020304" pitchFamily="18" charset="0"/>
              </a:rPr>
              <a:t>by 2020</a:t>
            </a:r>
            <a:endParaRPr lang="en-US" sz="3600" dirty="0">
              <a:latin typeface="Century" panose="02040604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1421" y="5717232"/>
            <a:ext cx="402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  <a:latin typeface="Century"/>
                <a:cs typeface="Century"/>
              </a:rPr>
              <a:t>(Source: McKinsey Global)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2097" y="2341493"/>
            <a:ext cx="5159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  <a:latin typeface="Century" panose="02040604050505020304" pitchFamily="18" charset="0"/>
              </a:rPr>
              <a:t>Communication</a:t>
            </a:r>
            <a:endParaRPr lang="en-US" sz="3200" dirty="0">
              <a:latin typeface="Century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9255" y="2940619"/>
            <a:ext cx="4884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/>
                </a:solidFill>
                <a:latin typeface="Century" panose="02040604050505020304" pitchFamily="18" charset="0"/>
              </a:rPr>
              <a:t>Analysis</a:t>
            </a:r>
            <a:endParaRPr lang="en-US" sz="3200" dirty="0">
              <a:latin typeface="Century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3985" y="3525394"/>
            <a:ext cx="359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/>
                </a:solidFill>
                <a:latin typeface="Century" panose="02040604050505020304" pitchFamily="18" charset="0"/>
              </a:rPr>
              <a:t>Administration</a:t>
            </a:r>
            <a:endParaRPr lang="en-US" sz="32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3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257BB-629D-C046-9C02-E1F6A456248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/>
          <a:stretch/>
        </p:blipFill>
        <p:spPr>
          <a:xfrm>
            <a:off x="2018" y="1079500"/>
            <a:ext cx="9139964" cy="5778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13102" y="6488385"/>
            <a:ext cx="21771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8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6D580-DD0E-1249-BFAB-FE96922F1C67}" type="slidenum">
              <a:rPr lang="en-US" sz="1400" smtClean="0">
                <a:latin typeface="Century"/>
                <a:cs typeface="Century"/>
              </a:rPr>
              <a:pPr>
                <a:defRPr/>
              </a:pPr>
              <a:t>23</a:t>
            </a:fld>
            <a:endParaRPr lang="en-US" sz="1400" dirty="0">
              <a:latin typeface="Century"/>
              <a:cs typeface="Century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57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5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87" y="4193241"/>
            <a:ext cx="7556313" cy="1116106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18579B"/>
                </a:solidFill>
              </a:rPr>
              <a:t>Americans who gained skills through employer-sponsored job training in the past 5 years.  </a:t>
            </a:r>
            <a:br>
              <a:rPr lang="en-US" sz="3200" dirty="0" smtClean="0">
                <a:solidFill>
                  <a:srgbClr val="18579B"/>
                </a:solidFill>
              </a:rPr>
            </a:br>
            <a:r>
              <a:rPr lang="en-US" sz="3200" dirty="0" smtClean="0">
                <a:solidFill>
                  <a:srgbClr val="18579B"/>
                </a:solidFill>
              </a:rPr>
              <a:t/>
            </a:r>
            <a:br>
              <a:rPr lang="en-US" sz="3200" dirty="0" smtClean="0">
                <a:solidFill>
                  <a:srgbClr val="18579B"/>
                </a:solidFill>
              </a:rPr>
            </a:br>
            <a:r>
              <a:rPr lang="en-US" sz="2000" dirty="0" smtClean="0">
                <a:solidFill>
                  <a:srgbClr val="18579B"/>
                </a:solidFill>
              </a:rPr>
              <a:t>(Source: Accenture)</a:t>
            </a:r>
            <a:endParaRPr lang="en-US" sz="2000" dirty="0">
              <a:solidFill>
                <a:srgbClr val="18579B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0275" y="585516"/>
            <a:ext cx="8074735" cy="3782840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en-US" sz="16600" dirty="0" smtClean="0">
                <a:solidFill>
                  <a:srgbClr val="2C93AC"/>
                </a:solidFill>
                <a:latin typeface="Century"/>
                <a:cs typeface="Century"/>
              </a:rPr>
              <a:t>21.4</a:t>
            </a:r>
            <a:r>
              <a:rPr lang="en-US" sz="13800" dirty="0" smtClean="0">
                <a:solidFill>
                  <a:srgbClr val="2C93AC"/>
                </a:solidFill>
                <a:latin typeface="Century"/>
                <a:cs typeface="Century"/>
              </a:rPr>
              <a:t>%</a:t>
            </a:r>
            <a:endParaRPr lang="en-US" sz="13800" dirty="0">
              <a:solidFill>
                <a:srgbClr val="2C93AC"/>
              </a:solidFill>
              <a:latin typeface="Century"/>
              <a:cs typeface="Centur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ABB3-2FAB-8143-9ACB-E8C3D7FD970C}" type="slidenum">
              <a:rPr lang="en-US" sz="1400" smtClean="0">
                <a:latin typeface="Century"/>
                <a:cs typeface="Century"/>
              </a:rPr>
              <a:t>24</a:t>
            </a:fld>
            <a:endParaRPr lang="en-US" sz="1400" dirty="0">
              <a:latin typeface="Century"/>
              <a:cs typeface="Centu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00" y="1573771"/>
            <a:ext cx="9313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2C93AC"/>
                </a:solidFill>
                <a:latin typeface="Century"/>
                <a:ea typeface="Wingdings"/>
                <a:cs typeface="Century"/>
                <a:sym typeface="Wingdings"/>
              </a:rPr>
              <a:t>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87" y="4452191"/>
            <a:ext cx="7556313" cy="1116106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 % of college grads who are unemployed or underemployed</a:t>
            </a:r>
            <a:br>
              <a:rPr lang="en-US" sz="3200" dirty="0" smtClean="0">
                <a:solidFill>
                  <a:schemeClr val="accent4"/>
                </a:solidFill>
              </a:rPr>
            </a:br>
            <a:r>
              <a:rPr lang="en-US" sz="3200" dirty="0" smtClean="0">
                <a:solidFill>
                  <a:schemeClr val="accent4"/>
                </a:solidFill>
              </a:rPr>
              <a:t/>
            </a:r>
            <a:br>
              <a:rPr lang="en-US" sz="3200" dirty="0" smtClean="0">
                <a:solidFill>
                  <a:schemeClr val="accent4"/>
                </a:solidFill>
              </a:rPr>
            </a:br>
            <a:r>
              <a:rPr lang="en-US" sz="1800" dirty="0" smtClean="0">
                <a:solidFill>
                  <a:schemeClr val="accent4"/>
                </a:solidFill>
              </a:rPr>
              <a:t>(Source: Innovate + Educate)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474" y="280334"/>
            <a:ext cx="7556313" cy="4144963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solidFill>
                  <a:srgbClr val="2C93AC"/>
                </a:solidFill>
                <a:latin typeface="Century"/>
                <a:cs typeface="Century"/>
              </a:rPr>
              <a:t>53%</a:t>
            </a:r>
            <a:endParaRPr lang="en-US" sz="19900" dirty="0">
              <a:solidFill>
                <a:srgbClr val="2C93AC"/>
              </a:solidFill>
              <a:latin typeface="Century"/>
              <a:cs typeface="Centur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ABB3-2FAB-8143-9ACB-E8C3D7FD970C}" type="slidenum">
              <a:rPr lang="en-US" sz="1400" smtClean="0">
                <a:latin typeface="Century"/>
                <a:cs typeface="Century"/>
              </a:rPr>
              <a:t>25</a:t>
            </a:fld>
            <a:endParaRPr 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79827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5837E-AAEA-174B-99BC-5BDBB06033F8}" type="slidenum">
              <a:rPr lang="en-US" sz="1400" smtClean="0">
                <a:latin typeface="Century"/>
                <a:cs typeface="Century"/>
              </a:rPr>
              <a:pPr>
                <a:defRPr/>
              </a:pPr>
              <a:t>26</a:t>
            </a:fld>
            <a:endParaRPr lang="en-US" dirty="0">
              <a:latin typeface="Century"/>
              <a:cs typeface="Century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109663"/>
            <a:ext cx="6146800" cy="541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00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Target Industries*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51265"/>
            <a:ext cx="1905000" cy="441325"/>
          </a:xfrm>
          <a:prstGeom prst="rect">
            <a:avLst/>
          </a:prstGeom>
        </p:spPr>
        <p:txBody>
          <a:bodyPr/>
          <a:lstStyle/>
          <a:p>
            <a:pPr algn="r"/>
            <a:fld id="{FC467319-D175-47C5-B087-4F6EC502500B}" type="slidenum">
              <a:rPr lang="en-US" sz="1400" smtClean="0">
                <a:latin typeface="Century" pitchFamily="18" charset="0"/>
              </a:rPr>
              <a:pPr algn="r"/>
              <a:t>27</a:t>
            </a:fld>
            <a:endParaRPr lang="en-US" sz="1400" dirty="0">
              <a:latin typeface="Century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562111"/>
              </p:ext>
            </p:extLst>
          </p:nvPr>
        </p:nvGraphicFramePr>
        <p:xfrm>
          <a:off x="673100" y="1206500"/>
          <a:ext cx="7899400" cy="487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585174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200" dirty="0" smtClean="0">
                <a:solidFill>
                  <a:prstClr val="black"/>
                </a:solidFill>
                <a:latin typeface="Century" pitchFamily="18" charset="0"/>
                <a:ea typeface="+mn-ea"/>
                <a:cs typeface="Arial" charset="0"/>
              </a:rPr>
              <a:t>* The Partnership has 7 target industries, but for discussions purposes, we have combined hospitality/culinary and retail  in order to group similar occupations together.</a:t>
            </a:r>
            <a:endParaRPr lang="en-US" sz="1200" dirty="0">
              <a:solidFill>
                <a:prstClr val="black"/>
              </a:solidFill>
              <a:latin typeface="Century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0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1" y="1422006"/>
            <a:ext cx="4249596" cy="3283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555" y="0"/>
            <a:ext cx="7125113" cy="1054099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Market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nformation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6D580-DD0E-1249-BFAB-FE96922F1C67}" type="slidenum">
              <a:rPr lang="en-US" sz="1400" smtClean="0">
                <a:latin typeface="Century" pitchFamily="18" charset="0"/>
              </a:rPr>
              <a:pPr>
                <a:defRPr/>
              </a:pPr>
              <a:t>28</a:t>
            </a:fld>
            <a:endParaRPr lang="en-US" sz="1400" dirty="0"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541" y="1402832"/>
            <a:ext cx="184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Career Pathways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8291" y="5773670"/>
            <a:ext cx="184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pPr algn="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Where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Are the Jobs?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reports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8046" y="1422006"/>
            <a:ext cx="4180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Target Occupational Profiles </a:t>
            </a:r>
            <a:endParaRPr lang="en-US" sz="1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4" t="9195" r="32333" b="2375"/>
          <a:stretch/>
        </p:blipFill>
        <p:spPr bwMode="auto">
          <a:xfrm>
            <a:off x="5429736" y="1717400"/>
            <a:ext cx="3409464" cy="448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9" t="10929" r="30573" b="5650"/>
          <a:stretch/>
        </p:blipFill>
        <p:spPr bwMode="auto">
          <a:xfrm>
            <a:off x="3087772" y="2639502"/>
            <a:ext cx="2936810" cy="384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17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z="1400" smtClean="0">
                <a:latin typeface="Century"/>
                <a:cs typeface="Century"/>
              </a:rPr>
              <a:pPr/>
              <a:t>29</a:t>
            </a:fld>
            <a:endParaRPr lang="en-US" sz="1400" dirty="0">
              <a:latin typeface="Century"/>
              <a:cs typeface="Century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070" y="1924284"/>
            <a:ext cx="5168360" cy="38912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530" y="-26604"/>
            <a:ext cx="669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Century" panose="02040604050505020304" pitchFamily="18" charset="0"/>
              </a:rPr>
              <a:t>What will it take to prepare the future workforce?</a:t>
            </a:r>
            <a:endParaRPr lang="en-US" sz="3600" i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&amp; Mission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51761"/>
            <a:ext cx="8568267" cy="40514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105766"/>
                </a:solidFill>
              </a:rPr>
              <a:t>Vision</a:t>
            </a:r>
          </a:p>
          <a:p>
            <a:pPr marL="457200" lvl="1" indent="0" algn="just">
              <a:buNone/>
            </a:pPr>
            <a:r>
              <a:rPr lang="en-US" sz="2000" i="1" dirty="0" smtClean="0"/>
              <a:t>Every person has the opportunity to build a career; every business has the talent to grow and compete in a global economy.</a:t>
            </a:r>
          </a:p>
          <a:p>
            <a:pPr marL="0" indent="0" algn="just">
              <a:buNone/>
            </a:pPr>
            <a:r>
              <a:rPr lang="en-US" b="1" i="1" dirty="0" smtClean="0">
                <a:solidFill>
                  <a:srgbClr val="105766"/>
                </a:solidFill>
              </a:rPr>
              <a:t>Mission</a:t>
            </a:r>
          </a:p>
          <a:p>
            <a:pPr marL="457200" lvl="1" indent="0" algn="just">
              <a:buClr>
                <a:schemeClr val="accent4">
                  <a:lumMod val="75000"/>
                </a:schemeClr>
              </a:buClr>
              <a:buNone/>
            </a:pPr>
            <a:r>
              <a:rPr lang="en-US" sz="2200" i="1" dirty="0" smtClean="0"/>
              <a:t>To create, promote, and effectively manage a network of workforce development organizations that:</a:t>
            </a:r>
          </a:p>
          <a:p>
            <a:pPr lvl="1" algn="just">
              <a:buClr>
                <a:schemeClr val="accent4">
                  <a:lumMod val="75000"/>
                </a:schemeClr>
              </a:buClr>
            </a:pPr>
            <a:r>
              <a:rPr lang="en-US" sz="2200" i="1" dirty="0" smtClean="0"/>
              <a:t>Designs innovative solutions to address business needs, and,</a:t>
            </a:r>
          </a:p>
          <a:p>
            <a:pPr lvl="1" algn="just">
              <a:buClr>
                <a:schemeClr val="accent4">
                  <a:lumMod val="75000"/>
                </a:schemeClr>
              </a:buClr>
            </a:pPr>
            <a:r>
              <a:rPr lang="en-US" sz="2200" i="1" dirty="0" smtClean="0"/>
              <a:t>Prepares individuals for, and connects them to, career opportunities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6D580-DD0E-1249-BFAB-FE96922F1C67}" type="slidenum">
              <a:rPr lang="en-US" sz="1400" smtClean="0">
                <a:latin typeface="Century"/>
                <a:cs typeface="Century"/>
              </a:rPr>
              <a:pPr>
                <a:defRPr/>
              </a:pPr>
              <a:t>3</a:t>
            </a:fld>
            <a:endParaRPr 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87185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778934" y="205824"/>
            <a:ext cx="7123080" cy="9244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Career Coaching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72484083"/>
              </p:ext>
            </p:extLst>
          </p:nvPr>
        </p:nvGraphicFramePr>
        <p:xfrm>
          <a:off x="297383" y="1130299"/>
          <a:ext cx="8597900" cy="5230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5713" y="6488385"/>
            <a:ext cx="608287" cy="365125"/>
          </a:xfrm>
        </p:spPr>
        <p:txBody>
          <a:bodyPr/>
          <a:lstStyle/>
          <a:p>
            <a:pPr>
              <a:defRPr/>
            </a:pPr>
            <a:fld id="{6646D580-DD0E-1249-BFAB-FE96922F1C67}" type="slidenum">
              <a:rPr lang="en-US" sz="1400" smtClean="0">
                <a:latin typeface="Century"/>
                <a:cs typeface="Century"/>
              </a:rPr>
              <a:pPr>
                <a:defRPr/>
              </a:pPr>
              <a:t>30</a:t>
            </a:fld>
            <a:endParaRPr lang="en-US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2740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711200" y="32093"/>
            <a:ext cx="7125113" cy="10540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Employer Services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978356"/>
              </p:ext>
            </p:extLst>
          </p:nvPr>
        </p:nvGraphicFramePr>
        <p:xfrm>
          <a:off x="0" y="1460499"/>
          <a:ext cx="9144000" cy="502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5713" y="6488385"/>
            <a:ext cx="608287" cy="365125"/>
          </a:xfrm>
        </p:spPr>
        <p:txBody>
          <a:bodyPr/>
          <a:lstStyle/>
          <a:p>
            <a:pPr>
              <a:defRPr/>
            </a:pPr>
            <a:fld id="{6646D580-DD0E-1249-BFAB-FE96922F1C67}" type="slidenum">
              <a:rPr lang="en-US" sz="1400" smtClean="0">
                <a:latin typeface="Century"/>
                <a:cs typeface="Century"/>
              </a:rPr>
              <a:pPr>
                <a:defRPr/>
              </a:pPr>
              <a:t>31</a:t>
            </a:fld>
            <a:endParaRPr lang="en-US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06689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257BB-629D-C046-9C02-E1F6A456248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"/>
          <a:stretch/>
        </p:blipFill>
        <p:spPr bwMode="auto">
          <a:xfrm>
            <a:off x="-96253" y="1773"/>
            <a:ext cx="9240253" cy="685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4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943" y="4235357"/>
            <a:ext cx="7556313" cy="1116106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Jobs requiring postsecondary education or training beyond high school by 2020</a:t>
            </a:r>
            <a:br>
              <a:rPr lang="en-US" sz="3200" dirty="0" smtClean="0">
                <a:solidFill>
                  <a:schemeClr val="accent4"/>
                </a:solidFill>
              </a:rPr>
            </a:br>
            <a:r>
              <a:rPr lang="en-US" sz="3200" dirty="0" smtClean="0">
                <a:solidFill>
                  <a:schemeClr val="accent4"/>
                </a:solidFill>
              </a:rPr>
              <a:t/>
            </a:r>
            <a:br>
              <a:rPr lang="en-US" sz="3200" dirty="0" smtClean="0">
                <a:solidFill>
                  <a:schemeClr val="accent4"/>
                </a:solidFill>
              </a:rPr>
            </a:br>
            <a:r>
              <a:rPr lang="en-US" sz="1800" dirty="0" smtClean="0">
                <a:solidFill>
                  <a:schemeClr val="accent4"/>
                </a:solidFill>
              </a:rPr>
              <a:t>(Source: Georgetown University Center on Educations &amp; the Workforce)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487" y="242234"/>
            <a:ext cx="7556313" cy="4144963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solidFill>
                  <a:srgbClr val="2C93AC"/>
                </a:solidFill>
                <a:latin typeface="Century"/>
                <a:cs typeface="Century"/>
              </a:rPr>
              <a:t>6</a:t>
            </a:r>
            <a:r>
              <a:rPr lang="en-US" sz="19900" dirty="0" smtClean="0">
                <a:solidFill>
                  <a:srgbClr val="2C93AC"/>
                </a:solidFill>
                <a:latin typeface="Century"/>
                <a:cs typeface="Century"/>
              </a:rPr>
              <a:t>5%</a:t>
            </a:r>
            <a:endParaRPr lang="en-US" sz="19900" dirty="0">
              <a:solidFill>
                <a:srgbClr val="2C93AC"/>
              </a:solidFill>
              <a:latin typeface="Century"/>
              <a:cs typeface="Centur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ABB3-2FAB-8143-9ACB-E8C3D7FD970C}" type="slidenum">
              <a:rPr lang="en-US" sz="1400" smtClean="0">
                <a:latin typeface="Century"/>
                <a:cs typeface="Century"/>
              </a:rPr>
              <a:t>33</a:t>
            </a:fld>
            <a:endParaRPr 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0492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9900" y="2514600"/>
            <a:ext cx="5638800" cy="1500187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Hope?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z="1400" smtClean="0">
                <a:latin typeface="Century"/>
                <a:cs typeface="Century"/>
              </a:rPr>
              <a:pPr/>
              <a:t>34</a:t>
            </a:fld>
            <a:endParaRPr 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47661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646" y="1505083"/>
            <a:ext cx="7125113" cy="1054099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18579B"/>
                </a:solidFill>
              </a:rPr>
              <a:t># of today’s grade-school children who will work at jobs that haven’t been invented yet</a:t>
            </a:r>
            <a:br>
              <a:rPr lang="en-US" sz="3200" dirty="0" smtClean="0">
                <a:solidFill>
                  <a:srgbClr val="18579B"/>
                </a:solidFill>
              </a:rPr>
            </a:br>
            <a:r>
              <a:rPr lang="en-US" sz="2000" dirty="0" smtClean="0">
                <a:solidFill>
                  <a:srgbClr val="18579B"/>
                </a:solidFill>
              </a:rPr>
              <a:t>(Source: Fast Company)</a:t>
            </a:r>
            <a:endParaRPr lang="en-US" sz="2000" dirty="0">
              <a:solidFill>
                <a:srgbClr val="18579B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6359" y="3126251"/>
            <a:ext cx="6670400" cy="2349133"/>
          </a:xfrm>
        </p:spPr>
        <p:txBody>
          <a:bodyPr vert="horz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600" dirty="0" smtClean="0">
                <a:solidFill>
                  <a:srgbClr val="2C93AC"/>
                </a:solidFill>
                <a:latin typeface="Century"/>
                <a:cs typeface="Century"/>
              </a:rPr>
              <a:t>65</a:t>
            </a:r>
            <a:r>
              <a:rPr lang="en-US" sz="16600" dirty="0" smtClean="0">
                <a:solidFill>
                  <a:srgbClr val="4EA1B4"/>
                </a:solidFill>
                <a:latin typeface="Century"/>
                <a:cs typeface="Century"/>
              </a:rPr>
              <a:t>%</a:t>
            </a:r>
            <a:endParaRPr lang="en-US" sz="4800" dirty="0">
              <a:solidFill>
                <a:srgbClr val="4EA1B4"/>
              </a:solidFill>
              <a:latin typeface="Century"/>
              <a:cs typeface="Centur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ABB3-2FAB-8143-9ACB-E8C3D7FD970C}" type="slidenum">
              <a:rPr lang="en-US" sz="1400" smtClean="0">
                <a:latin typeface="Century"/>
                <a:cs typeface="Century"/>
              </a:rPr>
              <a:t>35</a:t>
            </a:fld>
            <a:endParaRPr 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7354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84" y="4362103"/>
            <a:ext cx="7556313" cy="1116106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18579B"/>
                </a:solidFill>
              </a:rPr>
              <a:t>Number of job openings in the economy through 2020</a:t>
            </a:r>
            <a:br>
              <a:rPr lang="en-US" sz="3200" dirty="0" smtClean="0">
                <a:solidFill>
                  <a:srgbClr val="18579B"/>
                </a:solidFill>
              </a:rPr>
            </a:br>
            <a:r>
              <a:rPr lang="en-US" sz="3200" dirty="0" smtClean="0">
                <a:solidFill>
                  <a:srgbClr val="18579B"/>
                </a:solidFill>
              </a:rPr>
              <a:t/>
            </a:r>
            <a:br>
              <a:rPr lang="en-US" sz="3200" dirty="0" smtClean="0">
                <a:solidFill>
                  <a:srgbClr val="18579B"/>
                </a:solidFill>
              </a:rPr>
            </a:br>
            <a:r>
              <a:rPr lang="en-US" sz="2000" dirty="0" smtClean="0">
                <a:solidFill>
                  <a:srgbClr val="18579B"/>
                </a:solidFill>
              </a:rPr>
              <a:t>(Source: Georgetown University Center on Education &amp; </a:t>
            </a:r>
            <a:br>
              <a:rPr lang="en-US" sz="2000" dirty="0" smtClean="0">
                <a:solidFill>
                  <a:srgbClr val="18579B"/>
                </a:solidFill>
              </a:rPr>
            </a:br>
            <a:r>
              <a:rPr lang="en-US" sz="2000" dirty="0" smtClean="0">
                <a:solidFill>
                  <a:srgbClr val="18579B"/>
                </a:solidFill>
              </a:rPr>
              <a:t>the Workforce)</a:t>
            </a:r>
            <a:endParaRPr lang="en-US" sz="2000" dirty="0">
              <a:solidFill>
                <a:srgbClr val="18579B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4" y="248757"/>
            <a:ext cx="8074735" cy="3782840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en-US" sz="23900" dirty="0" smtClean="0">
                <a:solidFill>
                  <a:srgbClr val="2C93AC"/>
                </a:solidFill>
                <a:latin typeface="Century"/>
                <a:cs typeface="Century"/>
              </a:rPr>
              <a:t>55</a:t>
            </a:r>
            <a:r>
              <a:rPr lang="en-US" sz="4800" dirty="0">
                <a:solidFill>
                  <a:srgbClr val="4EA1B4"/>
                </a:solidFill>
                <a:latin typeface="Century"/>
                <a:cs typeface="Century"/>
              </a:rPr>
              <a:t>M</a:t>
            </a:r>
            <a:r>
              <a:rPr lang="en-US" sz="4800" dirty="0" smtClean="0">
                <a:solidFill>
                  <a:srgbClr val="4EA1B4"/>
                </a:solidFill>
                <a:latin typeface="Century"/>
                <a:cs typeface="Century"/>
              </a:rPr>
              <a:t>ILLION</a:t>
            </a:r>
            <a:endParaRPr lang="en-US" sz="4800" dirty="0">
              <a:solidFill>
                <a:srgbClr val="4EA1B4"/>
              </a:solidFill>
              <a:latin typeface="Century"/>
              <a:cs typeface="Centur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ABB3-2FAB-8143-9ACB-E8C3D7FD970C}" type="slidenum">
              <a:rPr lang="en-US" sz="1400" smtClean="0">
                <a:latin typeface="Century"/>
                <a:cs typeface="Century"/>
              </a:rPr>
              <a:t>36</a:t>
            </a:fld>
            <a:endParaRPr lang="en-US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4375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763994"/>
            <a:ext cx="7556313" cy="1116106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18579B"/>
                </a:solidFill>
              </a:rPr>
              <a:t>People are laid-off every month</a:t>
            </a:r>
            <a:br>
              <a:rPr lang="en-US" sz="3200" dirty="0" smtClean="0">
                <a:solidFill>
                  <a:srgbClr val="18579B"/>
                </a:solidFill>
              </a:rPr>
            </a:br>
            <a:r>
              <a:rPr lang="en-US" sz="2000" dirty="0" smtClean="0">
                <a:solidFill>
                  <a:srgbClr val="18579B"/>
                </a:solidFill>
              </a:rPr>
              <a:t>(Source: Shierholz)</a:t>
            </a:r>
            <a:endParaRPr lang="en-US" sz="2000" dirty="0">
              <a:solidFill>
                <a:srgbClr val="18579B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4" y="857423"/>
            <a:ext cx="8074735" cy="3782840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en-US" sz="23900" dirty="0" smtClean="0">
                <a:solidFill>
                  <a:srgbClr val="2C93AC"/>
                </a:solidFill>
                <a:latin typeface="Century"/>
                <a:cs typeface="Century"/>
              </a:rPr>
              <a:t>1</a:t>
            </a:r>
            <a:r>
              <a:rPr lang="en-US" sz="4800" dirty="0" smtClean="0">
                <a:solidFill>
                  <a:srgbClr val="4EA1B4"/>
                </a:solidFill>
                <a:latin typeface="Century"/>
                <a:cs typeface="Century"/>
              </a:rPr>
              <a:t>MILLION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Century"/>
                <a:cs typeface="Century"/>
              </a:rPr>
              <a:t>+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ABB3-2FAB-8143-9ACB-E8C3D7FD970C}" type="slidenum">
              <a:rPr lang="en-US" sz="1400" smtClean="0">
                <a:latin typeface="Century"/>
                <a:cs typeface="Century"/>
              </a:rPr>
              <a:t>4</a:t>
            </a:fld>
            <a:endParaRPr 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90434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4" y="4040094"/>
            <a:ext cx="7556313" cy="1116106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Americans employed in temporary jobs in 2013- an increase of 28% since 2010</a:t>
            </a:r>
            <a:br>
              <a:rPr lang="en-US" sz="3200" dirty="0" smtClean="0">
                <a:solidFill>
                  <a:schemeClr val="accent4"/>
                </a:solidFill>
              </a:rPr>
            </a:br>
            <a:r>
              <a:rPr lang="en-US" sz="1800" dirty="0" smtClean="0">
                <a:solidFill>
                  <a:schemeClr val="accent4"/>
                </a:solidFill>
              </a:rPr>
              <a:t>(Source: EMSI)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487" y="242234"/>
            <a:ext cx="7556313" cy="4144963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en-US" sz="23900" dirty="0" smtClean="0">
                <a:solidFill>
                  <a:schemeClr val="accent1">
                    <a:lumMod val="75000"/>
                  </a:schemeClr>
                </a:solidFill>
                <a:latin typeface="Century"/>
                <a:cs typeface="Century"/>
              </a:rPr>
              <a:t>3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Century"/>
                <a:cs typeface="Century"/>
              </a:rPr>
              <a:t>MILLION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ABB3-2FAB-8143-9ACB-E8C3D7FD970C}" type="slidenum">
              <a:rPr lang="en-US" sz="1400" smtClean="0">
                <a:latin typeface="Century"/>
                <a:cs typeface="Century"/>
              </a:rPr>
              <a:t>5</a:t>
            </a:fld>
            <a:endParaRPr 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65514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Who do we serve?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69ABB3-2FAB-8143-9ACB-E8C3D7FD970C}" type="slidenum">
              <a:rPr lang="en-US" sz="1400" smtClean="0">
                <a:latin typeface="Century"/>
                <a:cs typeface="Century"/>
              </a:rPr>
              <a:t>6</a:t>
            </a:fld>
            <a:endParaRPr lang="en-US" sz="1400" dirty="0">
              <a:latin typeface="Century"/>
              <a:cs typeface="Century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rcRect t="1024" b="102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484755">
            <a:off x="-1116706" y="1747247"/>
            <a:ext cx="5638800" cy="1500187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8000" dirty="0" smtClean="0"/>
              <a:t>Long-Term</a:t>
            </a:r>
          </a:p>
          <a:p>
            <a:pPr algn="ctr"/>
            <a:r>
              <a:rPr lang="en-US" sz="8000" dirty="0" smtClean="0"/>
              <a:t>Unemployed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z="1400" smtClean="0">
                <a:latin typeface="Century"/>
                <a:cs typeface="Century"/>
              </a:rPr>
              <a:pPr/>
              <a:t>7</a:t>
            </a:fld>
            <a:endParaRPr lang="en-US" sz="1400" dirty="0">
              <a:latin typeface="Century"/>
              <a:cs typeface="Century"/>
            </a:endParaRPr>
          </a:p>
        </p:txBody>
      </p:sp>
      <p:sp>
        <p:nvSpPr>
          <p:cNvPr id="2" name="TextBox 1"/>
          <p:cNvSpPr txBox="1"/>
          <p:nvPr/>
        </p:nvSpPr>
        <p:spPr>
          <a:xfrm rot="20194963">
            <a:off x="6898853" y="2099910"/>
            <a:ext cx="1661993" cy="38019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Bodoni MT Black" panose="02070A03080606020203" pitchFamily="18" charset="0"/>
              </a:rPr>
              <a:t>Dislocated Workers</a:t>
            </a:r>
            <a:endParaRPr lang="en-US" sz="4800" dirty="0">
              <a:solidFill>
                <a:srgbClr val="00B050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328" y="4651008"/>
            <a:ext cx="3691267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Opportunity</a:t>
            </a:r>
          </a:p>
          <a:p>
            <a:pPr algn="ctr"/>
            <a:r>
              <a:rPr lang="en-US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Youth</a:t>
            </a:r>
            <a:endParaRPr lang="en-US" sz="4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598973">
            <a:off x="4349452" y="1077746"/>
            <a:ext cx="915122" cy="467787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0876003">
            <a:off x="940880" y="3407692"/>
            <a:ext cx="3733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Ex-offenders</a:t>
            </a:r>
            <a:endParaRPr lang="en-U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34887">
            <a:off x="5313249" y="5377734"/>
            <a:ext cx="2463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ernard MT Condensed" panose="02050806060905020404" pitchFamily="18" charset="0"/>
              </a:rPr>
              <a:t>Veterans</a:t>
            </a:r>
            <a:endParaRPr lang="en-US" sz="4800" dirty="0">
              <a:solidFill>
                <a:schemeClr val="bg1">
                  <a:lumMod val="85000"/>
                  <a:lumOff val="1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0800" y="1289944"/>
            <a:ext cx="2702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Disabled</a:t>
            </a:r>
            <a:endParaRPr lang="en-US" sz="54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1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6" grpId="0"/>
      <p:bldP spid="7" grpId="0"/>
      <p:bldP spid="8" grpId="1"/>
      <p:bldP spid="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530" y="320920"/>
            <a:ext cx="8074735" cy="3782840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en-US" sz="16600" dirty="0" smtClean="0">
                <a:solidFill>
                  <a:srgbClr val="2C93AC"/>
                </a:solidFill>
                <a:latin typeface="Century"/>
                <a:cs typeface="Century"/>
              </a:rPr>
              <a:t>46.2 </a:t>
            </a:r>
            <a:r>
              <a:rPr lang="en-US" sz="4800" dirty="0" smtClean="0">
                <a:solidFill>
                  <a:srgbClr val="2C93AC"/>
                </a:solidFill>
                <a:latin typeface="Century"/>
                <a:cs typeface="Century"/>
              </a:rPr>
              <a:t>MILLION</a:t>
            </a:r>
            <a:endParaRPr lang="en-US" sz="1100" dirty="0">
              <a:solidFill>
                <a:srgbClr val="18579B"/>
              </a:solidFill>
              <a:latin typeface="Century"/>
              <a:cs typeface="Centur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ABB3-2FAB-8143-9ACB-E8C3D7FD970C}" type="slidenum">
              <a:rPr lang="en-US" sz="1400" smtClean="0">
                <a:latin typeface="Century"/>
                <a:cs typeface="Century"/>
              </a:rPr>
              <a:t>8</a:t>
            </a:fld>
            <a:endParaRPr lang="en-US" sz="1400" dirty="0">
              <a:latin typeface="Century"/>
              <a:cs typeface="Century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87" y="3120597"/>
            <a:ext cx="755631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American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families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have someone working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but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earning wages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below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poverty line: 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$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11,702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 year for an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individual or 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$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23,021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for a family of four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9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z="1400" smtClean="0">
                <a:latin typeface="Century"/>
                <a:cs typeface="Century"/>
              </a:rPr>
              <a:pPr/>
              <a:t>9</a:t>
            </a:fld>
            <a:endParaRPr lang="en-US" sz="1400" dirty="0">
              <a:latin typeface="Century"/>
              <a:cs typeface="Century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8" y="1558807"/>
            <a:ext cx="7976915" cy="42801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2193" y="165253"/>
            <a:ext cx="609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entury" panose="02040604050505020304" pitchFamily="18" charset="0"/>
              </a:rPr>
              <a:t>Young Adults</a:t>
            </a:r>
          </a:p>
        </p:txBody>
      </p:sp>
    </p:spTree>
    <p:extLst>
      <p:ext uri="{BB962C8B-B14F-4D97-AF65-F5344CB8AC3E}">
        <p14:creationId xmlns:p14="http://schemas.microsoft.com/office/powerpoint/2010/main" val="275660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inte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ustom 2">
      <a:dk1>
        <a:sysClr val="windowText" lastClr="000000"/>
      </a:dk1>
      <a:lt1>
        <a:sysClr val="window" lastClr="FFFFFF"/>
      </a:lt1>
      <a:dk2>
        <a:srgbClr val="4D4D4F"/>
      </a:dk2>
      <a:lt2>
        <a:srgbClr val="FFFFFF"/>
      </a:lt2>
      <a:accent1>
        <a:srgbClr val="004C77"/>
      </a:accent1>
      <a:accent2>
        <a:srgbClr val="4EA1B4"/>
      </a:accent2>
      <a:accent3>
        <a:srgbClr val="004C77"/>
      </a:accent3>
      <a:accent4>
        <a:srgbClr val="4D4D4F"/>
      </a:accent4>
      <a:accent5>
        <a:srgbClr val="004C77"/>
      </a:accent5>
      <a:accent6>
        <a:srgbClr val="468E3A"/>
      </a:accent6>
      <a:hlink>
        <a:srgbClr val="4EA1B4"/>
      </a:hlink>
      <a:folHlink>
        <a:srgbClr val="004C7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ivic">
  <a:themeElements>
    <a:clrScheme name="Custom 5">
      <a:dk1>
        <a:sysClr val="windowText" lastClr="000000"/>
      </a:dk1>
      <a:lt1>
        <a:sysClr val="window" lastClr="FFFFFF"/>
      </a:lt1>
      <a:dk2>
        <a:srgbClr val="4D4D4F"/>
      </a:dk2>
      <a:lt2>
        <a:srgbClr val="FFFFFF"/>
      </a:lt2>
      <a:accent1>
        <a:srgbClr val="004C77"/>
      </a:accent1>
      <a:accent2>
        <a:srgbClr val="4EA1B4"/>
      </a:accent2>
      <a:accent3>
        <a:srgbClr val="004C77"/>
      </a:accent3>
      <a:accent4>
        <a:srgbClr val="4D4D4F"/>
      </a:accent4>
      <a:accent5>
        <a:srgbClr val="0A817F"/>
      </a:accent5>
      <a:accent6>
        <a:srgbClr val="468E3A"/>
      </a:accent6>
      <a:hlink>
        <a:srgbClr val="17885C"/>
      </a:hlink>
      <a:folHlink>
        <a:srgbClr val="004C7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24280</TotalTime>
  <Words>676</Words>
  <Application>Microsoft Macintosh PowerPoint</Application>
  <PresentationFormat>On-screen Show (4:3)</PresentationFormat>
  <Paragraphs>184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Winter</vt:lpstr>
      <vt:lpstr>Civic</vt:lpstr>
      <vt:lpstr>1_Civic</vt:lpstr>
      <vt:lpstr>Harper College Strategic Planning Conference</vt:lpstr>
      <vt:lpstr>About The Partnership </vt:lpstr>
      <vt:lpstr>Vision &amp; Mission</vt:lpstr>
      <vt:lpstr>People are laid-off every month (Source: Shierholz)</vt:lpstr>
      <vt:lpstr>Americans employed in temporary jobs in 2013- an increase of 28% since 2010 (Source: EMSI)</vt:lpstr>
      <vt:lpstr>Who do we serve? </vt:lpstr>
      <vt:lpstr>PowerPoint Presentation</vt:lpstr>
      <vt:lpstr>American families have someone working but earning wages below the poverty line:   $11,702 a year for an individual or  $23,021 for a family of four. </vt:lpstr>
      <vt:lpstr>PowerPoint Presentation</vt:lpstr>
      <vt:lpstr>Number of U.S. young adults 15-24 neither working nor in school  (Source: OECD, The Economist)</vt:lpstr>
      <vt:lpstr>Unemployment rate for youth 16-24 Nearly double the national average (Source: Young Invincibles)</vt:lpstr>
      <vt:lpstr>PowerPoint Presentation</vt:lpstr>
      <vt:lpstr>Earnings loss among Americans aged 20-24 over the next ten years (Source: Young Invincibles)</vt:lpstr>
      <vt:lpstr>Amount of time millennials have  experienced double digit unemployment (Source: Young Invincibles)</vt:lpstr>
      <vt:lpstr>PowerPoint Presentation</vt:lpstr>
      <vt:lpstr>PowerPoint Presentation</vt:lpstr>
      <vt:lpstr>of those categorized as long-term unemployed were employed 15 months later  (Source: Krueger/Cramer/Cho)</vt:lpstr>
      <vt:lpstr>of long-term unemployed in any given month returned to full-time/steady work a year later  (Source: Krueger/Cramer/Cho)</vt:lpstr>
      <vt:lpstr>PowerPoint Presentation</vt:lpstr>
      <vt:lpstr> of employers report that  college graduates  are NOT adequately prepared for work  (Source: Innovate + Educate)</vt:lpstr>
      <vt:lpstr>Judgment/decision-making  </vt:lpstr>
      <vt:lpstr>PowerPoint Presentation</vt:lpstr>
      <vt:lpstr>PowerPoint Presentation</vt:lpstr>
      <vt:lpstr>Americans who gained skills through employer-sponsored job training in the past 5 years.    (Source: Accenture)</vt:lpstr>
      <vt:lpstr> % of college grads who are unemployed or underemployed  (Source: Innovate + Educate)</vt:lpstr>
      <vt:lpstr> </vt:lpstr>
      <vt:lpstr>7 Target Industries*</vt:lpstr>
      <vt:lpstr>Labor Market Information</vt:lpstr>
      <vt:lpstr>PowerPoint Presentation</vt:lpstr>
      <vt:lpstr>Career Coaching</vt:lpstr>
      <vt:lpstr>Employer Services</vt:lpstr>
      <vt:lpstr>PowerPoint Presentation</vt:lpstr>
      <vt:lpstr>Jobs requiring postsecondary education or training beyond high school by 2020  (Source: Georgetown University Center on Educations &amp; the Workforce)</vt:lpstr>
      <vt:lpstr>PowerPoint Presentation</vt:lpstr>
      <vt:lpstr># of today’s grade-school children who will work at jobs that haven’t been invented yet (Source: Fast Company)</vt:lpstr>
      <vt:lpstr>Number of job openings in the economy through 2020  (Source: Georgetown University Center on Education &amp;  the Workforce)</vt:lpstr>
    </vt:vector>
  </TitlesOfParts>
  <Company>Columbia College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CHICAGO COOK WORKFORCE PARTNERSHIP</dc:title>
  <dc:creator>Dunni Cosey Gay</dc:creator>
  <cp:lastModifiedBy>Information Technology</cp:lastModifiedBy>
  <cp:revision>259</cp:revision>
  <cp:lastPrinted>2015-02-06T17:57:11Z</cp:lastPrinted>
  <dcterms:created xsi:type="dcterms:W3CDTF">2013-08-14T19:16:31Z</dcterms:created>
  <dcterms:modified xsi:type="dcterms:W3CDTF">2015-03-05T20:32:08Z</dcterms:modified>
</cp:coreProperties>
</file>