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8F4F28-E4F1-C06E-7946-15FB7494FA91}" v="2" dt="2025-12-09T18:37:12.625"/>
    <p1510:client id="{85E25DE7-4D55-46BF-9B08-A112AD760A89}" v="36" dt="2025-12-10T16:43:20.087"/>
    <p1510:client id="{D4969EDA-A996-3609-86CD-0B7334B6A7B3}" v="1" dt="2025-12-09T22:23:31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CD8D-322A-2685-4B5D-B7F1D633CB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FBF17F-69CF-A734-3B00-141EEA146E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12C827-52A5-31E9-F1F2-596F7A1A2D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B6F37-3772-ED40-6CF2-4CD587F3D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F66EB-0C2B-1BA7-8E24-FA1A8811A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44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7D026-8C26-8223-A075-076FBA5618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5C54F-B4E6-3A1D-78BF-31DC6E1AA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1BFD38-CE23-34B7-F9D0-4D99982EB46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F7F2BB-7430-55D4-4396-C02B71C82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F2FF0-C458-7D21-B1FF-5B647449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05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B06C0-428A-6E73-4C12-3EB861ECA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EB6319-EBBF-AD97-FDF5-FC051404BD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FA4985-4DF2-9920-ECF2-5800E3E1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425922-E2EB-B4E6-9953-387BC7110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612553-75F0-9AD2-FD2D-11697ED55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272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611C2-6718-F2A7-5321-3D31062499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AC3792-779A-9638-7582-8EF8A6C2B2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8671A16-0C7B-B92B-76CD-5B116578CE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67893-1B01-ADB4-C231-EBA566942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00DFA6-CD78-ACAD-6C4E-93A3F2CEE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79331-1AE1-ADFA-7791-941C53E7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54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7BF3F-6DC2-71B6-E322-48ABBF00E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132752-661E-E181-CA08-152ACE3ECC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66E93A-2692-0AAE-1464-4B1CEE09C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163EE5-6370-91DC-2F4B-2AF3D4428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C68E6D-7B71-40C4-1D89-B0548CDBB1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D6FB8B-0D65-D700-B925-0449499BA3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01ABA21-339B-A938-FCF4-CB9EA4F5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86C418-E65F-CCF3-745D-7F5135CD9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201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BDDDA-6DFA-94BC-A53A-F7A8102CE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AB9DF6-0D6F-A252-14D6-F7B8B35A9C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89100E-D07C-BE8B-9EF7-D6251536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AFA95-CA63-16C0-BEB0-DF2BFF550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483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795435-52DE-A7C9-39EB-F3D279076C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BF4CA6-7241-9001-670D-44B960A18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84FA9-E6A1-B551-9211-4BFA86653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0790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8D722-EE3B-C447-F6CE-A0C26ACD4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CC587-D3D0-E825-6AD4-6DFFA06354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5E7B26-9A45-7731-F6FB-7DDDAD78C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D5D26A-3284-2529-DDFC-00915E679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8B934D-8DDA-8B11-9BDE-ABF62024B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4655A-10E1-12F6-EA96-674D013CC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912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C2016-3559-3550-15B6-5F019D25AC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062B84-605D-FEA3-49B3-9F4F486C2E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3820D-5B32-1265-D97E-AE32EA7D8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0BBB3A-6123-5BA5-4667-2AFC9C2DDF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EAA8BA-2156-7E9A-58C5-928DAA85C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718AFA-5F4A-D54A-BAAC-BC9AF05FB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164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75E04B-817B-B895-C71E-4F1A6DA1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93E2AF-12FD-4C78-00CE-B4AA18177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EB411-E61D-D7EA-7E49-EA7D3FAED3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31AEB3-5D13-2251-55F4-F7736504E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8DAE20-FDC0-A57C-71F2-09A72D500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839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A49297B-125E-7EDA-C673-8317093F9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DC7AFC-5658-A99F-779F-373CD225B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0D8DC4-26C9-DAC6-9513-DAD26E8D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056D04B-EFDD-004B-BA6B-51641641F35A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B93AD-FF42-9FE3-3897-D2C515CA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9E781-E99D-7EAA-3C2A-599C1A5051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CF67C8-0A44-DA4A-80E8-0E70A43EB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790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flag&#10;&#10;Description automatically generated">
            <a:extLst>
              <a:ext uri="{FF2B5EF4-FFF2-40B4-BE49-F238E27FC236}">
                <a16:creationId xmlns:a16="http://schemas.microsoft.com/office/drawing/2014/main" id="{3336FB41-52E6-854E-B99F-74DA74C25C8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5319451"/>
            <a:ext cx="12192001" cy="1538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29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31.jpeg"/><Relationship Id="rId7" Type="http://schemas.openxmlformats.org/officeDocument/2006/relationships/image" Target="../media/image35.jpeg"/><Relationship Id="rId12" Type="http://schemas.openxmlformats.org/officeDocument/2006/relationships/image" Target="../media/image40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11" Type="http://schemas.openxmlformats.org/officeDocument/2006/relationships/image" Target="../media/image39.jpeg"/><Relationship Id="rId5" Type="http://schemas.openxmlformats.org/officeDocument/2006/relationships/image" Target="../media/image33.jpeg"/><Relationship Id="rId10" Type="http://schemas.openxmlformats.org/officeDocument/2006/relationships/image" Target="../media/image38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6F015-3933-D412-5445-280038657D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9764" y="472313"/>
            <a:ext cx="10432472" cy="1082647"/>
          </a:xfrm>
        </p:spPr>
        <p:txBody>
          <a:bodyPr/>
          <a:lstStyle/>
          <a:p>
            <a:r>
              <a:rPr lang="en-US" sz="3600">
                <a:latin typeface="Georgia" panose="02040502050405020303" pitchFamily="18" charset="0"/>
              </a:rPr>
              <a:t>A CELEBRATION OF HARPER ATHLETICS </a:t>
            </a:r>
            <a:endParaRPr lang="en-US" sz="3600"/>
          </a:p>
        </p:txBody>
      </p:sp>
      <p:pic>
        <p:nvPicPr>
          <p:cNvPr id="4" name="Content Placeholder 4" descr="A blue and white logo&#10;&#10;AI-generated content may be incorrect.">
            <a:extLst>
              <a:ext uri="{FF2B5EF4-FFF2-40B4-BE49-F238E27FC236}">
                <a16:creationId xmlns:a16="http://schemas.microsoft.com/office/drawing/2014/main" id="{F643EC2A-3AED-133A-0A5D-C38C8BDEC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835" y="1479008"/>
            <a:ext cx="7668329" cy="41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0244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D2C2B-E2FA-474B-EE31-85A20F7804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AB100C5-1419-AA4A-C25B-8CC4FDE7DC98}"/>
              </a:ext>
            </a:extLst>
          </p:cNvPr>
          <p:cNvSpPr/>
          <p:nvPr/>
        </p:nvSpPr>
        <p:spPr>
          <a:xfrm>
            <a:off x="1505179" y="533735"/>
            <a:ext cx="9613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Men’s Cross Country</a:t>
            </a:r>
          </a:p>
        </p:txBody>
      </p:sp>
      <p:pic>
        <p:nvPicPr>
          <p:cNvPr id="7" name="Content Placeholder 4" descr="A group of people posing for a photo">
            <a:extLst>
              <a:ext uri="{FF2B5EF4-FFF2-40B4-BE49-F238E27FC236}">
                <a16:creationId xmlns:a16="http://schemas.microsoft.com/office/drawing/2014/main" id="{AEFA4BB0-D444-4E2F-7BEC-B4DD03F56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1921" y="1691874"/>
            <a:ext cx="3428157" cy="241461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C807A8D-A9F1-F4BE-6826-72A91C82BAC0}"/>
              </a:ext>
            </a:extLst>
          </p:cNvPr>
          <p:cNvSpPr/>
          <p:nvPr/>
        </p:nvSpPr>
        <p:spPr>
          <a:xfrm>
            <a:off x="1289048" y="4341304"/>
            <a:ext cx="961390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2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anose="02040502050405020303" pitchFamily="18" charset="0"/>
              </a:rPr>
              <a:t>Record-Setting Season</a:t>
            </a:r>
          </a:p>
        </p:txBody>
      </p:sp>
    </p:spTree>
    <p:extLst>
      <p:ext uri="{BB962C8B-B14F-4D97-AF65-F5344CB8AC3E}">
        <p14:creationId xmlns:p14="http://schemas.microsoft.com/office/powerpoint/2010/main" val="3183105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9C0F0-4BF8-F5D3-0882-0327E81DB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887" y="365125"/>
            <a:ext cx="11313622" cy="1325563"/>
          </a:xfrm>
        </p:spPr>
        <p:txBody>
          <a:bodyPr/>
          <a:lstStyle/>
          <a:p>
            <a:pPr algn="ctr"/>
            <a:br>
              <a:rPr lang="en-US">
                <a:latin typeface="Georgia" panose="02040502050405020303" pitchFamily="18" charset="0"/>
              </a:rPr>
            </a:br>
            <a:r>
              <a:rPr lang="en-US" sz="3200" b="1">
                <a:solidFill>
                  <a:srgbClr val="0070C0"/>
                </a:solidFill>
              </a:rPr>
              <a:t>2025 Men’s &amp; Women’s Cross Country NJCAA Championships</a:t>
            </a:r>
            <a:endParaRPr lang="en-US" sz="3200">
              <a:latin typeface="Georgia" panose="02040502050405020303" pitchFamily="18" charset="0"/>
            </a:endParaRPr>
          </a:p>
        </p:txBody>
      </p:sp>
      <p:pic>
        <p:nvPicPr>
          <p:cNvPr id="8" name="Content Placeholder 7" descr="A group of people posing for a photo">
            <a:extLst>
              <a:ext uri="{FF2B5EF4-FFF2-40B4-BE49-F238E27FC236}">
                <a16:creationId xmlns:a16="http://schemas.microsoft.com/office/drawing/2014/main" id="{16F73554-EE26-4D95-0F61-9F96F529F1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3925" y="1814350"/>
            <a:ext cx="3357308" cy="2237871"/>
          </a:xfrm>
        </p:spPr>
      </p:pic>
      <p:pic>
        <p:nvPicPr>
          <p:cNvPr id="10" name="Picture 9" descr="A group of people posing for a photo">
            <a:extLst>
              <a:ext uri="{FF2B5EF4-FFF2-40B4-BE49-F238E27FC236}">
                <a16:creationId xmlns:a16="http://schemas.microsoft.com/office/drawing/2014/main" id="{4435A5F8-AA08-C8DD-9D20-C45B68C86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23" y="1814350"/>
            <a:ext cx="1932932" cy="2898791"/>
          </a:xfrm>
          <a:prstGeom prst="rect">
            <a:avLst/>
          </a:prstGeom>
        </p:spPr>
      </p:pic>
      <p:pic>
        <p:nvPicPr>
          <p:cNvPr id="12" name="Picture 11" descr="A group of people posing for a photo">
            <a:extLst>
              <a:ext uri="{FF2B5EF4-FFF2-40B4-BE49-F238E27FC236}">
                <a16:creationId xmlns:a16="http://schemas.microsoft.com/office/drawing/2014/main" id="{9B75F5D7-9C4A-9403-13BB-C6754233F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0185" y="1814350"/>
            <a:ext cx="3357268" cy="223787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D74E85-C606-41A2-1A4B-FA15A5628918}"/>
              </a:ext>
            </a:extLst>
          </p:cNvPr>
          <p:cNvSpPr txBox="1"/>
          <p:nvPr/>
        </p:nvSpPr>
        <p:spPr>
          <a:xfrm>
            <a:off x="953859" y="4272345"/>
            <a:ext cx="3169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/>
              <a:t>HARPER HAWKS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8FA0239-C274-31AC-4FE3-68934D5ED787}"/>
              </a:ext>
            </a:extLst>
          </p:cNvPr>
          <p:cNvSpPr txBox="1"/>
          <p:nvPr/>
        </p:nvSpPr>
        <p:spPr>
          <a:xfrm>
            <a:off x="4559939" y="4920339"/>
            <a:ext cx="29014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/>
              <a:t>ALL - AMERICANS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407FC3-4112-23E2-5105-C9270C75FBF6}"/>
              </a:ext>
            </a:extLst>
          </p:cNvPr>
          <p:cNvSpPr txBox="1"/>
          <p:nvPr/>
        </p:nvSpPr>
        <p:spPr>
          <a:xfrm>
            <a:off x="7983045" y="4175883"/>
            <a:ext cx="31781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/>
              <a:t>NATIONAL CHAMPS</a:t>
            </a:r>
          </a:p>
        </p:txBody>
      </p:sp>
    </p:spTree>
    <p:extLst>
      <p:ext uri="{BB962C8B-B14F-4D97-AF65-F5344CB8AC3E}">
        <p14:creationId xmlns:p14="http://schemas.microsoft.com/office/powerpoint/2010/main" val="18802653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EAF772-B091-8CC3-334F-8CC9A25A1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3BFCF-334D-24FD-D4EC-F7D6729D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690880"/>
          </a:xfrm>
        </p:spPr>
        <p:txBody>
          <a:bodyPr/>
          <a:lstStyle/>
          <a:p>
            <a:pPr algn="ctr"/>
            <a:r>
              <a:rPr lang="en-US" sz="4000">
                <a:solidFill>
                  <a:srgbClr val="0070C0"/>
                </a:solidFill>
                <a:latin typeface="Georgia" panose="02040502050405020303" pitchFamily="18" charset="0"/>
                <a:cs typeface="Arial" panose="020B0604020202020204" pitchFamily="34" charset="0"/>
              </a:rPr>
              <a:t>Harper College Women XC SOAR!</a:t>
            </a:r>
            <a:endParaRPr lang="en-US" sz="4000">
              <a:solidFill>
                <a:srgbClr val="0070C0"/>
              </a:solidFill>
              <a:latin typeface="Georgia" panose="02040502050405020303" pitchFamily="18" charset="0"/>
            </a:endParaRPr>
          </a:p>
        </p:txBody>
      </p:sp>
      <p:pic>
        <p:nvPicPr>
          <p:cNvPr id="8" name="Content Placeholder 4" descr="A group of people standing in the snow">
            <a:extLst>
              <a:ext uri="{FF2B5EF4-FFF2-40B4-BE49-F238E27FC236}">
                <a16:creationId xmlns:a16="http://schemas.microsoft.com/office/drawing/2014/main" id="{6CA25B16-38F9-853F-CBFC-32A57DF99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050" y="3277880"/>
            <a:ext cx="2479869" cy="1712994"/>
          </a:xfrm>
          <a:prstGeom prst="rect">
            <a:avLst/>
          </a:prstGeom>
        </p:spPr>
      </p:pic>
      <p:pic>
        <p:nvPicPr>
          <p:cNvPr id="9" name="Picture 8" descr="A group of people running in the snow">
            <a:extLst>
              <a:ext uri="{FF2B5EF4-FFF2-40B4-BE49-F238E27FC236}">
                <a16:creationId xmlns:a16="http://schemas.microsoft.com/office/drawing/2014/main" id="{EAC78786-047C-1720-DB93-05BAED6CB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40" y="3343797"/>
            <a:ext cx="2479869" cy="1647077"/>
          </a:xfrm>
          <a:prstGeom prst="rect">
            <a:avLst/>
          </a:prstGeom>
        </p:spPr>
      </p:pic>
      <p:pic>
        <p:nvPicPr>
          <p:cNvPr id="10" name="Picture 9" descr="A group of women running in the snow">
            <a:extLst>
              <a:ext uri="{FF2B5EF4-FFF2-40B4-BE49-F238E27FC236}">
                <a16:creationId xmlns:a16="http://schemas.microsoft.com/office/drawing/2014/main" id="{A8D44E80-B315-36CB-E637-DCADF10BF0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9050" y="1267947"/>
            <a:ext cx="2479869" cy="1647077"/>
          </a:xfrm>
          <a:prstGeom prst="rect">
            <a:avLst/>
          </a:prstGeom>
        </p:spPr>
      </p:pic>
      <p:pic>
        <p:nvPicPr>
          <p:cNvPr id="11" name="Picture 10" descr="A group of people running in the snow">
            <a:extLst>
              <a:ext uri="{FF2B5EF4-FFF2-40B4-BE49-F238E27FC236}">
                <a16:creationId xmlns:a16="http://schemas.microsoft.com/office/drawing/2014/main" id="{351DB094-F189-D346-8330-CA9B37FBDC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4639" y="1267948"/>
            <a:ext cx="2479869" cy="16470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413E08-0279-EDAE-46F4-2C54F2BF1AAE}"/>
              </a:ext>
            </a:extLst>
          </p:cNvPr>
          <p:cNvSpPr txBox="1"/>
          <p:nvPr/>
        </p:nvSpPr>
        <p:spPr>
          <a:xfrm>
            <a:off x="4461223" y="1974664"/>
            <a:ext cx="305111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Kasey Ledinsky </a:t>
            </a:r>
          </a:p>
          <a:p>
            <a:endParaRPr lang="en-US" b="1" dirty="0">
              <a:solidFill>
                <a:srgbClr val="0070C0"/>
              </a:solidFill>
            </a:endParaRPr>
          </a:p>
          <a:p>
            <a:pPr algn="r"/>
            <a:r>
              <a:rPr lang="en-US" b="1" dirty="0">
                <a:solidFill>
                  <a:srgbClr val="0070C0"/>
                </a:solidFill>
              </a:rPr>
              <a:t>Natalia Pocica</a:t>
            </a:r>
          </a:p>
          <a:p>
            <a:pPr algn="r"/>
            <a:endParaRPr lang="en-US" b="1" dirty="0">
              <a:solidFill>
                <a:srgbClr val="0070C0"/>
              </a:solidFill>
            </a:endParaRPr>
          </a:p>
          <a:p>
            <a:pPr algn="r"/>
            <a:endParaRPr lang="en-US" b="1" dirty="0">
              <a:solidFill>
                <a:srgbClr val="0070C0"/>
              </a:solidFill>
            </a:endParaRPr>
          </a:p>
          <a:p>
            <a:pPr algn="r"/>
            <a:endParaRPr lang="en-US" b="1" dirty="0">
              <a:solidFill>
                <a:srgbClr val="0070C0"/>
              </a:solidFill>
            </a:endParaRPr>
          </a:p>
          <a:p>
            <a:pPr algn="ctr"/>
            <a:r>
              <a:rPr lang="en-US" b="1" dirty="0">
                <a:solidFill>
                  <a:srgbClr val="0070C0"/>
                </a:solidFill>
              </a:rPr>
              <a:t>NJCAA All-Americans </a:t>
            </a:r>
          </a:p>
          <a:p>
            <a:pPr algn="ctr"/>
            <a:r>
              <a:rPr lang="en-US" sz="2800" b="1" dirty="0">
                <a:solidFill>
                  <a:srgbClr val="0070C0"/>
                </a:solidFill>
              </a:rPr>
              <a:t>2025</a:t>
            </a:r>
            <a:r>
              <a:rPr lang="en-US" b="1" dirty="0">
                <a:solidFill>
                  <a:srgbClr val="0070C0"/>
                </a:solidFill>
              </a:rPr>
              <a:t> </a:t>
            </a:r>
          </a:p>
          <a:p>
            <a:pPr algn="ctr"/>
            <a:endParaRPr lang="en-US" b="1" dirty="0">
              <a:solidFill>
                <a:srgbClr val="0070C0"/>
              </a:solidFill>
            </a:endParaRPr>
          </a:p>
          <a:p>
            <a:pPr algn="ctr"/>
            <a:r>
              <a:rPr lang="en-US" sz="1400" b="1" dirty="0">
                <a:solidFill>
                  <a:srgbClr val="0070C0"/>
                </a:solidFill>
              </a:rPr>
              <a:t>Fort Dodge, IA | November 8, 2025</a:t>
            </a:r>
          </a:p>
        </p:txBody>
      </p:sp>
    </p:spTree>
    <p:extLst>
      <p:ext uri="{BB962C8B-B14F-4D97-AF65-F5344CB8AC3E}">
        <p14:creationId xmlns:p14="http://schemas.microsoft.com/office/powerpoint/2010/main" val="3718125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8B28C-F996-3736-5623-BAA146349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855AF-C1CD-62A0-288D-E405A4794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25195"/>
          </a:xfrm>
        </p:spPr>
        <p:txBody>
          <a:bodyPr/>
          <a:lstStyle/>
          <a:p>
            <a:pPr algn="ctr"/>
            <a:r>
              <a:rPr lang="en-US" sz="3200">
                <a:solidFill>
                  <a:srgbClr val="0070C0"/>
                </a:solidFill>
                <a:latin typeface="Georgia" panose="02040502050405020303" pitchFamily="18" charset="0"/>
              </a:rPr>
              <a:t>Harper College Men XC RISE TO THE CHALLENGE</a:t>
            </a:r>
            <a:br>
              <a:rPr lang="en-US" sz="3200">
                <a:solidFill>
                  <a:srgbClr val="0070C0"/>
                </a:solidFill>
                <a:latin typeface="Georgia" panose="02040502050405020303" pitchFamily="18" charset="0"/>
              </a:rPr>
            </a:br>
            <a:r>
              <a:rPr lang="en-US" sz="3200">
                <a:solidFill>
                  <a:srgbClr val="0070C0"/>
                </a:solidFill>
                <a:latin typeface="Georgia" panose="02040502050405020303" pitchFamily="18" charset="0"/>
              </a:rPr>
              <a:t>2025 NJCAA DIII National Champions</a:t>
            </a:r>
          </a:p>
        </p:txBody>
      </p:sp>
      <p:pic>
        <p:nvPicPr>
          <p:cNvPr id="19" name="Content Placeholder 8" descr="A group of people running in the snow">
            <a:extLst>
              <a:ext uri="{FF2B5EF4-FFF2-40B4-BE49-F238E27FC236}">
                <a16:creationId xmlns:a16="http://schemas.microsoft.com/office/drawing/2014/main" id="{9740DB53-61C2-0F82-1688-42C67327F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650" y="4691998"/>
            <a:ext cx="2358578" cy="1353202"/>
          </a:xfrm>
          <a:prstGeom prst="rect">
            <a:avLst/>
          </a:prstGeom>
        </p:spPr>
      </p:pic>
      <p:pic>
        <p:nvPicPr>
          <p:cNvPr id="20" name="Picture 19" descr="A person running in the snow">
            <a:extLst>
              <a:ext uri="{FF2B5EF4-FFF2-40B4-BE49-F238E27FC236}">
                <a16:creationId xmlns:a16="http://schemas.microsoft.com/office/drawing/2014/main" id="{8A01F75C-F595-21F2-E972-733B022B04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884" y="1290320"/>
            <a:ext cx="2510156" cy="1667193"/>
          </a:xfrm>
          <a:prstGeom prst="rect">
            <a:avLst/>
          </a:prstGeom>
        </p:spPr>
      </p:pic>
      <p:pic>
        <p:nvPicPr>
          <p:cNvPr id="21" name="Picture 20" descr="A group of men running in the snow">
            <a:extLst>
              <a:ext uri="{FF2B5EF4-FFF2-40B4-BE49-F238E27FC236}">
                <a16:creationId xmlns:a16="http://schemas.microsoft.com/office/drawing/2014/main" id="{D453FD5F-C54A-636B-8B7D-DC94AA1EF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5501" y="2740210"/>
            <a:ext cx="2297268" cy="1525797"/>
          </a:xfrm>
          <a:prstGeom prst="rect">
            <a:avLst/>
          </a:prstGeom>
        </p:spPr>
      </p:pic>
      <p:pic>
        <p:nvPicPr>
          <p:cNvPr id="22" name="Picture 21" descr="A group of people in the snow">
            <a:extLst>
              <a:ext uri="{FF2B5EF4-FFF2-40B4-BE49-F238E27FC236}">
                <a16:creationId xmlns:a16="http://schemas.microsoft.com/office/drawing/2014/main" id="{59CB7E9D-0972-5C68-8268-019FE4C76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3829" y="3812277"/>
            <a:ext cx="2586265" cy="1717743"/>
          </a:xfrm>
          <a:prstGeom prst="rect">
            <a:avLst/>
          </a:prstGeom>
        </p:spPr>
      </p:pic>
      <p:pic>
        <p:nvPicPr>
          <p:cNvPr id="23" name="Picture 22" descr="A person wearing a hoodie and glasses">
            <a:extLst>
              <a:ext uri="{FF2B5EF4-FFF2-40B4-BE49-F238E27FC236}">
                <a16:creationId xmlns:a16="http://schemas.microsoft.com/office/drawing/2014/main" id="{0BC192CE-A9F3-EB45-FB5D-98343B042B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4592" y="1333024"/>
            <a:ext cx="2297267" cy="1525797"/>
          </a:xfrm>
          <a:prstGeom prst="rect">
            <a:avLst/>
          </a:prstGeom>
        </p:spPr>
      </p:pic>
      <p:pic>
        <p:nvPicPr>
          <p:cNvPr id="24" name="Picture 23" descr="A group of people running in the snow">
            <a:extLst>
              <a:ext uri="{FF2B5EF4-FFF2-40B4-BE49-F238E27FC236}">
                <a16:creationId xmlns:a16="http://schemas.microsoft.com/office/drawing/2014/main" id="{8F43388E-E3CE-6895-2C82-9A456D6AF8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6" y="1399668"/>
            <a:ext cx="2345520" cy="1557845"/>
          </a:xfrm>
          <a:prstGeom prst="rect">
            <a:avLst/>
          </a:prstGeom>
        </p:spPr>
      </p:pic>
      <p:pic>
        <p:nvPicPr>
          <p:cNvPr id="25" name="Picture 24" descr="A group of people running in the snow">
            <a:extLst>
              <a:ext uri="{FF2B5EF4-FFF2-40B4-BE49-F238E27FC236}">
                <a16:creationId xmlns:a16="http://schemas.microsoft.com/office/drawing/2014/main" id="{025A7271-AD30-76FF-DC60-77B696AEC4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856" y="3573128"/>
            <a:ext cx="2383605" cy="1583141"/>
          </a:xfrm>
          <a:prstGeom prst="rect">
            <a:avLst/>
          </a:prstGeom>
        </p:spPr>
      </p:pic>
      <p:pic>
        <p:nvPicPr>
          <p:cNvPr id="26" name="Picture 25" descr="A group of people running in the snow">
            <a:extLst>
              <a:ext uri="{FF2B5EF4-FFF2-40B4-BE49-F238E27FC236}">
                <a16:creationId xmlns:a16="http://schemas.microsoft.com/office/drawing/2014/main" id="{66834A8E-EA87-6B88-AC78-B37508C169A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650" y="3018754"/>
            <a:ext cx="2358578" cy="1503980"/>
          </a:xfrm>
          <a:prstGeom prst="rect">
            <a:avLst/>
          </a:prstGeom>
        </p:spPr>
      </p:pic>
      <p:pic>
        <p:nvPicPr>
          <p:cNvPr id="27" name="Picture 26" descr="A person running in the snow">
            <a:extLst>
              <a:ext uri="{FF2B5EF4-FFF2-40B4-BE49-F238E27FC236}">
                <a16:creationId xmlns:a16="http://schemas.microsoft.com/office/drawing/2014/main" id="{F2EF857A-0137-20C0-2FD3-E1CBEB145F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985" y="2738817"/>
            <a:ext cx="2297269" cy="1525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30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D6959-9E51-9FE1-E6EE-A4E35EDA2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96E2CB0-DF05-1679-4B4D-DB9FA249A2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85538"/>
            <a:ext cx="10515600" cy="4598829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buNone/>
            </a:pPr>
            <a:r>
              <a:rPr lang="en-US" sz="3800" b="1" dirty="0"/>
              <a:t>NJCAA DII Region 4 District A Runner-Up (33-win season)</a:t>
            </a:r>
          </a:p>
          <a:p>
            <a:pPr marL="0" indent="0" algn="ctr" fontAlgn="base">
              <a:buNone/>
            </a:pPr>
            <a:endParaRPr lang="en-US" dirty="0"/>
          </a:p>
          <a:p>
            <a:pPr marL="0" indent="0" algn="ctr" fontAlgn="base">
              <a:buNone/>
            </a:pPr>
            <a:r>
              <a:rPr lang="en-US" sz="3800" b="1" dirty="0"/>
              <a:t>All-American Nomination</a:t>
            </a:r>
          </a:p>
          <a:p>
            <a:pPr marL="0" indent="0" algn="ctr" fontAlgn="base">
              <a:buNone/>
            </a:pPr>
            <a:r>
              <a:rPr lang="en-US" dirty="0"/>
              <a:t>    Phoebe Kim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algn="ctr" fontAlgn="base">
              <a:buNone/>
            </a:pPr>
            <a:r>
              <a:rPr lang="en-US" sz="3500" b="1" dirty="0"/>
              <a:t>Region 4 All-Region</a:t>
            </a:r>
          </a:p>
          <a:p>
            <a:pPr marL="0" indent="0" algn="ctr" fontAlgn="base">
              <a:buNone/>
            </a:pPr>
            <a:r>
              <a:rPr lang="en-US" dirty="0"/>
              <a:t>    Phoebe Kim | Setter, First Team</a:t>
            </a:r>
          </a:p>
          <a:p>
            <a:pPr marL="0" indent="0" algn="ctr" fontAlgn="base">
              <a:buNone/>
            </a:pPr>
            <a:r>
              <a:rPr lang="en-US" dirty="0"/>
              <a:t>       Jocelyn Erling | Outside Hitter, First Team</a:t>
            </a:r>
          </a:p>
          <a:p>
            <a:pPr marL="0" indent="0" algn="ctr" fontAlgn="base">
              <a:buNone/>
            </a:pPr>
            <a:r>
              <a:rPr lang="en-US" dirty="0"/>
              <a:t>     Lauren Ahlstedt | Right Side Hitter, Honorable Mention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9" name="Picture 8" descr="A screenshot of a phone&#10;&#10;AI-generated content may be incorrect.">
            <a:extLst>
              <a:ext uri="{FF2B5EF4-FFF2-40B4-BE49-F238E27FC236}">
                <a16:creationId xmlns:a16="http://schemas.microsoft.com/office/drawing/2014/main" id="{4CD2E314-009B-3995-97A4-B0A639BCE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0870" y="1534412"/>
            <a:ext cx="1193095" cy="1346807"/>
          </a:xfrm>
          <a:prstGeom prst="rect">
            <a:avLst/>
          </a:prstGeom>
        </p:spPr>
      </p:pic>
      <p:pic>
        <p:nvPicPr>
          <p:cNvPr id="10" name="Picture 9" descr="A screenshot of a phone&#10;&#10;AI-generated content may be incorrect.">
            <a:extLst>
              <a:ext uri="{FF2B5EF4-FFF2-40B4-BE49-F238E27FC236}">
                <a16:creationId xmlns:a16="http://schemas.microsoft.com/office/drawing/2014/main" id="{67A5F7BF-EA3F-0CD3-AD12-819C8F0473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5973" y="3429000"/>
            <a:ext cx="1203961" cy="1438275"/>
          </a:xfrm>
          <a:prstGeom prst="rect">
            <a:avLst/>
          </a:prstGeom>
        </p:spPr>
      </p:pic>
      <p:pic>
        <p:nvPicPr>
          <p:cNvPr id="11" name="Picture 10" descr="A screenshot of a phone&#10;&#10;AI-generated content may be incorrect.">
            <a:extLst>
              <a:ext uri="{FF2B5EF4-FFF2-40B4-BE49-F238E27FC236}">
                <a16:creationId xmlns:a16="http://schemas.microsoft.com/office/drawing/2014/main" id="{0199F25A-005A-AB13-4653-251EC0E13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2233" y="1990724"/>
            <a:ext cx="1328213" cy="1438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521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48C2A-CD5A-D580-754B-BD2957D16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02436C-B2ED-990E-80D5-E78417BE8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4800" y="365125"/>
            <a:ext cx="9850120" cy="671195"/>
          </a:xfrm>
        </p:spPr>
        <p:txBody>
          <a:bodyPr/>
          <a:lstStyle/>
          <a:p>
            <a:pPr algn="ctr"/>
            <a:r>
              <a:rPr lang="en-US" sz="3600">
                <a:solidFill>
                  <a:srgbClr val="0070C0"/>
                </a:solidFill>
                <a:latin typeface="Georgia" panose="02040502050405020303" pitchFamily="18" charset="0"/>
              </a:rPr>
              <a:t>2025 HARPER HAWKS WOMEN’S SOCCER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28FD176-4C60-B26C-1FBD-8391F6E33B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2040" y="1184170"/>
            <a:ext cx="10515600" cy="4203488"/>
          </a:xfrm>
        </p:spPr>
        <p:txBody>
          <a:bodyPr lIns="91440" tIns="45720" rIns="91440" bIns="45720" anchor="t"/>
          <a:lstStyle/>
          <a:p>
            <a:pPr marL="0" indent="0" algn="ctr" fontAlgn="base">
              <a:buNone/>
            </a:pPr>
            <a:r>
              <a:rPr lang="en-US" sz="4000" b="1"/>
              <a:t>NJCAA ALL-REGION HONORS </a:t>
            </a:r>
          </a:p>
          <a:p>
            <a:pPr marL="0" indent="0" fontAlgn="base">
              <a:buNone/>
            </a:pPr>
            <a:endParaRPr lang="en-US"/>
          </a:p>
          <a:p>
            <a:pPr marL="0" indent="0" algn="ctr" fontAlgn="base">
              <a:buNone/>
            </a:pPr>
            <a:r>
              <a:rPr lang="en-US" sz="3600"/>
              <a:t>Grace Nikolakakis, Defense, First Team</a:t>
            </a:r>
          </a:p>
          <a:p>
            <a:pPr marL="0" indent="0" fontAlgn="base">
              <a:buNone/>
            </a:pPr>
            <a:endParaRPr lang="en-US" sz="3600"/>
          </a:p>
          <a:p>
            <a:pPr marL="0" indent="0" algn="ctr" fontAlgn="base">
              <a:buNone/>
            </a:pPr>
            <a:r>
              <a:rPr lang="en-US" sz="3600"/>
              <a:t>     Region 4 All-Region</a:t>
            </a:r>
          </a:p>
          <a:p>
            <a:pPr marL="0" indent="0">
              <a:buNone/>
            </a:pPr>
            <a:endParaRPr lang="en-US"/>
          </a:p>
        </p:txBody>
      </p:sp>
      <p:pic>
        <p:nvPicPr>
          <p:cNvPr id="8" name="Picture 7" descr="A person in a blue shirt">
            <a:extLst>
              <a:ext uri="{FF2B5EF4-FFF2-40B4-BE49-F238E27FC236}">
                <a16:creationId xmlns:a16="http://schemas.microsoft.com/office/drawing/2014/main" id="{989BBA01-47DE-F71C-74AC-DB5F93B6D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924" y="3289527"/>
            <a:ext cx="2471816" cy="197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94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3C86F3-A355-F886-98D5-003237E805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7276D-2632-2D48-53FC-745EE1882C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075"/>
          </a:xfrm>
        </p:spPr>
        <p:txBody>
          <a:bodyPr/>
          <a:lstStyle/>
          <a:p>
            <a:pPr algn="ctr"/>
            <a:r>
              <a:rPr lang="en-US" sz="3200">
                <a:solidFill>
                  <a:srgbClr val="0070C0"/>
                </a:solidFill>
                <a:latin typeface="Georgia" panose="02040502050405020303" pitchFamily="18" charset="0"/>
              </a:rPr>
              <a:t>2025 WOMEN’S CROSS COUNTRY HONORS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B334CB9-64AF-FD1E-F253-DE3BE3822F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1080" y="965200"/>
            <a:ext cx="10515600" cy="4351338"/>
          </a:xfrm>
        </p:spPr>
        <p:txBody>
          <a:bodyPr lIns="91440" tIns="45720" rIns="91440" bIns="45720" anchor="t">
            <a:normAutofit/>
          </a:bodyPr>
          <a:lstStyle/>
          <a:p>
            <a:pPr marL="0" indent="0" fontAlgn="base">
              <a:buNone/>
            </a:pPr>
            <a:r>
              <a:rPr lang="en-US" dirty="0"/>
              <a:t>NJCAA All-Americans</a:t>
            </a:r>
          </a:p>
          <a:p>
            <a:pPr marL="0" indent="0" fontAlgn="base">
              <a:buNone/>
            </a:pPr>
            <a:r>
              <a:rPr lang="en-US" dirty="0"/>
              <a:t>  Kasey Ledinsky, 13</a:t>
            </a:r>
            <a:r>
              <a:rPr lang="en-US" baseline="30000" dirty="0"/>
              <a:t>th</a:t>
            </a:r>
            <a:r>
              <a:rPr lang="en-US" dirty="0"/>
              <a:t> Place, Honorable Mention Team</a:t>
            </a:r>
          </a:p>
          <a:p>
            <a:pPr marL="0" indent="0" fontAlgn="base">
              <a:buNone/>
            </a:pPr>
            <a:r>
              <a:rPr lang="en-US" dirty="0"/>
              <a:t>  Natalia Pocica, 14</a:t>
            </a:r>
            <a:r>
              <a:rPr lang="en-US" baseline="30000" dirty="0"/>
              <a:t>th</a:t>
            </a:r>
            <a:r>
              <a:rPr lang="en-US" dirty="0"/>
              <a:t> Place, Honorable Mention Team</a:t>
            </a:r>
          </a:p>
          <a:p>
            <a:pPr marL="0" indent="0" fontAlgn="base">
              <a:buNone/>
            </a:pPr>
            <a:r>
              <a:rPr lang="en-US" dirty="0"/>
              <a:t>USTFCCCA All-Americans</a:t>
            </a:r>
          </a:p>
          <a:p>
            <a:pPr marL="0" indent="0" fontAlgn="base">
              <a:buNone/>
            </a:pPr>
            <a:r>
              <a:rPr lang="en-US" dirty="0"/>
              <a:t>  Kasey Ledinsky, 13</a:t>
            </a:r>
            <a:r>
              <a:rPr lang="en-US" baseline="30000" dirty="0"/>
              <a:t>th</a:t>
            </a:r>
            <a:r>
              <a:rPr lang="en-US" dirty="0"/>
              <a:t> Place</a:t>
            </a:r>
          </a:p>
          <a:p>
            <a:pPr marL="0" indent="0" fontAlgn="base">
              <a:buNone/>
            </a:pPr>
            <a:r>
              <a:rPr lang="en-US" dirty="0"/>
              <a:t>      Natalia Pocica, 14</a:t>
            </a:r>
            <a:r>
              <a:rPr lang="en-US" baseline="30000" dirty="0"/>
              <a:t>th</a:t>
            </a:r>
            <a:r>
              <a:rPr lang="en-US" dirty="0"/>
              <a:t> Place</a:t>
            </a:r>
          </a:p>
          <a:p>
            <a:pPr marL="0" indent="0" fontAlgn="base">
              <a:buNone/>
            </a:pPr>
            <a:r>
              <a:rPr lang="en-US" dirty="0"/>
              <a:t>Region 4 All-Region</a:t>
            </a:r>
          </a:p>
          <a:p>
            <a:pPr marL="0" indent="0" fontAlgn="base">
              <a:buNone/>
            </a:pPr>
            <a:r>
              <a:rPr lang="en-US" dirty="0"/>
              <a:t>  Kasey Ledinsky, 5</a:t>
            </a:r>
            <a:r>
              <a:rPr lang="en-US" baseline="30000" dirty="0"/>
              <a:t>th</a:t>
            </a:r>
            <a:r>
              <a:rPr lang="en-US" dirty="0"/>
              <a:t> Place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A person with a blue headband&#10;&#10;AI-generated content may be incorrect.">
            <a:extLst>
              <a:ext uri="{FF2B5EF4-FFF2-40B4-BE49-F238E27FC236}">
                <a16:creationId xmlns:a16="http://schemas.microsoft.com/office/drawing/2014/main" id="{5C12315D-8645-FABA-08A3-522BBBE52C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775774"/>
            <a:ext cx="2239433" cy="1944941"/>
          </a:xfrm>
          <a:prstGeom prst="rect">
            <a:avLst/>
          </a:prstGeom>
        </p:spPr>
      </p:pic>
      <p:pic>
        <p:nvPicPr>
          <p:cNvPr id="9" name="Picture 8" descr="A person with blonde hair&#10;&#10;AI-generated content may be incorrect.">
            <a:extLst>
              <a:ext uri="{FF2B5EF4-FFF2-40B4-BE49-F238E27FC236}">
                <a16:creationId xmlns:a16="http://schemas.microsoft.com/office/drawing/2014/main" id="{BA93A076-5A44-9C88-F4B6-5598293B0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9454" y="3775774"/>
            <a:ext cx="2285982" cy="194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89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92529B-5045-1DB5-3AFC-500E66F2F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581-BCB2-5CCD-E7B0-23F2176F4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20395"/>
          </a:xfrm>
        </p:spPr>
        <p:txBody>
          <a:bodyPr/>
          <a:lstStyle/>
          <a:p>
            <a:pPr algn="ctr"/>
            <a:r>
              <a:rPr lang="en-US" sz="3200">
                <a:solidFill>
                  <a:srgbClr val="0070C0"/>
                </a:solidFill>
                <a:latin typeface="Georgia" panose="02040502050405020303" pitchFamily="18" charset="0"/>
              </a:rPr>
              <a:t>2025 MEN’S CROSS COUNTRY HONORS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1A836A8-8922-A042-DCF6-F6AB5569B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85520"/>
            <a:ext cx="10515600" cy="4351338"/>
          </a:xfrm>
        </p:spPr>
        <p:txBody>
          <a:bodyPr>
            <a:normAutofit fontScale="55000" lnSpcReduction="20000"/>
          </a:bodyPr>
          <a:lstStyle/>
          <a:p>
            <a:pPr fontAlgn="base"/>
            <a:r>
              <a:rPr lang="en-US" b="1" dirty="0"/>
              <a:t>Won 10</a:t>
            </a:r>
            <a:r>
              <a:rPr lang="en-US" b="1" baseline="30000" dirty="0"/>
              <a:t>th</a:t>
            </a:r>
            <a:r>
              <a:rPr lang="en-US" b="1" dirty="0"/>
              <a:t> National Championship</a:t>
            </a:r>
          </a:p>
          <a:p>
            <a:pPr fontAlgn="base"/>
            <a:r>
              <a:rPr lang="en-US" b="1" dirty="0"/>
              <a:t>Won 18</a:t>
            </a:r>
            <a:r>
              <a:rPr lang="en-US" b="1" baseline="30000" dirty="0"/>
              <a:t>th</a:t>
            </a:r>
            <a:r>
              <a:rPr lang="en-US" b="1" dirty="0"/>
              <a:t> Region 4 Championship</a:t>
            </a:r>
          </a:p>
          <a:p>
            <a:pPr fontAlgn="base"/>
            <a:r>
              <a:rPr lang="en-US" b="1" dirty="0"/>
              <a:t>NJCAA All-Americans</a:t>
            </a:r>
          </a:p>
          <a:p>
            <a:pPr fontAlgn="base"/>
            <a:r>
              <a:rPr lang="en-US" b="1" dirty="0"/>
              <a:t>    Sebastian Welc, 4</a:t>
            </a:r>
            <a:r>
              <a:rPr lang="en-US" b="1" baseline="30000" dirty="0"/>
              <a:t>th</a:t>
            </a:r>
            <a:r>
              <a:rPr lang="en-US" b="1" dirty="0"/>
              <a:t> Place, First Team</a:t>
            </a:r>
          </a:p>
          <a:p>
            <a:pPr fontAlgn="base"/>
            <a:r>
              <a:rPr lang="en-US" b="1" dirty="0"/>
              <a:t>    Ryan Golden, 5</a:t>
            </a:r>
            <a:r>
              <a:rPr lang="en-US" b="1" baseline="30000" dirty="0"/>
              <a:t>th</a:t>
            </a:r>
            <a:r>
              <a:rPr lang="en-US" b="1" dirty="0"/>
              <a:t> Place, First Team</a:t>
            </a:r>
          </a:p>
          <a:p>
            <a:pPr fontAlgn="base"/>
            <a:r>
              <a:rPr lang="en-US" b="1" dirty="0"/>
              <a:t>    Ethan Waddell, 14</a:t>
            </a:r>
            <a:r>
              <a:rPr lang="en-US" b="1" baseline="30000" dirty="0"/>
              <a:t>th</a:t>
            </a:r>
            <a:r>
              <a:rPr lang="en-US" b="1" dirty="0"/>
              <a:t> Place, Honorable Mention Team</a:t>
            </a:r>
          </a:p>
          <a:p>
            <a:pPr fontAlgn="base"/>
            <a:r>
              <a:rPr lang="en-US" b="1" dirty="0"/>
              <a:t> USTFCCCA All-Americans</a:t>
            </a:r>
          </a:p>
          <a:p>
            <a:pPr fontAlgn="base"/>
            <a:r>
              <a:rPr lang="en-US" b="1" dirty="0"/>
              <a:t>    Sebastian Welc, 4</a:t>
            </a:r>
            <a:r>
              <a:rPr lang="en-US" b="1" baseline="30000" dirty="0"/>
              <a:t>th</a:t>
            </a:r>
            <a:r>
              <a:rPr lang="en-US" b="1" dirty="0"/>
              <a:t> Place</a:t>
            </a:r>
          </a:p>
          <a:p>
            <a:pPr fontAlgn="base"/>
            <a:r>
              <a:rPr lang="en-US" b="1" dirty="0"/>
              <a:t>    Ryan Golden, 5</a:t>
            </a:r>
            <a:r>
              <a:rPr lang="en-US" b="1" baseline="30000" dirty="0"/>
              <a:t>th</a:t>
            </a:r>
            <a:r>
              <a:rPr lang="en-US" b="1" dirty="0"/>
              <a:t> Place</a:t>
            </a:r>
          </a:p>
          <a:p>
            <a:pPr fontAlgn="base"/>
            <a:r>
              <a:rPr lang="en-US" b="1" dirty="0"/>
              <a:t>    Ethan Waddell, 14</a:t>
            </a:r>
            <a:r>
              <a:rPr lang="en-US" b="1" baseline="30000" dirty="0"/>
              <a:t>th</a:t>
            </a:r>
            <a:r>
              <a:rPr lang="en-US" b="1" dirty="0"/>
              <a:t> Place</a:t>
            </a:r>
          </a:p>
          <a:p>
            <a:pPr fontAlgn="base"/>
            <a:r>
              <a:rPr lang="en-US" b="1" dirty="0"/>
              <a:t>    Jerome Graessle, 16</a:t>
            </a:r>
            <a:r>
              <a:rPr lang="en-US" b="1" baseline="30000" dirty="0"/>
              <a:t>th</a:t>
            </a:r>
            <a:r>
              <a:rPr lang="en-US" b="1" dirty="0"/>
              <a:t> Place</a:t>
            </a:r>
          </a:p>
          <a:p>
            <a:pPr fontAlgn="base"/>
            <a:r>
              <a:rPr lang="en-US" b="1" dirty="0"/>
              <a:t>Region 4 All-Region</a:t>
            </a:r>
          </a:p>
          <a:p>
            <a:pPr fontAlgn="base"/>
            <a:r>
              <a:rPr lang="en-US" b="1" dirty="0"/>
              <a:t>    Ryan Golden, 2</a:t>
            </a:r>
            <a:r>
              <a:rPr lang="en-US" b="1" baseline="30000" dirty="0"/>
              <a:t>nd</a:t>
            </a:r>
            <a:r>
              <a:rPr lang="en-US" b="1" dirty="0"/>
              <a:t> Place</a:t>
            </a:r>
          </a:p>
          <a:p>
            <a:pPr fontAlgn="base"/>
            <a:r>
              <a:rPr lang="en-US" b="1" dirty="0"/>
              <a:t>    Sebastian Welc, 3</a:t>
            </a:r>
            <a:r>
              <a:rPr lang="en-US" b="1" baseline="30000" dirty="0"/>
              <a:t>rd</a:t>
            </a:r>
            <a:r>
              <a:rPr lang="en-US" b="1" dirty="0"/>
              <a:t> Place</a:t>
            </a:r>
          </a:p>
          <a:p>
            <a:pPr fontAlgn="base"/>
            <a:r>
              <a:rPr lang="en-US" b="1" dirty="0"/>
              <a:t>Ryan Golden and Sebastian Welc ran times that were fast enough to make the Harper all-time top 10 for 8k.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 descr="A screenshot of a phone">
            <a:extLst>
              <a:ext uri="{FF2B5EF4-FFF2-40B4-BE49-F238E27FC236}">
                <a16:creationId xmlns:a16="http://schemas.microsoft.com/office/drawing/2014/main" id="{D7EB2DC4-E4E9-1D13-86F9-384B4FEAB1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723" y="3180371"/>
            <a:ext cx="2007491" cy="1715405"/>
          </a:xfrm>
          <a:prstGeom prst="rect">
            <a:avLst/>
          </a:prstGeom>
        </p:spPr>
      </p:pic>
      <p:pic>
        <p:nvPicPr>
          <p:cNvPr id="9" name="Picture 8" descr="A screenshot of a person's profile">
            <a:extLst>
              <a:ext uri="{FF2B5EF4-FFF2-40B4-BE49-F238E27FC236}">
                <a16:creationId xmlns:a16="http://schemas.microsoft.com/office/drawing/2014/main" id="{03AD45D0-3732-5AE5-93BD-1DBD3A9B5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7642" y="3180372"/>
            <a:ext cx="2007490" cy="1715404"/>
          </a:xfrm>
          <a:prstGeom prst="rect">
            <a:avLst/>
          </a:prstGeom>
        </p:spPr>
      </p:pic>
      <p:pic>
        <p:nvPicPr>
          <p:cNvPr id="10" name="Picture 9" descr="A person in a blue jacket">
            <a:extLst>
              <a:ext uri="{FF2B5EF4-FFF2-40B4-BE49-F238E27FC236}">
                <a16:creationId xmlns:a16="http://schemas.microsoft.com/office/drawing/2014/main" id="{623A08D7-25AD-99B0-FF90-3092E36773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489" y="985521"/>
            <a:ext cx="1999796" cy="1515730"/>
          </a:xfrm>
          <a:prstGeom prst="rect">
            <a:avLst/>
          </a:prstGeom>
        </p:spPr>
      </p:pic>
      <p:pic>
        <p:nvPicPr>
          <p:cNvPr id="11" name="Picture 10" descr="A person wearing a blue jacket">
            <a:extLst>
              <a:ext uri="{FF2B5EF4-FFF2-40B4-BE49-F238E27FC236}">
                <a16:creationId xmlns:a16="http://schemas.microsoft.com/office/drawing/2014/main" id="{96B64666-5AE5-6A7E-C2D8-E7CE2CF2CC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2661" y="985520"/>
            <a:ext cx="2150553" cy="1515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688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0AE11-6220-E0CB-86C3-4B32635A1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4642B-3E97-92D6-9869-A8E85DA9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0312"/>
            <a:ext cx="10515600" cy="600075"/>
          </a:xfrm>
        </p:spPr>
        <p:txBody>
          <a:bodyPr/>
          <a:lstStyle/>
          <a:p>
            <a:pPr algn="ctr"/>
            <a:r>
              <a:rPr lang="en-US" sz="3200">
                <a:solidFill>
                  <a:srgbClr val="0070C0"/>
                </a:solidFill>
                <a:latin typeface="Georgia" panose="02040502050405020303" pitchFamily="18" charset="0"/>
              </a:rPr>
              <a:t>CELEBRATING SOPHOMORES</a:t>
            </a:r>
          </a:p>
        </p:txBody>
      </p:sp>
      <p:pic>
        <p:nvPicPr>
          <p:cNvPr id="7" name="Content Placeholder 4" descr="A group of girls posing for a photo&#10;&#10;AI-generated content may be incorrect.">
            <a:extLst>
              <a:ext uri="{FF2B5EF4-FFF2-40B4-BE49-F238E27FC236}">
                <a16:creationId xmlns:a16="http://schemas.microsoft.com/office/drawing/2014/main" id="{9A08DC08-1337-97B4-A4C5-49277E41EF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4405" y="1031601"/>
            <a:ext cx="1713687" cy="1285265"/>
          </a:xfrm>
        </p:spPr>
      </p:pic>
      <p:pic>
        <p:nvPicPr>
          <p:cNvPr id="8" name="Picture 7" descr="A group of girls posing for a photo">
            <a:extLst>
              <a:ext uri="{FF2B5EF4-FFF2-40B4-BE49-F238E27FC236}">
                <a16:creationId xmlns:a16="http://schemas.microsoft.com/office/drawing/2014/main" id="{94B18F37-3DD6-8E07-8477-0A9ACC146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V="1">
            <a:off x="9967585" y="3896830"/>
            <a:ext cx="2256503" cy="1564556"/>
          </a:xfrm>
          <a:prstGeom prst="rect">
            <a:avLst/>
          </a:prstGeom>
        </p:spPr>
      </p:pic>
      <p:pic>
        <p:nvPicPr>
          <p:cNvPr id="9" name="Picture 8" descr="A group of people holding awards">
            <a:extLst>
              <a:ext uri="{FF2B5EF4-FFF2-40B4-BE49-F238E27FC236}">
                <a16:creationId xmlns:a16="http://schemas.microsoft.com/office/drawing/2014/main" id="{37759402-78FE-0549-29BC-A69749BA7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8442" y="1936646"/>
            <a:ext cx="2665639" cy="1999229"/>
          </a:xfrm>
          <a:prstGeom prst="rect">
            <a:avLst/>
          </a:prstGeom>
        </p:spPr>
      </p:pic>
      <p:pic>
        <p:nvPicPr>
          <p:cNvPr id="10" name="Picture 9" descr="A group of people posing for a photo">
            <a:extLst>
              <a:ext uri="{FF2B5EF4-FFF2-40B4-BE49-F238E27FC236}">
                <a16:creationId xmlns:a16="http://schemas.microsoft.com/office/drawing/2014/main" id="{874F41A1-6FAE-F79D-6F5C-E6F530225E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774" y="4189589"/>
            <a:ext cx="2803527" cy="1778200"/>
          </a:xfrm>
          <a:prstGeom prst="rect">
            <a:avLst/>
          </a:prstGeom>
        </p:spPr>
      </p:pic>
      <p:pic>
        <p:nvPicPr>
          <p:cNvPr id="11" name="Picture 10" descr="A group of people standing in a gym">
            <a:extLst>
              <a:ext uri="{FF2B5EF4-FFF2-40B4-BE49-F238E27FC236}">
                <a16:creationId xmlns:a16="http://schemas.microsoft.com/office/drawing/2014/main" id="{519B3323-4D4D-2556-D67A-058BC16B6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81280" y="4468311"/>
            <a:ext cx="1713689" cy="1285267"/>
          </a:xfrm>
          <a:prstGeom prst="rect">
            <a:avLst/>
          </a:prstGeom>
        </p:spPr>
      </p:pic>
      <p:pic>
        <p:nvPicPr>
          <p:cNvPr id="12" name="Picture 11" descr="A group of people standing on a court&#10;&#10;AI-generated content may be incorrect.">
            <a:extLst>
              <a:ext uri="{FF2B5EF4-FFF2-40B4-BE49-F238E27FC236}">
                <a16:creationId xmlns:a16="http://schemas.microsoft.com/office/drawing/2014/main" id="{FE6C844C-0F00-F02F-7613-454C500124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0585" y="3829866"/>
            <a:ext cx="1580911" cy="1185684"/>
          </a:xfrm>
          <a:prstGeom prst="rect">
            <a:avLst/>
          </a:prstGeom>
        </p:spPr>
      </p:pic>
      <p:pic>
        <p:nvPicPr>
          <p:cNvPr id="13" name="Picture 12" descr="A group of girls posing for a photo&#10;&#10;AI-generated content may be incorrect.">
            <a:extLst>
              <a:ext uri="{FF2B5EF4-FFF2-40B4-BE49-F238E27FC236}">
                <a16:creationId xmlns:a16="http://schemas.microsoft.com/office/drawing/2014/main" id="{7C022DD2-E330-2017-EF30-0EF6BBC2B24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64927" y="2533838"/>
            <a:ext cx="1650000" cy="1237500"/>
          </a:xfrm>
          <a:prstGeom prst="rect">
            <a:avLst/>
          </a:prstGeom>
        </p:spPr>
      </p:pic>
      <p:pic>
        <p:nvPicPr>
          <p:cNvPr id="14" name="Picture 13" descr="A group of girls in uniform standing on a basketball court&#10;&#10;AI-generated content may be incorrect.">
            <a:extLst>
              <a:ext uri="{FF2B5EF4-FFF2-40B4-BE49-F238E27FC236}">
                <a16:creationId xmlns:a16="http://schemas.microsoft.com/office/drawing/2014/main" id="{3DE2EEE2-29E6-C7A8-1C69-B643E7AF45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295138" y="1532278"/>
            <a:ext cx="1866151" cy="1299802"/>
          </a:xfrm>
          <a:prstGeom prst="rect">
            <a:avLst/>
          </a:prstGeom>
        </p:spPr>
      </p:pic>
      <p:pic>
        <p:nvPicPr>
          <p:cNvPr id="15" name="Picture 14" descr="A group of people holding signs">
            <a:extLst>
              <a:ext uri="{FF2B5EF4-FFF2-40B4-BE49-F238E27FC236}">
                <a16:creationId xmlns:a16="http://schemas.microsoft.com/office/drawing/2014/main" id="{1BF875B2-BD02-40B2-ED0A-26CA4EDA3D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572" y="1104320"/>
            <a:ext cx="3262047" cy="2446536"/>
          </a:xfrm>
          <a:prstGeom prst="rect">
            <a:avLst/>
          </a:prstGeom>
        </p:spPr>
      </p:pic>
      <p:pic>
        <p:nvPicPr>
          <p:cNvPr id="16" name="Picture 15" descr="A group of people posing for a photo">
            <a:extLst>
              <a:ext uri="{FF2B5EF4-FFF2-40B4-BE49-F238E27FC236}">
                <a16:creationId xmlns:a16="http://schemas.microsoft.com/office/drawing/2014/main" id="{11F4ED37-D760-0E95-4352-E5609BFA5E8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081" y="770224"/>
            <a:ext cx="2319737" cy="1395163"/>
          </a:xfrm>
          <a:prstGeom prst="rect">
            <a:avLst/>
          </a:prstGeom>
        </p:spPr>
      </p:pic>
      <p:pic>
        <p:nvPicPr>
          <p:cNvPr id="17" name="Picture 16" descr="A group of people posing for a photo">
            <a:extLst>
              <a:ext uri="{FF2B5EF4-FFF2-40B4-BE49-F238E27FC236}">
                <a16:creationId xmlns:a16="http://schemas.microsoft.com/office/drawing/2014/main" id="{B2238D94-ED70-DBBD-0531-5C2B277529D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463440" y="4254100"/>
            <a:ext cx="2492495" cy="1602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57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3" id="{4C86E33A-1F0A-7040-A177-90A20C43D6D2}" vid="{13AB7A1D-7B63-5841-9DE6-5EA3C6D00438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HARPER Document" ma:contentTypeID="0x0101007C714B2613C1D446856A7394ED56AE800093B69E1D6BAFE44C991A7EDCFC66A35F" ma:contentTypeVersion="39" ma:contentTypeDescription="Basic Harper document" ma:contentTypeScope="" ma:versionID="edf5ee8df8ba15dd5bec4002fdb3eeb8">
  <xsd:schema xmlns:xsd="http://www.w3.org/2001/XMLSchema" xmlns:xs="http://www.w3.org/2001/XMLSchema" xmlns:p="http://schemas.microsoft.com/office/2006/metadata/properties" xmlns:ns2="82a3f89a-a1ed-4054-8309-74cad3eb93db" targetNamespace="http://schemas.microsoft.com/office/2006/metadata/properties" ma:root="true" ma:fieldsID="3c47266bd72f925a2e3b0d8d9e376f44" ns2:_="">
    <xsd:import namespace="82a3f89a-a1ed-4054-8309-74cad3eb93db"/>
    <xsd:element name="properties">
      <xsd:complexType>
        <xsd:sequence>
          <xsd:element name="documentManagement">
            <xsd:complexType>
              <xsd:all>
                <xsd:element ref="ns2:HARPER_x0020_Objective" minOccurs="0"/>
                <xsd:element ref="ns2:Group_x0020_by" minOccurs="0"/>
                <xsd:element ref="ns2:Review_x0020_Date" minOccurs="0"/>
                <xsd:element ref="ns2:b6f2bb0946884b4d9719b0bea4de4cc6" minOccurs="0"/>
                <xsd:element ref="ns2:TaxKeywordTaxHTField" minOccurs="0"/>
                <xsd:element ref="ns2:j3d0e44d5ec74206b951c8d13f309db6" minOccurs="0"/>
                <xsd:element ref="ns2:p5ca3e662bc14801a2bc700579938ed0" minOccurs="0"/>
                <xsd:element ref="ns2:TaxCatchAll" minOccurs="0"/>
                <xsd:element ref="ns2:h9cf66f7e1804ce8a08598f1bbd47fc5" minOccurs="0"/>
                <xsd:element ref="ns2:TaxCatchAllLabel" minOccurs="0"/>
                <xsd:element ref="ns2:b050177161ac4218bdb87adb4247f318" minOccurs="0"/>
                <xsd:element ref="ns2:dda3366e4cfa4d258fa700ee5daef11b" minOccurs="0"/>
                <xsd:element ref="ns2:m535579cdb4449c7a70d921ca97ab6bd" minOccurs="0"/>
                <xsd:element ref="ns2:Agenda_x0020_and_x0020_Minutes_x0020_Date" minOccurs="0"/>
                <xsd:element ref="ns2:Recommendation_x0020_Orde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3f89a-a1ed-4054-8309-74cad3eb93db" elementFormDefault="qualified">
    <xsd:import namespace="http://schemas.microsoft.com/office/2006/documentManagement/types"/>
    <xsd:import namespace="http://schemas.microsoft.com/office/infopath/2007/PartnerControls"/>
    <xsd:element name="HARPER_x0020_Objective" ma:index="7" nillable="true" ma:displayName="HARPER Objective" ma:internalName="HARPER_x0020_Objective">
      <xsd:simpleType>
        <xsd:restriction base="dms:Unknown"/>
      </xsd:simpleType>
    </xsd:element>
    <xsd:element name="Group_x0020_by" ma:index="10" nillable="true" ma:displayName="Group by" ma:format="Dropdown" ma:internalName="Group_x0020_by" ma:readOnly="false">
      <xsd:simpleType>
        <xsd:restriction base="dms:Choice">
          <xsd:enumeration value="Agenda"/>
          <xsd:enumeration value="Minutes"/>
          <xsd:enumeration value="N/A"/>
        </xsd:restriction>
      </xsd:simpleType>
    </xsd:element>
    <xsd:element name="Review_x0020_Date" ma:index="12" nillable="true" ma:displayName="Review Date" ma:format="DateOnly" ma:internalName="Review_x0020_Date" ma:readOnly="false">
      <xsd:simpleType>
        <xsd:restriction base="dms:DateTime"/>
      </xsd:simpleType>
    </xsd:element>
    <xsd:element name="b6f2bb0946884b4d9719b0bea4de4cc6" ma:index="14" nillable="true" ma:taxonomy="true" ma:internalName="b6f2bb0946884b4d9719b0bea4de4cc6" ma:taxonomyFieldName="HARPER_x0020_Policies_x0020_and_x0020_Procedures" ma:displayName="HARPER Policies and Procedures" ma:default="" ma:fieldId="{b6f2bb09-4688-4b4d-9719-b0bea4de4cc6}" ma:taxonomyMulti="true" ma:sspId="2be2f5ef-10bb-44f7-8626-41d665f97443" ma:termSetId="a01b37bf-c40b-4f16-82b7-6c17d6426e2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2be2f5ef-10bb-44f7-8626-41d665f97443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j3d0e44d5ec74206b951c8d13f309db6" ma:index="19" nillable="true" ma:taxonomy="true" ma:internalName="j3d0e44d5ec74206b951c8d13f309db6" ma:taxonomyFieldName="HARPER_x0020_Administration" ma:displayName="HARPER Administration" ma:default="" ma:fieldId="{33d0e44d-5ec7-4206-b951-c8d13f309db6}" ma:taxonomyMulti="true" ma:sspId="2be2f5ef-10bb-44f7-8626-41d665f97443" ma:termSetId="0d0b6b08-6c62-4901-a7fd-c0f31764206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5ca3e662bc14801a2bc700579938ed0" ma:index="21" nillable="true" ma:taxonomy="true" ma:internalName="p5ca3e662bc14801a2bc700579938ed0" ma:taxonomyFieldName="HARPER_x0020_Governance" ma:displayName="HARPER Governance" ma:default="" ma:fieldId="{95ca3e66-2bc1-4801-a2bc-700579938ed0}" ma:taxonomyMulti="true" ma:sspId="2be2f5ef-10bb-44f7-8626-41d665f97443" ma:termSetId="10a489e1-3477-4420-a53c-47ea5323a75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22" nillable="true" ma:displayName="Taxonomy Catch All Column" ma:hidden="true" ma:list="{bc166cca-c00b-49e9-8e42-a0e6e3b5a9cf}" ma:internalName="TaxCatchAll" ma:showField="CatchAllData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h9cf66f7e1804ce8a08598f1bbd47fc5" ma:index="23" nillable="true" ma:taxonomy="true" ma:internalName="h9cf66f7e1804ce8a08598f1bbd47fc5" ma:taxonomyFieldName="HARPER_x0020_Advancement" ma:displayName="HARPER Advancement" ma:default="" ma:fieldId="{19cf66f7-e180-4ce8-a085-98f1bbd47fc5}" ma:taxonomyMulti="true" ma:sspId="2be2f5ef-10bb-44f7-8626-41d665f97443" ma:termSetId="67a8d895-8a00-46c7-b4e1-620d67fabd6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Label" ma:index="24" nillable="true" ma:displayName="Taxonomy Catch All Column1" ma:hidden="true" ma:list="{bc166cca-c00b-49e9-8e42-a0e6e3b5a9cf}" ma:internalName="TaxCatchAllLabel" ma:readOnly="true" ma:showField="CatchAllDataLabel" ma:web="82a3f89a-a1ed-4054-8309-74cad3eb93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b050177161ac4218bdb87adb4247f318" ma:index="25" nillable="true" ma:taxonomy="true" ma:internalName="b050177161ac4218bdb87adb4247f318" ma:taxonomyFieldName="HARPER_x0020_Academic_x0020_Divisions" ma:displayName="HARPER Academic Divisions" ma:default="" ma:fieldId="{b0501771-61ac-4218-bdb8-7adb4247f318}" ma:taxonomyMulti="true" ma:sspId="2be2f5ef-10bb-44f7-8626-41d665f97443" ma:termSetId="c0f9ef6c-3515-41d7-9fc9-458d4fe2e41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da3366e4cfa4d258fa700ee5daef11b" ma:index="27" nillable="true" ma:taxonomy="true" ma:internalName="dda3366e4cfa4d258fa700ee5daef11b" ma:taxonomyFieldName="HARPER_x0020_Division" ma:displayName="HARPER Division" ma:default="" ma:fieldId="{dda3366e-4cfa-4d25-8fa7-00ee5daef11b}" ma:taxonomyMulti="true" ma:sspId="2be2f5ef-10bb-44f7-8626-41d665f97443" ma:termSetId="7e597027-f0a9-498c-8769-2022074df12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535579cdb4449c7a70d921ca97ab6bd" ma:index="28" nillable="true" ma:taxonomy="true" ma:internalName="m535579cdb4449c7a70d921ca97ab6bd" ma:taxonomyFieldName="HARPER_x0020_Audience" ma:displayName="HARPER Audience" ma:default="" ma:fieldId="{6535579c-db44-49c7-a70d-921ca97ab6bd}" ma:taxonomyMulti="true" ma:sspId="2be2f5ef-10bb-44f7-8626-41d665f97443" ma:termSetId="11266337-1135-4224-a8fa-1d31159d41d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genda_x0020_and_x0020_Minutes_x0020_Date" ma:index="29" nillable="true" ma:displayName="Agenda and Minutes Date" ma:format="DateOnly" ma:internalName="Agenda_x0020_and_x0020_Minutes_x0020_Date" ma:readOnly="false">
      <xsd:simpleType>
        <xsd:restriction base="dms:DateTime"/>
      </xsd:simpleType>
    </xsd:element>
    <xsd:element name="Recommendation_x0020_Order" ma:index="30" nillable="true" ma:displayName="Recommendation Order" ma:internalName="Recommendation_x0020_Order">
      <xsd:simpleType>
        <xsd:restriction base="dms:Number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6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2a3f89a-a1ed-4054-8309-74cad3eb93db">
      <Value>306</Value>
    </TaxCatchAll>
    <Recommendation_x0020_Order xmlns="82a3f89a-a1ed-4054-8309-74cad3eb93db" xsi:nil="true"/>
    <Group_x0020_by xmlns="82a3f89a-a1ed-4054-8309-74cad3eb93db" xsi:nil="true"/>
    <TaxKeywordTaxHTField xmlns="82a3f89a-a1ed-4054-8309-74cad3eb93db">
      <Terms xmlns="http://schemas.microsoft.com/office/infopath/2007/PartnerControls">
        <TermInfo xmlns="http://schemas.microsoft.com/office/infopath/2007/PartnerControls">
          <TermName xmlns="http://schemas.microsoft.com/office/infopath/2007/PartnerControls">Board Presentation</TermName>
          <TermId xmlns="http://schemas.microsoft.com/office/infopath/2007/PartnerControls">3cf63bf2-376c-4352-8944-92da25a7828f</TermId>
        </TermInfo>
      </Terms>
    </TaxKeywordTaxHTField>
    <HARPER_x0020_Objective xmlns="82a3f89a-a1ed-4054-8309-74cad3eb93db" xsi:nil="true"/>
    <dda3366e4cfa4d258fa700ee5daef11b xmlns="82a3f89a-a1ed-4054-8309-74cad3eb93db">
      <Terms xmlns="http://schemas.microsoft.com/office/infopath/2007/PartnerControls"/>
    </dda3366e4cfa4d258fa700ee5daef11b>
    <Review_x0020_Date xmlns="82a3f89a-a1ed-4054-8309-74cad3eb93db" xsi:nil="true"/>
    <b6f2bb0946884b4d9719b0bea4de4cc6 xmlns="82a3f89a-a1ed-4054-8309-74cad3eb93db">
      <Terms xmlns="http://schemas.microsoft.com/office/infopath/2007/PartnerControls"/>
    </b6f2bb0946884b4d9719b0bea4de4cc6>
    <h9cf66f7e1804ce8a08598f1bbd47fc5 xmlns="82a3f89a-a1ed-4054-8309-74cad3eb93db">
      <Terms xmlns="http://schemas.microsoft.com/office/infopath/2007/PartnerControls"/>
    </h9cf66f7e1804ce8a08598f1bbd47fc5>
    <m535579cdb4449c7a70d921ca97ab6bd xmlns="82a3f89a-a1ed-4054-8309-74cad3eb93db">
      <Terms xmlns="http://schemas.microsoft.com/office/infopath/2007/PartnerControls"/>
    </m535579cdb4449c7a70d921ca97ab6bd>
    <p5ca3e662bc14801a2bc700579938ed0 xmlns="82a3f89a-a1ed-4054-8309-74cad3eb93db">
      <Terms xmlns="http://schemas.microsoft.com/office/infopath/2007/PartnerControls"/>
    </p5ca3e662bc14801a2bc700579938ed0>
    <Agenda_x0020_and_x0020_Minutes_x0020_Date xmlns="82a3f89a-a1ed-4054-8309-74cad3eb93db" xsi:nil="true"/>
    <b050177161ac4218bdb87adb4247f318 xmlns="82a3f89a-a1ed-4054-8309-74cad3eb93db">
      <Terms xmlns="http://schemas.microsoft.com/office/infopath/2007/PartnerControls"/>
    </b050177161ac4218bdb87adb4247f318>
    <j3d0e44d5ec74206b951c8d13f309db6 xmlns="82a3f89a-a1ed-4054-8309-74cad3eb93db">
      <Terms xmlns="http://schemas.microsoft.com/office/infopath/2007/PartnerControls"/>
    </j3d0e44d5ec74206b951c8d13f309db6>
  </documentManagement>
</p:properties>
</file>

<file path=customXml/itemProps1.xml><?xml version="1.0" encoding="utf-8"?>
<ds:datastoreItem xmlns:ds="http://schemas.openxmlformats.org/officeDocument/2006/customXml" ds:itemID="{6E65EECD-40B5-427D-9426-2D1CFF066355}"/>
</file>

<file path=customXml/itemProps2.xml><?xml version="1.0" encoding="utf-8"?>
<ds:datastoreItem xmlns:ds="http://schemas.openxmlformats.org/officeDocument/2006/customXml" ds:itemID="{758394E1-B55F-4035-B07E-697DE61B375A}"/>
</file>

<file path=customXml/itemProps3.xml><?xml version="1.0" encoding="utf-8"?>
<ds:datastoreItem xmlns:ds="http://schemas.openxmlformats.org/officeDocument/2006/customXml" ds:itemID="{71618740-F2FA-4063-BB7F-64F386A413C7}"/>
</file>

<file path=docProps/app.xml><?xml version="1.0" encoding="utf-8"?>
<Properties xmlns="http://schemas.openxmlformats.org/officeDocument/2006/extended-properties" xmlns:vt="http://schemas.openxmlformats.org/officeDocument/2006/docPropsVTypes">
  <Template>Harper_Aspen25_Top20_16x9 (2)</Template>
  <TotalTime>0</TotalTime>
  <Words>287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Georgia</vt:lpstr>
      <vt:lpstr>Office Theme</vt:lpstr>
      <vt:lpstr>A CELEBRATION OF HARPER ATHLETICS </vt:lpstr>
      <vt:lpstr>PowerPoint Presentation</vt:lpstr>
      <vt:lpstr> 2025 Men’s &amp; Women’s Cross Country NJCAA Championships</vt:lpstr>
      <vt:lpstr>Harper College Women XC SOAR!</vt:lpstr>
      <vt:lpstr>Harper College Men XC RISE TO THE CHALLENGE 2025 NJCAA DIII National Champions</vt:lpstr>
      <vt:lpstr>PowerPoint Presentation</vt:lpstr>
      <vt:lpstr>2025 HARPER HAWKS WOMEN’S SOCCER</vt:lpstr>
      <vt:lpstr>2025 WOMEN’S CROSS COUNTRY HONORS</vt:lpstr>
      <vt:lpstr>2025 MEN’S CROSS COUNTRY HONORS</vt:lpstr>
      <vt:lpstr>CELEBRATING SOPHOMORES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2025-12-17 A Celebration of Harper Athletics</dc:title>
  <dc:creator>Cedric Brown</dc:creator>
  <cp:keywords>Board Presentation</cp:keywords>
  <cp:lastModifiedBy>Colleen Rice</cp:lastModifiedBy>
  <cp:revision>2</cp:revision>
  <cp:lastPrinted>2025-12-04T18:58:04Z</cp:lastPrinted>
  <dcterms:created xsi:type="dcterms:W3CDTF">2025-12-03T18:30:06Z</dcterms:created>
  <dcterms:modified xsi:type="dcterms:W3CDTF">2025-12-12T17:05:49Z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0x0101007C714B2613C1D446856A7394ED56AE800093B69E1D6BAFE44C991A7EDCFC66A35F</vt:lpwstr>
  </property>
  <property fmtid="{D5CDD505-2E9C-101B-9397-08002B2CF9AE}" pid="3" name="HARPER Policies and Procedures">
    <vt:lpwstr/>
  </property>
  <property fmtid="{D5CDD505-2E9C-101B-9397-08002B2CF9AE}" pid="4" name="HARPER Administration">
    <vt:lpwstr/>
  </property>
  <property fmtid="{D5CDD505-2E9C-101B-9397-08002B2CF9AE}" pid="5" name="TaxKeyword">
    <vt:lpwstr>306;#Board Presentation|3cf63bf2-376c-4352-8944-92da25a7828f</vt:lpwstr>
  </property>
  <property fmtid="{D5CDD505-2E9C-101B-9397-08002B2CF9AE}" pid="6" name="HARPER Governance">
    <vt:lpwstr/>
  </property>
  <property fmtid="{D5CDD505-2E9C-101B-9397-08002B2CF9AE}" pid="7" name="HARPER Advancement">
    <vt:lpwstr/>
  </property>
  <property fmtid="{D5CDD505-2E9C-101B-9397-08002B2CF9AE}" pid="8" name="HARPER Audience">
    <vt:lpwstr/>
  </property>
  <property fmtid="{D5CDD505-2E9C-101B-9397-08002B2CF9AE}" pid="9" name="HARPER Division">
    <vt:lpwstr/>
  </property>
  <property fmtid="{D5CDD505-2E9C-101B-9397-08002B2CF9AE}" pid="10" name="HARPER Academic Divisions">
    <vt:lpwstr/>
  </property>
</Properties>
</file>