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6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authors.xml" ContentType="application/vnd.ms-powerpoint.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4725" r:id="rId3"/>
    <p:sldId id="4708" r:id="rId4"/>
    <p:sldId id="4720" r:id="rId5"/>
    <p:sldId id="4721" r:id="rId6"/>
    <p:sldId id="4722" r:id="rId7"/>
    <p:sldId id="4723" r:id="rId8"/>
    <p:sldId id="4697" r:id="rId9"/>
    <p:sldId id="4696" r:id="rId10"/>
    <p:sldId id="4694" r:id="rId11"/>
    <p:sldId id="4698" r:id="rId12"/>
    <p:sldId id="4717" r:id="rId13"/>
    <p:sldId id="4718" r:id="rId14"/>
    <p:sldId id="4719" r:id="rId15"/>
    <p:sldId id="4706" r:id="rId16"/>
    <p:sldId id="4699" r:id="rId17"/>
    <p:sldId id="4727" r:id="rId18"/>
    <p:sldId id="4728" r:id="rId19"/>
    <p:sldId id="4701" r:id="rId20"/>
    <p:sldId id="472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A109F26-08AB-0D2A-7669-FF4C76006975}" name="Ruth Williams" initials="RW" userId="S::wr25681@harpercollege.edu::be5ce0df-0c84-4baa-9adc-df54c958dc4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3573"/>
    <a:srgbClr val="003399"/>
    <a:srgbClr val="000099"/>
    <a:srgbClr val="1E2B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27" autoAdjust="0"/>
    <p:restoredTop sz="95218" autoAdjust="0"/>
  </p:normalViewPr>
  <p:slideViewPr>
    <p:cSldViewPr snapToGrid="0">
      <p:cViewPr varScale="1">
        <p:scale>
          <a:sx n="105" d="100"/>
          <a:sy n="105" d="100"/>
        </p:scale>
        <p:origin x="1920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Relationship Id="rId30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4B451-0325-4DC5-9D57-35E6BA0F48E7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77B37-A2D2-4223-B987-0C26E4FD2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093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A1D7F-7FF9-4E20-98DF-594F28CC18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100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1BF22-A741-A11F-AFD9-298A897A9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3A66E0-4F77-B496-CBC7-78F97FF9DB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813276-C4DC-6B3E-8B38-A47C0D538A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AA685B-B1C0-14F8-5048-32A8740B25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A1D7F-7FF9-4E20-98DF-594F28CC18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4307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58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A0EC4-41FD-DAAD-F496-CAFF1B320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91FE22-EFBC-677F-1AED-4C4791A4FC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23988C-2D2C-6962-CFE8-B0EBAF426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60171-B7C2-6519-E4B9-34C81BFF09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930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541E1-9438-916F-25B5-8654E5482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9B1AD2-B746-0BFB-80DE-3B24F36EF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BB46B2-11D4-F859-CABE-55D9D45CEE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6EC43-A3E5-8CFE-E78F-3FE198F9C0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173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ED4DA-CABD-D28A-6739-11AEB6771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77A33C-5585-DBDD-18F2-673AF7867C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CEE37F-2992-57B3-4220-B75CD4B08E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9ED76-3FA6-A27D-CC0D-104BD567FA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28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71104-F989-71F2-49A8-09ADCCEA8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93FA82-F987-A028-1EED-C0BDAD4870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42E6C8-3568-9649-31E7-DC9CDDC5D0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366C44-3E89-4AB1-0CE2-A836FB304E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854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93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7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435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632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3752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13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891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5135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9833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F9468-229D-1C34-A674-314FAF350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AB6AB4-B3D1-67A7-A258-DA4C08E9E6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B7F360-5A75-A332-DE82-4026BDA5BE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37A8FD-FC4D-D224-721E-6FA7D61B1B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36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35F88-5137-0C9B-F4ED-A1EB4D8C5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D22AF9-A7DA-3A02-4C72-25E3CEBEA0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DE9433-9F93-711B-66D2-74B3D44EC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DB88D-0F17-2ECB-FA2F-E531220688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8319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432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DDDE4-2269-B09C-FAE2-BE0083E7E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6CB311-49DE-5724-D10A-33BD6F3061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E8A749-9EBE-AA3D-FA69-6A0B870BA6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C46B7-CAEF-D0DC-2DBE-EFC1429B48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B77B37-A2D2-4223-B987-0C26E4FD247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58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6B65D52-39C4-1649-8E84-855E7D5007EB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DBB6376-9AA8-E24C-B11E-B22B8E8D5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813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6B65D52-39C4-1649-8E84-855E7D5007EB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DBB6376-9AA8-E24C-B11E-B22B8E8D5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68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6B65D52-39C4-1649-8E84-855E7D5007EB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DBB6376-9AA8-E24C-B11E-B22B8E8D5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91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6B65D52-39C4-1649-8E84-855E7D5007EB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DBB6376-9AA8-E24C-B11E-B22B8E8D5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88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6B65D52-39C4-1649-8E84-855E7D5007EB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DBB6376-9AA8-E24C-B11E-B22B8E8D5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29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6B65D52-39C4-1649-8E84-855E7D5007EB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DBB6376-9AA8-E24C-B11E-B22B8E8D5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3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6B65D52-39C4-1649-8E84-855E7D5007EB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DBB6376-9AA8-E24C-B11E-B22B8E8D5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011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6B65D52-39C4-1649-8E84-855E7D5007EB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DBB6376-9AA8-E24C-B11E-B22B8E8D5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94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6B65D52-39C4-1649-8E84-855E7D5007EB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DBB6376-9AA8-E24C-B11E-B22B8E8D5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3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6B65D52-39C4-1649-8E84-855E7D5007EB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DBB6376-9AA8-E24C-B11E-B22B8E8D5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0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6B65D52-39C4-1649-8E84-855E7D5007EB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DBB6376-9AA8-E24C-B11E-B22B8E8D5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009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C3FAD673-5408-7825-DFD1-D381E270FEEA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5344436"/>
            <a:ext cx="9144001" cy="151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7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6.svg"/><Relationship Id="rId4" Type="http://schemas.openxmlformats.org/officeDocument/2006/relationships/image" Target="../media/image8.sv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2.svg"/><Relationship Id="rId4" Type="http://schemas.openxmlformats.org/officeDocument/2006/relationships/image" Target="../media/image10.sv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2.svg"/><Relationship Id="rId4" Type="http://schemas.openxmlformats.org/officeDocument/2006/relationships/image" Target="../media/image8.sv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2.svg"/><Relationship Id="rId4" Type="http://schemas.openxmlformats.org/officeDocument/2006/relationships/image" Target="../media/image10.sv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76F41F6-1E1C-7E73-10E4-AAC780862C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13" y="1293855"/>
            <a:ext cx="9129887" cy="551329"/>
          </a:xfr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</a:rPr>
              <a:t>Grants Strategy for Institutional Impact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89A18A-579E-E441-0FDF-97BC4B48E258}"/>
              </a:ext>
            </a:extLst>
          </p:cNvPr>
          <p:cNvSpPr txBox="1"/>
          <p:nvPr/>
        </p:nvSpPr>
        <p:spPr>
          <a:xfrm>
            <a:off x="14113" y="3749040"/>
            <a:ext cx="9065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Harper College Board of Trustees Presentation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December 2025</a:t>
            </a:r>
          </a:p>
        </p:txBody>
      </p:sp>
    </p:spTree>
    <p:extLst>
      <p:ext uri="{BB962C8B-B14F-4D97-AF65-F5344CB8AC3E}">
        <p14:creationId xmlns:p14="http://schemas.microsoft.com/office/powerpoint/2010/main" val="1370779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0E1A59-BA1F-B735-BDDB-BD821D68B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9EFCB3-6FCE-0513-A227-4D76D01DFEC2}"/>
              </a:ext>
            </a:extLst>
          </p:cNvPr>
          <p:cNvSpPr txBox="1"/>
          <p:nvPr/>
        </p:nvSpPr>
        <p:spPr>
          <a:xfrm>
            <a:off x="1792224" y="201554"/>
            <a:ext cx="6529095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Funder: </a:t>
            </a:r>
            <a:r>
              <a:rPr lang="en-US" sz="1600" dirty="0">
                <a:solidFill>
                  <a:schemeClr val="bg1"/>
                </a:solidFill>
              </a:rPr>
              <a:t>National Science Foundation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Project:</a:t>
            </a:r>
            <a:r>
              <a:rPr lang="en-US" sz="1600" dirty="0">
                <a:solidFill>
                  <a:schemeClr val="bg1"/>
                </a:solidFill>
              </a:rPr>
              <a:t> Enhancing Uncrewed Aerial Systems Career Readiness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Total award</a:t>
            </a:r>
            <a:r>
              <a:rPr lang="en-US" sz="1600" dirty="0">
                <a:solidFill>
                  <a:schemeClr val="bg1"/>
                </a:solidFill>
              </a:rPr>
              <a:t>: $345,647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Support for</a:t>
            </a:r>
            <a:r>
              <a:rPr lang="en-US" sz="1600" dirty="0">
                <a:solidFill>
                  <a:schemeClr val="bg1"/>
                </a:solidFill>
              </a:rPr>
              <a:t>: Curriculum development, equipment, faculty development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                         stipends, recruitment, student field experiences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Drone flying over a field">
            <a:extLst>
              <a:ext uri="{FF2B5EF4-FFF2-40B4-BE49-F238E27FC236}">
                <a16:creationId xmlns:a16="http://schemas.microsoft.com/office/drawing/2014/main" id="{EA32E13B-AF8D-DA55-37F5-DD8398C812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869" t="11066" r="11986" b="37129"/>
          <a:stretch>
            <a:fillRect/>
          </a:stretch>
        </p:blipFill>
        <p:spPr>
          <a:xfrm>
            <a:off x="256032" y="210312"/>
            <a:ext cx="1394815" cy="11704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38C5F5-4954-49E9-BD81-ECE273290E9A}"/>
              </a:ext>
            </a:extLst>
          </p:cNvPr>
          <p:cNvSpPr txBox="1"/>
          <p:nvPr/>
        </p:nvSpPr>
        <p:spPr>
          <a:xfrm>
            <a:off x="0" y="1955880"/>
            <a:ext cx="91440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/>
              <a:t>Funder:</a:t>
            </a:r>
            <a:r>
              <a:rPr lang="en-US" sz="1600" dirty="0"/>
              <a:t> Illinois Community College Board</a:t>
            </a:r>
          </a:p>
          <a:p>
            <a:r>
              <a:rPr lang="en-US" sz="1600" b="1" dirty="0"/>
              <a:t>Project: </a:t>
            </a:r>
            <a:r>
              <a:rPr lang="en-US" sz="1600" dirty="0"/>
              <a:t>Pipeline for the Advancement of the Healthcare Workforce</a:t>
            </a:r>
          </a:p>
          <a:p>
            <a:r>
              <a:rPr lang="en-US" sz="1600" b="1" dirty="0"/>
              <a:t>Total award: </a:t>
            </a:r>
            <a:r>
              <a:rPr lang="en-US" sz="1600" dirty="0"/>
              <a:t>$856,640</a:t>
            </a:r>
          </a:p>
          <a:p>
            <a:r>
              <a:rPr lang="en-US" sz="1600" b="1" dirty="0"/>
              <a:t>Support for</a:t>
            </a:r>
            <a:r>
              <a:rPr lang="en-US" sz="1600" dirty="0"/>
              <a:t>: scholarships, exam fees, project coordinator, nursing lab assistants, tutors,</a:t>
            </a:r>
          </a:p>
          <a:p>
            <a:r>
              <a:rPr lang="en-US" sz="1600" dirty="0"/>
              <a:t>                            specialists, student supplies, equipment, conference travel</a:t>
            </a:r>
          </a:p>
        </p:txBody>
      </p:sp>
      <p:pic>
        <p:nvPicPr>
          <p:cNvPr id="8" name="Picture 7" descr="A blue and red logo with a plus and a heartbeat line&#10;&#10;AI-generated content may be incorrect.">
            <a:extLst>
              <a:ext uri="{FF2B5EF4-FFF2-40B4-BE49-F238E27FC236}">
                <a16:creationId xmlns:a16="http://schemas.microsoft.com/office/drawing/2014/main" id="{9F21B866-F273-15D6-B286-064B8C017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429" y="2174132"/>
            <a:ext cx="1807535" cy="6527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5F8A39-19A1-4590-C20C-1F66781EBA6B}"/>
              </a:ext>
            </a:extLst>
          </p:cNvPr>
          <p:cNvSpPr txBox="1"/>
          <p:nvPr/>
        </p:nvSpPr>
        <p:spPr>
          <a:xfrm>
            <a:off x="1904929" y="3728404"/>
            <a:ext cx="7239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Funder:</a:t>
            </a:r>
            <a:r>
              <a:rPr lang="en-US" sz="1600" dirty="0">
                <a:solidFill>
                  <a:schemeClr val="bg1"/>
                </a:solidFill>
              </a:rPr>
              <a:t> Rivers Casino-Rivers Gives Foundation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Project: </a:t>
            </a:r>
            <a:r>
              <a:rPr lang="en-US" sz="1600" dirty="0">
                <a:solidFill>
                  <a:schemeClr val="bg1"/>
                </a:solidFill>
              </a:rPr>
              <a:t>Veteran and Military Connected Students Scholarship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Total award</a:t>
            </a:r>
            <a:r>
              <a:rPr lang="en-US" sz="1600" dirty="0">
                <a:solidFill>
                  <a:schemeClr val="bg1"/>
                </a:solidFill>
              </a:rPr>
              <a:t>: $50,000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Support for: </a:t>
            </a:r>
            <a:r>
              <a:rPr lang="en-US" sz="1600" dirty="0">
                <a:solidFill>
                  <a:schemeClr val="bg1"/>
                </a:solidFill>
              </a:rPr>
              <a:t>Tuition, books, supplies, and fees for veteran and military-</a:t>
            </a:r>
          </a:p>
          <a:p>
            <a:r>
              <a:rPr lang="en-US" sz="1600" dirty="0">
                <a:solidFill>
                  <a:schemeClr val="bg1"/>
                </a:solidFill>
              </a:rPr>
              <a:t>                            connected students enrolled on a full- or part-time basis.</a:t>
            </a:r>
          </a:p>
        </p:txBody>
      </p:sp>
      <p:pic>
        <p:nvPicPr>
          <p:cNvPr id="11" name="Picture 10" descr="A logo with yellow and blue text&#10;&#10;AI-generated content may be incorrect.">
            <a:extLst>
              <a:ext uri="{FF2B5EF4-FFF2-40B4-BE49-F238E27FC236}">
                <a16:creationId xmlns:a16="http://schemas.microsoft.com/office/drawing/2014/main" id="{750EAC89-9E47-2513-AF66-4D68654C20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32" y="3728404"/>
            <a:ext cx="1476006" cy="113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0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B04306-81BD-6FE1-EC3D-0AE216B034B9}"/>
              </a:ext>
            </a:extLst>
          </p:cNvPr>
          <p:cNvSpPr/>
          <p:nvPr/>
        </p:nvSpPr>
        <p:spPr>
          <a:xfrm>
            <a:off x="417549" y="1281899"/>
            <a:ext cx="1900921" cy="229790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EE9E02F-8A67-1F3F-089F-2EF12C70F3DB}"/>
              </a:ext>
            </a:extLst>
          </p:cNvPr>
          <p:cNvSpPr/>
          <p:nvPr/>
        </p:nvSpPr>
        <p:spPr>
          <a:xfrm>
            <a:off x="2455194" y="1281899"/>
            <a:ext cx="1900921" cy="22979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A588FC2-81B5-CCCD-5EF4-5B5B0962F2DE}"/>
              </a:ext>
            </a:extLst>
          </p:cNvPr>
          <p:cNvSpPr/>
          <p:nvPr/>
        </p:nvSpPr>
        <p:spPr>
          <a:xfrm>
            <a:off x="4492839" y="1279077"/>
            <a:ext cx="1900921" cy="22979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76C22AE-E666-EF87-34BB-A4BACAF3DB1D}"/>
              </a:ext>
            </a:extLst>
          </p:cNvPr>
          <p:cNvSpPr/>
          <p:nvPr/>
        </p:nvSpPr>
        <p:spPr>
          <a:xfrm>
            <a:off x="6530484" y="1281899"/>
            <a:ext cx="1900921" cy="22979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Graduation cap outline">
            <a:extLst>
              <a:ext uri="{FF2B5EF4-FFF2-40B4-BE49-F238E27FC236}">
                <a16:creationId xmlns:a16="http://schemas.microsoft.com/office/drawing/2014/main" id="{82ED5F6A-93DD-5A96-9CFD-3FC53FE28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0810" y="1970827"/>
            <a:ext cx="914400" cy="914400"/>
          </a:xfrm>
          <a:prstGeom prst="rect">
            <a:avLst/>
          </a:prstGeom>
        </p:spPr>
      </p:pic>
      <p:pic>
        <p:nvPicPr>
          <p:cNvPr id="15" name="Graphic 14" descr="Construction worker female with solid fill">
            <a:extLst>
              <a:ext uri="{FF2B5EF4-FFF2-40B4-BE49-F238E27FC236}">
                <a16:creationId xmlns:a16="http://schemas.microsoft.com/office/drawing/2014/main" id="{898CE4B7-2DF3-1774-C39D-37623C66C6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48454" y="1970827"/>
            <a:ext cx="914400" cy="914400"/>
          </a:xfrm>
          <a:prstGeom prst="rect">
            <a:avLst/>
          </a:prstGeom>
        </p:spPr>
      </p:pic>
      <p:pic>
        <p:nvPicPr>
          <p:cNvPr id="17" name="Graphic 16" descr="Lightbulb and gear with solid fill">
            <a:extLst>
              <a:ext uri="{FF2B5EF4-FFF2-40B4-BE49-F238E27FC236}">
                <a16:creationId xmlns:a16="http://schemas.microsoft.com/office/drawing/2014/main" id="{5E3118CD-C949-5CEA-CF8A-DE283CD743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63382" y="1970827"/>
            <a:ext cx="914400" cy="914400"/>
          </a:xfrm>
          <a:prstGeom prst="rect">
            <a:avLst/>
          </a:prstGeom>
        </p:spPr>
      </p:pic>
      <p:pic>
        <p:nvPicPr>
          <p:cNvPr id="19" name="Graphic 18" descr="Group of men with solid fill">
            <a:extLst>
              <a:ext uri="{FF2B5EF4-FFF2-40B4-BE49-F238E27FC236}">
                <a16:creationId xmlns:a16="http://schemas.microsoft.com/office/drawing/2014/main" id="{61602B5B-AFC1-6C67-5374-632C1743D9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3744" y="1970827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56C6900-AD59-BB66-3428-336290BC334D}"/>
              </a:ext>
            </a:extLst>
          </p:cNvPr>
          <p:cNvSpPr txBox="1"/>
          <p:nvPr/>
        </p:nvSpPr>
        <p:spPr>
          <a:xfrm>
            <a:off x="0" y="169006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Objectives for Grant Funding</a:t>
            </a:r>
          </a:p>
        </p:txBody>
      </p:sp>
    </p:spTree>
    <p:extLst>
      <p:ext uri="{BB962C8B-B14F-4D97-AF65-F5344CB8AC3E}">
        <p14:creationId xmlns:p14="http://schemas.microsoft.com/office/powerpoint/2010/main" val="2758773113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5A18E4-47E5-D480-60B9-786AA44A0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2C5F690-834F-DE1F-9E7B-2F5DE6B8854A}"/>
              </a:ext>
            </a:extLst>
          </p:cNvPr>
          <p:cNvSpPr/>
          <p:nvPr/>
        </p:nvSpPr>
        <p:spPr>
          <a:xfrm>
            <a:off x="2455194" y="1281899"/>
            <a:ext cx="1900921" cy="22979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7DDCE4D-B377-9262-A6AC-1578C1AA16EA}"/>
              </a:ext>
            </a:extLst>
          </p:cNvPr>
          <p:cNvSpPr/>
          <p:nvPr/>
        </p:nvSpPr>
        <p:spPr>
          <a:xfrm>
            <a:off x="4492839" y="1279077"/>
            <a:ext cx="1900921" cy="22979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974AF2C-EEF8-C268-7884-EC61F93432E9}"/>
              </a:ext>
            </a:extLst>
          </p:cNvPr>
          <p:cNvSpPr/>
          <p:nvPr/>
        </p:nvSpPr>
        <p:spPr>
          <a:xfrm>
            <a:off x="6530484" y="1281899"/>
            <a:ext cx="1900921" cy="22979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Construction worker female with solid fill">
            <a:extLst>
              <a:ext uri="{FF2B5EF4-FFF2-40B4-BE49-F238E27FC236}">
                <a16:creationId xmlns:a16="http://schemas.microsoft.com/office/drawing/2014/main" id="{2DD3961A-6CCD-38E3-1F54-C45E0784A6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48454" y="1970827"/>
            <a:ext cx="914400" cy="914400"/>
          </a:xfrm>
          <a:prstGeom prst="rect">
            <a:avLst/>
          </a:prstGeom>
        </p:spPr>
      </p:pic>
      <p:pic>
        <p:nvPicPr>
          <p:cNvPr id="17" name="Graphic 16" descr="Lightbulb and gear with solid fill">
            <a:extLst>
              <a:ext uri="{FF2B5EF4-FFF2-40B4-BE49-F238E27FC236}">
                <a16:creationId xmlns:a16="http://schemas.microsoft.com/office/drawing/2014/main" id="{A98CC033-84A3-554C-0235-D4CD1DD40D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3382" y="1970827"/>
            <a:ext cx="914400" cy="914400"/>
          </a:xfrm>
          <a:prstGeom prst="rect">
            <a:avLst/>
          </a:prstGeom>
        </p:spPr>
      </p:pic>
      <p:pic>
        <p:nvPicPr>
          <p:cNvPr id="19" name="Graphic 18" descr="Group of men with solid fill">
            <a:extLst>
              <a:ext uri="{FF2B5EF4-FFF2-40B4-BE49-F238E27FC236}">
                <a16:creationId xmlns:a16="http://schemas.microsoft.com/office/drawing/2014/main" id="{7C7CA477-F2C7-1FB7-4F1C-99F7E630DF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23744" y="1970827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71FE0C9-A758-713E-4EDE-E8A20A52CC2A}"/>
              </a:ext>
            </a:extLst>
          </p:cNvPr>
          <p:cNvSpPr txBox="1"/>
          <p:nvPr/>
        </p:nvSpPr>
        <p:spPr>
          <a:xfrm>
            <a:off x="0" y="169006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Objectives for Grant Funding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B22224-E858-739F-8A76-4CC3D5AF0E36}"/>
              </a:ext>
            </a:extLst>
          </p:cNvPr>
          <p:cNvSpPr/>
          <p:nvPr/>
        </p:nvSpPr>
        <p:spPr>
          <a:xfrm>
            <a:off x="988894" y="1279077"/>
            <a:ext cx="3319073" cy="3482012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Graphic 12" descr="Graduation cap outline">
            <a:extLst>
              <a:ext uri="{FF2B5EF4-FFF2-40B4-BE49-F238E27FC236}">
                <a16:creationId xmlns:a16="http://schemas.microsoft.com/office/drawing/2014/main" id="{101F0557-2396-D7F1-B650-90056575C9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94516" y="2318113"/>
            <a:ext cx="1435706" cy="1435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543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267E16-8B91-EBE1-413D-C2D0AA732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 descr="Lightbulb and gear with solid fill">
            <a:extLst>
              <a:ext uri="{FF2B5EF4-FFF2-40B4-BE49-F238E27FC236}">
                <a16:creationId xmlns:a16="http://schemas.microsoft.com/office/drawing/2014/main" id="{5AD892BE-0D91-13F2-CDF0-1AE1CBBDA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3382" y="1970827"/>
            <a:ext cx="914400" cy="9144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B807575-87B8-7F34-EA4A-F0F45220F661}"/>
              </a:ext>
            </a:extLst>
          </p:cNvPr>
          <p:cNvSpPr/>
          <p:nvPr/>
        </p:nvSpPr>
        <p:spPr>
          <a:xfrm>
            <a:off x="4492839" y="1279077"/>
            <a:ext cx="1900921" cy="22979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49135BE-ECCA-FB49-D949-0CCAD28D5995}"/>
              </a:ext>
            </a:extLst>
          </p:cNvPr>
          <p:cNvSpPr/>
          <p:nvPr/>
        </p:nvSpPr>
        <p:spPr>
          <a:xfrm>
            <a:off x="417549" y="1281899"/>
            <a:ext cx="1900921" cy="229790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4101A0A-828E-82DC-B9AE-FC4F07815FA4}"/>
              </a:ext>
            </a:extLst>
          </p:cNvPr>
          <p:cNvSpPr/>
          <p:nvPr/>
        </p:nvSpPr>
        <p:spPr>
          <a:xfrm>
            <a:off x="2455194" y="1279077"/>
            <a:ext cx="3422588" cy="322236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DDD8F2F-5F3B-79EF-7CE2-FE5F15BE33CD}"/>
              </a:ext>
            </a:extLst>
          </p:cNvPr>
          <p:cNvSpPr/>
          <p:nvPr/>
        </p:nvSpPr>
        <p:spPr>
          <a:xfrm>
            <a:off x="6530484" y="1281899"/>
            <a:ext cx="1900921" cy="22979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Graduation cap outline">
            <a:extLst>
              <a:ext uri="{FF2B5EF4-FFF2-40B4-BE49-F238E27FC236}">
                <a16:creationId xmlns:a16="http://schemas.microsoft.com/office/drawing/2014/main" id="{E6C47FBD-4BE9-1416-A43E-A65A223AC6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0810" y="1970827"/>
            <a:ext cx="914400" cy="914400"/>
          </a:xfrm>
          <a:prstGeom prst="rect">
            <a:avLst/>
          </a:prstGeom>
        </p:spPr>
      </p:pic>
      <p:pic>
        <p:nvPicPr>
          <p:cNvPr id="15" name="Graphic 14" descr="Construction worker female with solid fill">
            <a:extLst>
              <a:ext uri="{FF2B5EF4-FFF2-40B4-BE49-F238E27FC236}">
                <a16:creationId xmlns:a16="http://schemas.microsoft.com/office/drawing/2014/main" id="{F5727869-9E34-FAC2-6B70-8399F958F0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43304" y="1970827"/>
            <a:ext cx="1646367" cy="1646367"/>
          </a:xfrm>
          <a:prstGeom prst="rect">
            <a:avLst/>
          </a:prstGeom>
        </p:spPr>
      </p:pic>
      <p:pic>
        <p:nvPicPr>
          <p:cNvPr id="19" name="Graphic 18" descr="Group of men with solid fill">
            <a:extLst>
              <a:ext uri="{FF2B5EF4-FFF2-40B4-BE49-F238E27FC236}">
                <a16:creationId xmlns:a16="http://schemas.microsoft.com/office/drawing/2014/main" id="{DA655152-92B6-5C4E-E8BB-B51D091EC1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3744" y="1970827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1C1232C-64B5-E12C-2EAB-EDC629D4E391}"/>
              </a:ext>
            </a:extLst>
          </p:cNvPr>
          <p:cNvSpPr txBox="1"/>
          <p:nvPr/>
        </p:nvSpPr>
        <p:spPr>
          <a:xfrm>
            <a:off x="0" y="169006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Objectives for Grant Funding</a:t>
            </a:r>
          </a:p>
        </p:txBody>
      </p:sp>
    </p:spTree>
    <p:extLst>
      <p:ext uri="{BB962C8B-B14F-4D97-AF65-F5344CB8AC3E}">
        <p14:creationId xmlns:p14="http://schemas.microsoft.com/office/powerpoint/2010/main" val="41389809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B6E2FC-86C8-275F-D0D4-C41B40894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 descr="Construction worker female with solid fill">
            <a:extLst>
              <a:ext uri="{FF2B5EF4-FFF2-40B4-BE49-F238E27FC236}">
                <a16:creationId xmlns:a16="http://schemas.microsoft.com/office/drawing/2014/main" id="{14D3F6A9-08B0-6351-3484-B197BC36A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48454" y="1970827"/>
            <a:ext cx="914400" cy="9144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97C631D-E2B4-FE54-66F5-66DA9D7DF782}"/>
              </a:ext>
            </a:extLst>
          </p:cNvPr>
          <p:cNvSpPr/>
          <p:nvPr/>
        </p:nvSpPr>
        <p:spPr>
          <a:xfrm>
            <a:off x="417549" y="1281899"/>
            <a:ext cx="1900921" cy="229790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300A25C-6DD5-7D9D-7D00-BBBC4A254973}"/>
              </a:ext>
            </a:extLst>
          </p:cNvPr>
          <p:cNvSpPr/>
          <p:nvPr/>
        </p:nvSpPr>
        <p:spPr>
          <a:xfrm>
            <a:off x="2455194" y="1281899"/>
            <a:ext cx="1900921" cy="22979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7CDFACF-65B7-3721-40E3-A06A20723433}"/>
              </a:ext>
            </a:extLst>
          </p:cNvPr>
          <p:cNvSpPr/>
          <p:nvPr/>
        </p:nvSpPr>
        <p:spPr>
          <a:xfrm>
            <a:off x="3036711" y="1279077"/>
            <a:ext cx="3357049" cy="312359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BB6F340-FB6D-3816-B990-DCB7DB045252}"/>
              </a:ext>
            </a:extLst>
          </p:cNvPr>
          <p:cNvSpPr/>
          <p:nvPr/>
        </p:nvSpPr>
        <p:spPr>
          <a:xfrm>
            <a:off x="6530484" y="1281899"/>
            <a:ext cx="1900921" cy="22979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Graduation cap outline">
            <a:extLst>
              <a:ext uri="{FF2B5EF4-FFF2-40B4-BE49-F238E27FC236}">
                <a16:creationId xmlns:a16="http://schemas.microsoft.com/office/drawing/2014/main" id="{498BB96F-95A9-634D-BCFC-105A85025C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0810" y="1970827"/>
            <a:ext cx="914400" cy="914400"/>
          </a:xfrm>
          <a:prstGeom prst="rect">
            <a:avLst/>
          </a:prstGeom>
        </p:spPr>
      </p:pic>
      <p:pic>
        <p:nvPicPr>
          <p:cNvPr id="17" name="Graphic 16" descr="Lightbulb and gear with solid fill">
            <a:extLst>
              <a:ext uri="{FF2B5EF4-FFF2-40B4-BE49-F238E27FC236}">
                <a16:creationId xmlns:a16="http://schemas.microsoft.com/office/drawing/2014/main" id="{DB9F3590-B2D5-22C1-EA77-1A14FEF6AE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99578" y="1964958"/>
            <a:ext cx="1614841" cy="1614841"/>
          </a:xfrm>
          <a:prstGeom prst="rect">
            <a:avLst/>
          </a:prstGeom>
        </p:spPr>
      </p:pic>
      <p:pic>
        <p:nvPicPr>
          <p:cNvPr id="19" name="Graphic 18" descr="Group of men with solid fill">
            <a:extLst>
              <a:ext uri="{FF2B5EF4-FFF2-40B4-BE49-F238E27FC236}">
                <a16:creationId xmlns:a16="http://schemas.microsoft.com/office/drawing/2014/main" id="{70264DD1-E769-65CA-3DF8-347035C88A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3744" y="1970827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8B30593-44AB-1547-855F-1C34B376DA4C}"/>
              </a:ext>
            </a:extLst>
          </p:cNvPr>
          <p:cNvSpPr txBox="1"/>
          <p:nvPr/>
        </p:nvSpPr>
        <p:spPr>
          <a:xfrm>
            <a:off x="0" y="169006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Objectives for Grant Funding</a:t>
            </a:r>
          </a:p>
        </p:txBody>
      </p:sp>
    </p:spTree>
    <p:extLst>
      <p:ext uri="{BB962C8B-B14F-4D97-AF65-F5344CB8AC3E}">
        <p14:creationId xmlns:p14="http://schemas.microsoft.com/office/powerpoint/2010/main" val="5228113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C6604E-5A9A-7ED0-36FB-B724F3098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 descr="Lightbulb and gear with solid fill">
            <a:extLst>
              <a:ext uri="{FF2B5EF4-FFF2-40B4-BE49-F238E27FC236}">
                <a16:creationId xmlns:a16="http://schemas.microsoft.com/office/drawing/2014/main" id="{EEAEB2EB-1AF0-195B-4F39-EECAE87D6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3382" y="1970827"/>
            <a:ext cx="914400" cy="9144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B195DA7-A23C-4251-3B72-A0D66C053716}"/>
              </a:ext>
            </a:extLst>
          </p:cNvPr>
          <p:cNvSpPr/>
          <p:nvPr/>
        </p:nvSpPr>
        <p:spPr>
          <a:xfrm>
            <a:off x="417549" y="1281899"/>
            <a:ext cx="1900921" cy="229790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01C66F4-8C80-9AB7-F11E-971EE0FC1BB8}"/>
              </a:ext>
            </a:extLst>
          </p:cNvPr>
          <p:cNvSpPr/>
          <p:nvPr/>
        </p:nvSpPr>
        <p:spPr>
          <a:xfrm>
            <a:off x="2455194" y="1281899"/>
            <a:ext cx="1900921" cy="22979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04BAC2E-1343-5496-0D53-FA563E21A06C}"/>
              </a:ext>
            </a:extLst>
          </p:cNvPr>
          <p:cNvSpPr/>
          <p:nvPr/>
        </p:nvSpPr>
        <p:spPr>
          <a:xfrm>
            <a:off x="4492839" y="1279077"/>
            <a:ext cx="1900921" cy="22979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7E4C73A-F218-D36B-DDD9-375115A00FAE}"/>
              </a:ext>
            </a:extLst>
          </p:cNvPr>
          <p:cNvSpPr/>
          <p:nvPr/>
        </p:nvSpPr>
        <p:spPr>
          <a:xfrm>
            <a:off x="5313759" y="1263060"/>
            <a:ext cx="3294961" cy="344814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Graduation cap outline">
            <a:extLst>
              <a:ext uri="{FF2B5EF4-FFF2-40B4-BE49-F238E27FC236}">
                <a16:creationId xmlns:a16="http://schemas.microsoft.com/office/drawing/2014/main" id="{D5AD7335-646C-7FD9-98A4-1F04F70640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0810" y="1970827"/>
            <a:ext cx="914400" cy="914400"/>
          </a:xfrm>
          <a:prstGeom prst="rect">
            <a:avLst/>
          </a:prstGeom>
        </p:spPr>
      </p:pic>
      <p:pic>
        <p:nvPicPr>
          <p:cNvPr id="15" name="Graphic 14" descr="Construction worker female with solid fill">
            <a:extLst>
              <a:ext uri="{FF2B5EF4-FFF2-40B4-BE49-F238E27FC236}">
                <a16:creationId xmlns:a16="http://schemas.microsoft.com/office/drawing/2014/main" id="{8B897ECC-7759-49E8-42A1-9BBBA6B8C3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48454" y="1970827"/>
            <a:ext cx="914400" cy="914400"/>
          </a:xfrm>
          <a:prstGeom prst="rect">
            <a:avLst/>
          </a:prstGeom>
        </p:spPr>
      </p:pic>
      <p:pic>
        <p:nvPicPr>
          <p:cNvPr id="19" name="Graphic 18" descr="Group of men with solid fill">
            <a:extLst>
              <a:ext uri="{FF2B5EF4-FFF2-40B4-BE49-F238E27FC236}">
                <a16:creationId xmlns:a16="http://schemas.microsoft.com/office/drawing/2014/main" id="{263FAEE5-9D9B-A356-90FC-C21AF20781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28159" y="2008019"/>
            <a:ext cx="1584975" cy="158497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F94EA33-35C2-C661-8989-06C829CFD70F}"/>
              </a:ext>
            </a:extLst>
          </p:cNvPr>
          <p:cNvSpPr txBox="1"/>
          <p:nvPr/>
        </p:nvSpPr>
        <p:spPr>
          <a:xfrm>
            <a:off x="0" y="169006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Objectives for Grant Funding</a:t>
            </a:r>
          </a:p>
        </p:txBody>
      </p:sp>
    </p:spTree>
    <p:extLst>
      <p:ext uri="{BB962C8B-B14F-4D97-AF65-F5344CB8AC3E}">
        <p14:creationId xmlns:p14="http://schemas.microsoft.com/office/powerpoint/2010/main" val="162117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0E491-DEB4-F0FD-B28A-DAF585BC7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>
            <a:normAutofit/>
          </a:bodyPr>
          <a:lstStyle/>
          <a:p>
            <a:br>
              <a:rPr lang="en-US" sz="1300" dirty="0"/>
            </a:br>
            <a:br>
              <a:rPr lang="en-US" sz="1300" b="1" dirty="0"/>
            </a:br>
            <a:endParaRPr lang="en-US" sz="13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E3DBB6-A400-601A-BDAA-1D36BA8D0E95}"/>
              </a:ext>
            </a:extLst>
          </p:cNvPr>
          <p:cNvSpPr txBox="1"/>
          <p:nvPr/>
        </p:nvSpPr>
        <p:spPr>
          <a:xfrm>
            <a:off x="0" y="262784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u="sng" dirty="0">
                <a:solidFill>
                  <a:schemeClr val="tx2">
                    <a:lumMod val="90000"/>
                    <a:lumOff val="10000"/>
                  </a:schemeClr>
                </a:solidFill>
                <a:latin typeface="Arial" panose="020B0604020202020204" pitchFamily="34" charset="0"/>
                <a:ea typeface="ヒラギノ角ゴ Pro W3" pitchFamily="-127" charset="-128"/>
              </a:rPr>
              <a:t>The Importance of Grant Funding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0E624E-A0CB-A588-F28E-685E63A2466D}"/>
              </a:ext>
            </a:extLst>
          </p:cNvPr>
          <p:cNvSpPr txBox="1"/>
          <p:nvPr/>
        </p:nvSpPr>
        <p:spPr>
          <a:xfrm>
            <a:off x="0" y="1041975"/>
            <a:ext cx="9143999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/>
            <a:r>
              <a:rPr lang="en-US" sz="2400" b="1" kern="100" dirty="0">
                <a:solidFill>
                  <a:srgbClr val="299D37"/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  <a:r>
              <a:rPr lang="en-US" sz="28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Grants enable the college to: </a:t>
            </a:r>
          </a:p>
          <a:p>
            <a:pPr marL="1657350" lvl="3" indent="-285750" defTabSz="914400" eaLnBrk="0" fontAlgn="base" hangingPunct="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Scale existing programs </a:t>
            </a:r>
          </a:p>
          <a:p>
            <a:pPr marL="1657350" lvl="3" indent="-285750" defTabSz="914400" eaLnBrk="0" fontAlgn="base" hangingPunct="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Remove barriers for students</a:t>
            </a:r>
          </a:p>
          <a:p>
            <a:pPr marL="1657350" lvl="3" indent="-285750" defTabSz="914400" eaLnBrk="0" fontAlgn="base" hangingPunct="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Establish new initiatives</a:t>
            </a:r>
          </a:p>
          <a:p>
            <a:pPr marL="1657350" lvl="3" indent="-285750" defTabSz="914400" eaLnBrk="0" fontAlgn="base" hangingPunct="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Upgrade technology and infrastructure</a:t>
            </a:r>
          </a:p>
          <a:p>
            <a:pPr marL="1657350" lvl="3" indent="-285750" defTabSz="914400" eaLnBrk="0" fontAlgn="base" hangingPunct="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kern="100" dirty="0">
                <a:solidFill>
                  <a:schemeClr val="tx2">
                    <a:lumMod val="75000"/>
                    <a:lumOff val="25000"/>
                  </a:schemeClr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Be progressive in teaching skills and training for the future </a:t>
            </a:r>
            <a:r>
              <a:rPr lang="en-US" sz="2400" b="1" kern="100" dirty="0">
                <a:solidFill>
                  <a:srgbClr val="299D37"/>
                </a:solidFill>
                <a:latin typeface="Arial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defTabSz="914400" eaLnBrk="0" fontAlgn="base" hangingPunct="0"/>
            <a:endParaRPr lang="en-US" sz="2000" b="1" kern="100" dirty="0">
              <a:solidFill>
                <a:srgbClr val="299D37"/>
              </a:solidFill>
              <a:latin typeface="Arial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691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73DE9-CD0C-4B7B-8D06-623A6D722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45571"/>
            <a:ext cx="9144000" cy="1068562"/>
          </a:xfrm>
        </p:spPr>
        <p:txBody>
          <a:bodyPr/>
          <a:lstStyle/>
          <a:p>
            <a:pPr algn="ctr"/>
            <a:r>
              <a:rPr lang="en-US" i="1" dirty="0">
                <a:solidFill>
                  <a:srgbClr val="003399"/>
                </a:solidFill>
              </a:rPr>
              <a:t>Effective Grant Strategy </a:t>
            </a:r>
            <a:br>
              <a:rPr lang="en-US" dirty="0"/>
            </a:br>
            <a:br>
              <a:rPr lang="en-US" dirty="0"/>
            </a:br>
            <a:endParaRPr lang="en-US" sz="6600" dirty="0">
              <a:solidFill>
                <a:srgbClr val="003399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7E13C3-3F2C-3295-1A02-3FEAA1EDF0C0}"/>
              </a:ext>
            </a:extLst>
          </p:cNvPr>
          <p:cNvSpPr txBox="1"/>
          <p:nvPr/>
        </p:nvSpPr>
        <p:spPr>
          <a:xfrm>
            <a:off x="0" y="3160889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3399"/>
                </a:solidFill>
              </a:rPr>
              <a:t>Centralization</a:t>
            </a:r>
          </a:p>
        </p:txBody>
      </p:sp>
    </p:spTree>
    <p:extLst>
      <p:ext uri="{BB962C8B-B14F-4D97-AF65-F5344CB8AC3E}">
        <p14:creationId xmlns:p14="http://schemas.microsoft.com/office/powerpoint/2010/main" val="305837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bush with small leaves&#10;&#10;AI-generated content may be incorrect.">
            <a:extLst>
              <a:ext uri="{FF2B5EF4-FFF2-40B4-BE49-F238E27FC236}">
                <a16:creationId xmlns:a16="http://schemas.microsoft.com/office/drawing/2014/main" id="{982FC0FE-20C9-C701-3572-510BF8FAB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453" y="1084325"/>
            <a:ext cx="6199094" cy="5033664"/>
          </a:xfrm>
          <a:prstGeom prst="rect">
            <a:avLst/>
          </a:prstGeom>
        </p:spPr>
      </p:pic>
      <p:sp>
        <p:nvSpPr>
          <p:cNvPr id="3" name="Arrow: Down 2">
            <a:extLst>
              <a:ext uri="{FF2B5EF4-FFF2-40B4-BE49-F238E27FC236}">
                <a16:creationId xmlns:a16="http://schemas.microsoft.com/office/drawing/2014/main" id="{76818F9E-3B33-3118-22F7-9D454223FC20}"/>
              </a:ext>
            </a:extLst>
          </p:cNvPr>
          <p:cNvSpPr/>
          <p:nvPr/>
        </p:nvSpPr>
        <p:spPr>
          <a:xfrm rot="10300928">
            <a:off x="2804726" y="4029238"/>
            <a:ext cx="253373" cy="545334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32100DF5-B086-BD29-ECF2-8FB8E4C3DA88}"/>
              </a:ext>
            </a:extLst>
          </p:cNvPr>
          <p:cNvSpPr/>
          <p:nvPr/>
        </p:nvSpPr>
        <p:spPr>
          <a:xfrm rot="6812868">
            <a:off x="3696181" y="2857609"/>
            <a:ext cx="253373" cy="545334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8D4E52E5-7FCE-1F09-DDD8-2BC42DAEB846}"/>
              </a:ext>
            </a:extLst>
          </p:cNvPr>
          <p:cNvSpPr/>
          <p:nvPr/>
        </p:nvSpPr>
        <p:spPr>
          <a:xfrm rot="15038941">
            <a:off x="5224269" y="2429743"/>
            <a:ext cx="253373" cy="545334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14F0E2E7-3E0C-FA6B-61DC-BA5453487468}"/>
              </a:ext>
            </a:extLst>
          </p:cNvPr>
          <p:cNvSpPr/>
          <p:nvPr/>
        </p:nvSpPr>
        <p:spPr>
          <a:xfrm rot="13477734">
            <a:off x="5232361" y="4247613"/>
            <a:ext cx="253373" cy="545334"/>
          </a:xfrm>
          <a:prstGeom prst="downArrow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D6BE9FA-7552-1B5E-41E8-8D59FC44C138}"/>
              </a:ext>
            </a:extLst>
          </p:cNvPr>
          <p:cNvGrpSpPr/>
          <p:nvPr/>
        </p:nvGrpSpPr>
        <p:grpSpPr>
          <a:xfrm rot="2250624">
            <a:off x="1982440" y="1391672"/>
            <a:ext cx="1298223" cy="618022"/>
            <a:chOff x="970844" y="2486422"/>
            <a:chExt cx="1298223" cy="618022"/>
          </a:xfrm>
        </p:grpSpPr>
        <p:sp>
          <p:nvSpPr>
            <p:cNvPr id="8" name="Callout: Right Arrow 7">
              <a:extLst>
                <a:ext uri="{FF2B5EF4-FFF2-40B4-BE49-F238E27FC236}">
                  <a16:creationId xmlns:a16="http://schemas.microsoft.com/office/drawing/2014/main" id="{75996473-A019-831B-CC3F-D6281F1B191C}"/>
                </a:ext>
              </a:extLst>
            </p:cNvPr>
            <p:cNvSpPr/>
            <p:nvPr/>
          </p:nvSpPr>
          <p:spPr>
            <a:xfrm>
              <a:off x="970844" y="2486422"/>
              <a:ext cx="1298223" cy="618022"/>
            </a:xfrm>
            <a:prstGeom prst="rightArrowCallou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B96AE1F-0975-D10E-72A7-F1E39E491234}"/>
                </a:ext>
              </a:extLst>
            </p:cNvPr>
            <p:cNvSpPr txBox="1"/>
            <p:nvPr/>
          </p:nvSpPr>
          <p:spPr>
            <a:xfrm>
              <a:off x="970845" y="2610767"/>
              <a:ext cx="1011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Funder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AD99C94-30AF-9D82-FDAA-E1D8EC0FEB5B}"/>
              </a:ext>
            </a:extLst>
          </p:cNvPr>
          <p:cNvGrpSpPr/>
          <p:nvPr/>
        </p:nvGrpSpPr>
        <p:grpSpPr>
          <a:xfrm>
            <a:off x="1123244" y="2638822"/>
            <a:ext cx="1298223" cy="618022"/>
            <a:chOff x="970844" y="2486422"/>
            <a:chExt cx="1298223" cy="618022"/>
          </a:xfrm>
        </p:grpSpPr>
        <p:sp>
          <p:nvSpPr>
            <p:cNvPr id="13" name="Callout: Right Arrow 12">
              <a:extLst>
                <a:ext uri="{FF2B5EF4-FFF2-40B4-BE49-F238E27FC236}">
                  <a16:creationId xmlns:a16="http://schemas.microsoft.com/office/drawing/2014/main" id="{FC39BA19-4DE5-1F08-DF0F-1D4D73952DAA}"/>
                </a:ext>
              </a:extLst>
            </p:cNvPr>
            <p:cNvSpPr/>
            <p:nvPr/>
          </p:nvSpPr>
          <p:spPr>
            <a:xfrm>
              <a:off x="970844" y="2486422"/>
              <a:ext cx="1298223" cy="618022"/>
            </a:xfrm>
            <a:prstGeom prst="rightArrowCallou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95E8E09-9E01-F0D5-8311-CE23AC80100D}"/>
                </a:ext>
              </a:extLst>
            </p:cNvPr>
            <p:cNvSpPr txBox="1"/>
            <p:nvPr/>
          </p:nvSpPr>
          <p:spPr>
            <a:xfrm>
              <a:off x="970845" y="2610767"/>
              <a:ext cx="1011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Funder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1CCB69E-10FD-DCF5-64B6-FB8ED9228C96}"/>
              </a:ext>
            </a:extLst>
          </p:cNvPr>
          <p:cNvGrpSpPr/>
          <p:nvPr/>
        </p:nvGrpSpPr>
        <p:grpSpPr>
          <a:xfrm rot="10800000">
            <a:off x="7022434" y="2329811"/>
            <a:ext cx="1427051" cy="618022"/>
            <a:chOff x="842016" y="2486422"/>
            <a:chExt cx="1427051" cy="618022"/>
          </a:xfrm>
        </p:grpSpPr>
        <p:sp>
          <p:nvSpPr>
            <p:cNvPr id="16" name="Callout: Right Arrow 15">
              <a:extLst>
                <a:ext uri="{FF2B5EF4-FFF2-40B4-BE49-F238E27FC236}">
                  <a16:creationId xmlns:a16="http://schemas.microsoft.com/office/drawing/2014/main" id="{800E635C-8079-1EC9-F58B-E10DA181B667}"/>
                </a:ext>
              </a:extLst>
            </p:cNvPr>
            <p:cNvSpPr/>
            <p:nvPr/>
          </p:nvSpPr>
          <p:spPr>
            <a:xfrm>
              <a:off x="970844" y="2486422"/>
              <a:ext cx="1298223" cy="618022"/>
            </a:xfrm>
            <a:prstGeom prst="rightArrowCallou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F0BCA7-1C75-5531-8961-DECE66769653}"/>
                </a:ext>
              </a:extLst>
            </p:cNvPr>
            <p:cNvSpPr txBox="1"/>
            <p:nvPr/>
          </p:nvSpPr>
          <p:spPr>
            <a:xfrm rot="10800000">
              <a:off x="842016" y="2610767"/>
              <a:ext cx="10115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Funder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390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5BD4C-07ED-0185-27E0-62C17343D8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tree with green leaves and roots&#10;&#10;AI-generated content may be incorrect.">
            <a:extLst>
              <a:ext uri="{FF2B5EF4-FFF2-40B4-BE49-F238E27FC236}">
                <a16:creationId xmlns:a16="http://schemas.microsoft.com/office/drawing/2014/main" id="{994566A2-407E-B856-6F06-71D9BFA70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733" y="320748"/>
            <a:ext cx="5250113" cy="552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507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DCF96-5A03-1E2F-FC4E-C6ADA6C14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tree with green leaves and roots&#10;&#10;AI-generated content may be incorrect.">
            <a:extLst>
              <a:ext uri="{FF2B5EF4-FFF2-40B4-BE49-F238E27FC236}">
                <a16:creationId xmlns:a16="http://schemas.microsoft.com/office/drawing/2014/main" id="{102E3869-ACE8-0FB5-FDBE-5BC22E7811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447085" y="69543"/>
            <a:ext cx="5812465" cy="612012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A10E6-9A9B-36EF-6195-D25271323C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tree with green leaves and roots&#10;&#10;AI-generated content may be incorrect.">
            <a:extLst>
              <a:ext uri="{FF2B5EF4-FFF2-40B4-BE49-F238E27FC236}">
                <a16:creationId xmlns:a16="http://schemas.microsoft.com/office/drawing/2014/main" id="{2B9D853D-F00D-6EDE-4CCE-6DBC27ECAB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15" t="67306" r="3671" b="837"/>
          <a:stretch>
            <a:fillRect/>
          </a:stretch>
        </p:blipFill>
        <p:spPr>
          <a:xfrm>
            <a:off x="889139" y="3352876"/>
            <a:ext cx="7227451" cy="2640476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74D6BA-828B-E4DD-8791-0164B7BD0EA1}"/>
              </a:ext>
            </a:extLst>
          </p:cNvPr>
          <p:cNvSpPr txBox="1"/>
          <p:nvPr/>
        </p:nvSpPr>
        <p:spPr>
          <a:xfrm>
            <a:off x="1587023" y="3848486"/>
            <a:ext cx="1038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Faculty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504C24-2C67-A395-5682-EC1271EDD726}"/>
              </a:ext>
            </a:extLst>
          </p:cNvPr>
          <p:cNvSpPr txBox="1"/>
          <p:nvPr/>
        </p:nvSpPr>
        <p:spPr>
          <a:xfrm>
            <a:off x="5639007" y="5569174"/>
            <a:ext cx="1038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Finance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96AB65-083D-C535-E49B-39401062D594}"/>
              </a:ext>
            </a:extLst>
          </p:cNvPr>
          <p:cNvSpPr txBox="1"/>
          <p:nvPr/>
        </p:nvSpPr>
        <p:spPr>
          <a:xfrm>
            <a:off x="6914037" y="4246224"/>
            <a:ext cx="15480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Grant Accountants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F47309-7244-64FF-0741-8C3DFCFA77D9}"/>
              </a:ext>
            </a:extLst>
          </p:cNvPr>
          <p:cNvSpPr txBox="1"/>
          <p:nvPr/>
        </p:nvSpPr>
        <p:spPr>
          <a:xfrm>
            <a:off x="2546441" y="3636985"/>
            <a:ext cx="1246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Facilities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639BD9-5812-1B9F-C573-5D7B82E33624}"/>
              </a:ext>
            </a:extLst>
          </p:cNvPr>
          <p:cNvSpPr txBox="1"/>
          <p:nvPr/>
        </p:nvSpPr>
        <p:spPr>
          <a:xfrm>
            <a:off x="6170743" y="3807146"/>
            <a:ext cx="1900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Administration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2F4356-B112-2C8E-9892-D2F6ED010CB0}"/>
              </a:ext>
            </a:extLst>
          </p:cNvPr>
          <p:cNvSpPr txBox="1"/>
          <p:nvPr/>
        </p:nvSpPr>
        <p:spPr>
          <a:xfrm>
            <a:off x="2754231" y="5569175"/>
            <a:ext cx="1038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Board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22D0E9-6C25-0CEE-9B4F-80A7B924FE0F}"/>
              </a:ext>
            </a:extLst>
          </p:cNvPr>
          <p:cNvSpPr txBox="1"/>
          <p:nvPr/>
        </p:nvSpPr>
        <p:spPr>
          <a:xfrm>
            <a:off x="1458394" y="5176835"/>
            <a:ext cx="1295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Community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317B16-11FB-F9C9-7F2C-CB9F3E132433}"/>
              </a:ext>
            </a:extLst>
          </p:cNvPr>
          <p:cNvSpPr txBox="1"/>
          <p:nvPr/>
        </p:nvSpPr>
        <p:spPr>
          <a:xfrm>
            <a:off x="6503050" y="5152789"/>
            <a:ext cx="1236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Grant Office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E6AC88-EFC0-230B-C021-A2E1CF51F1C3}"/>
              </a:ext>
            </a:extLst>
          </p:cNvPr>
          <p:cNvSpPr txBox="1"/>
          <p:nvPr/>
        </p:nvSpPr>
        <p:spPr>
          <a:xfrm>
            <a:off x="967333" y="4291269"/>
            <a:ext cx="12362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Financial Aid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B47412-2718-76A8-6FAD-16B84200A4D1}"/>
              </a:ext>
            </a:extLst>
          </p:cNvPr>
          <p:cNvSpPr txBox="1"/>
          <p:nvPr/>
        </p:nvSpPr>
        <p:spPr>
          <a:xfrm>
            <a:off x="5106268" y="3555102"/>
            <a:ext cx="21040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Continuing Education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8335E7-41D4-1D62-8B53-A82DF9F0B7D7}"/>
              </a:ext>
            </a:extLst>
          </p:cNvPr>
          <p:cNvSpPr txBox="1"/>
          <p:nvPr/>
        </p:nvSpPr>
        <p:spPr>
          <a:xfrm>
            <a:off x="3622044" y="5632883"/>
            <a:ext cx="687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Staff</a:t>
            </a:r>
          </a:p>
        </p:txBody>
      </p:sp>
    </p:spTree>
    <p:extLst>
      <p:ext uri="{BB962C8B-B14F-4D97-AF65-F5344CB8AC3E}">
        <p14:creationId xmlns:p14="http://schemas.microsoft.com/office/powerpoint/2010/main" val="2120397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F2698-D49E-260B-A2FF-18F8D3B65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4304BC-6948-3107-4894-CD905431AB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tree with green leaves and roots&#10;&#10;AI-generated content may be incorrect.">
            <a:extLst>
              <a:ext uri="{FF2B5EF4-FFF2-40B4-BE49-F238E27FC236}">
                <a16:creationId xmlns:a16="http://schemas.microsoft.com/office/drawing/2014/main" id="{F881EFC5-5F71-68F5-5428-B1110B12186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469344" y="211174"/>
            <a:ext cx="5458245" cy="5747150"/>
          </a:xfrm>
          <a:prstGeom prst="rect">
            <a:avLst/>
          </a:prstGeom>
        </p:spPr>
      </p:pic>
      <p:pic>
        <p:nvPicPr>
          <p:cNvPr id="2" name="Picture 1" descr="A tree with green leaves and roots&#10;&#10;AI-generated content may be incorrect.">
            <a:extLst>
              <a:ext uri="{FF2B5EF4-FFF2-40B4-BE49-F238E27FC236}">
                <a16:creationId xmlns:a16="http://schemas.microsoft.com/office/drawing/2014/main" id="{9046FEDF-6AD4-446B-8136-A98767923B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228" t="33791" r="28495" b="10751"/>
          <a:stretch>
            <a:fillRect/>
          </a:stretch>
        </p:blipFill>
        <p:spPr>
          <a:xfrm>
            <a:off x="2753514" y="1277999"/>
            <a:ext cx="3240885" cy="48180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Arrow: Curved Right 3">
            <a:extLst>
              <a:ext uri="{FF2B5EF4-FFF2-40B4-BE49-F238E27FC236}">
                <a16:creationId xmlns:a16="http://schemas.microsoft.com/office/drawing/2014/main" id="{413F3901-BB44-557F-2F9B-942A6C38889F}"/>
              </a:ext>
            </a:extLst>
          </p:cNvPr>
          <p:cNvSpPr/>
          <p:nvPr/>
        </p:nvSpPr>
        <p:spPr>
          <a:xfrm rot="12008003">
            <a:off x="3229939" y="2937642"/>
            <a:ext cx="624431" cy="1681448"/>
          </a:xfrm>
          <a:prstGeom prst="curvedRightArrow">
            <a:avLst>
              <a:gd name="adj1" fmla="val 20529"/>
              <a:gd name="adj2" fmla="val 50000"/>
              <a:gd name="adj3" fmla="val 38296"/>
            </a:avLst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urved Right 5">
            <a:extLst>
              <a:ext uri="{FF2B5EF4-FFF2-40B4-BE49-F238E27FC236}">
                <a16:creationId xmlns:a16="http://schemas.microsoft.com/office/drawing/2014/main" id="{4D6BA52C-19A4-B18A-9564-9C08902A2F6B}"/>
              </a:ext>
            </a:extLst>
          </p:cNvPr>
          <p:cNvSpPr/>
          <p:nvPr/>
        </p:nvSpPr>
        <p:spPr>
          <a:xfrm rot="9591997" flipH="1">
            <a:off x="4899454" y="2937644"/>
            <a:ext cx="624431" cy="1681448"/>
          </a:xfrm>
          <a:prstGeom prst="curvedRightArrow">
            <a:avLst>
              <a:gd name="adj1" fmla="val 20529"/>
              <a:gd name="adj2" fmla="val 50000"/>
              <a:gd name="adj3" fmla="val 38296"/>
            </a:avLst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920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2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62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6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EDB71-46AA-D3BA-ED6E-4F241DA459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5797B-5A3A-0E64-1647-7041397BAA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A tree with green leaves and roots&#10;&#10;AI-generated content may be incorrect.">
            <a:extLst>
              <a:ext uri="{FF2B5EF4-FFF2-40B4-BE49-F238E27FC236}">
                <a16:creationId xmlns:a16="http://schemas.microsoft.com/office/drawing/2014/main" id="{26A37772-2916-7045-6831-F69BF537CB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421241" y="-23137"/>
            <a:ext cx="5747204" cy="6051404"/>
          </a:xfrm>
          <a:prstGeom prst="rect">
            <a:avLst/>
          </a:prstGeom>
        </p:spPr>
      </p:pic>
      <p:pic>
        <p:nvPicPr>
          <p:cNvPr id="2" name="Picture 1" descr="A tree with green leaves and roots&#10;&#10;AI-generated content may be incorrect.">
            <a:extLst>
              <a:ext uri="{FF2B5EF4-FFF2-40B4-BE49-F238E27FC236}">
                <a16:creationId xmlns:a16="http://schemas.microsoft.com/office/drawing/2014/main" id="{D6180657-9E4D-EB22-7708-4B7A0B279A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13" b="39558"/>
          <a:stretch>
            <a:fillRect/>
          </a:stretch>
        </p:blipFill>
        <p:spPr>
          <a:xfrm>
            <a:off x="822960" y="152099"/>
            <a:ext cx="7000239" cy="4367711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5F99CA5-9391-D6CD-6F33-74199494AFEE}"/>
              </a:ext>
            </a:extLst>
          </p:cNvPr>
          <p:cNvGrpSpPr/>
          <p:nvPr/>
        </p:nvGrpSpPr>
        <p:grpSpPr>
          <a:xfrm>
            <a:off x="26140" y="32759"/>
            <a:ext cx="9189338" cy="4749013"/>
            <a:chOff x="26140" y="32759"/>
            <a:chExt cx="9189338" cy="474901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9C2917F-1D05-3E12-4E06-89AEA52988AB}"/>
                </a:ext>
              </a:extLst>
            </p:cNvPr>
            <p:cNvSpPr txBox="1"/>
            <p:nvPr/>
          </p:nvSpPr>
          <p:spPr>
            <a:xfrm>
              <a:off x="7561152" y="1062227"/>
              <a:ext cx="11788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Personnel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2D1D938-CDF9-6BB1-536D-B8184DA954D4}"/>
                </a:ext>
              </a:extLst>
            </p:cNvPr>
            <p:cNvSpPr txBox="1"/>
            <p:nvPr/>
          </p:nvSpPr>
          <p:spPr>
            <a:xfrm>
              <a:off x="685022" y="86126"/>
              <a:ext cx="14824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Scholarships</a:t>
              </a:r>
            </a:p>
            <a:p>
              <a:r>
                <a:rPr lang="en-US" i="1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8C608DA-E011-1E28-12CE-E290C57CEDDC}"/>
                </a:ext>
              </a:extLst>
            </p:cNvPr>
            <p:cNvSpPr txBox="1"/>
            <p:nvPr/>
          </p:nvSpPr>
          <p:spPr>
            <a:xfrm>
              <a:off x="34738" y="909923"/>
              <a:ext cx="120263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Outreach/</a:t>
              </a:r>
            </a:p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Marketing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A8CDB33-EA2F-BBF4-A8CB-B5E744858AB4}"/>
                </a:ext>
              </a:extLst>
            </p:cNvPr>
            <p:cNvSpPr txBox="1"/>
            <p:nvPr/>
          </p:nvSpPr>
          <p:spPr>
            <a:xfrm>
              <a:off x="6301772" y="32759"/>
              <a:ext cx="272647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New Technology/Equipment</a:t>
              </a:r>
            </a:p>
            <a:p>
              <a:pPr algn="ctr"/>
              <a:r>
                <a:rPr lang="en-US" i="1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0CFD00C-EE3F-034A-D005-B720B4127D43}"/>
                </a:ext>
              </a:extLst>
            </p:cNvPr>
            <p:cNvSpPr txBox="1"/>
            <p:nvPr/>
          </p:nvSpPr>
          <p:spPr>
            <a:xfrm>
              <a:off x="7665010" y="1720879"/>
              <a:ext cx="155046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External Contractors &amp; Consultants</a:t>
              </a:r>
            </a:p>
            <a:p>
              <a:pPr algn="ctr"/>
              <a:r>
                <a:rPr lang="en-US" i="1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65666D-2AFA-6F36-C086-FFCDAD2D4FCE}"/>
                </a:ext>
              </a:extLst>
            </p:cNvPr>
            <p:cNvSpPr txBox="1"/>
            <p:nvPr/>
          </p:nvSpPr>
          <p:spPr>
            <a:xfrm>
              <a:off x="7265786" y="3580146"/>
              <a:ext cx="15254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Professional</a:t>
              </a:r>
            </a:p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Development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483CB90-3370-9622-50E5-8A883F05120F}"/>
                </a:ext>
              </a:extLst>
            </p:cNvPr>
            <p:cNvSpPr txBox="1"/>
            <p:nvPr/>
          </p:nvSpPr>
          <p:spPr>
            <a:xfrm>
              <a:off x="6039758" y="4135441"/>
              <a:ext cx="16252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Facility </a:t>
              </a:r>
            </a:p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Improvements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70A47AD-DD9C-0CA9-A11F-D5F22EF85D7E}"/>
                </a:ext>
              </a:extLst>
            </p:cNvPr>
            <p:cNvSpPr txBox="1"/>
            <p:nvPr/>
          </p:nvSpPr>
          <p:spPr>
            <a:xfrm>
              <a:off x="26140" y="2181909"/>
              <a:ext cx="9077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Books, </a:t>
              </a:r>
            </a:p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Fees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4D54194-535B-C46E-DF91-34A2F29CCFC6}"/>
                </a:ext>
              </a:extLst>
            </p:cNvPr>
            <p:cNvSpPr txBox="1"/>
            <p:nvPr/>
          </p:nvSpPr>
          <p:spPr>
            <a:xfrm>
              <a:off x="215878" y="3650429"/>
              <a:ext cx="147976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Wrap Around</a:t>
              </a:r>
            </a:p>
            <a:p>
              <a:pPr algn="ctr"/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Supports</a:t>
              </a:r>
            </a:p>
            <a:p>
              <a:pPr algn="ctr"/>
              <a:r>
                <a:rPr lang="en-US" i="1" dirty="0">
                  <a:solidFill>
                    <a:srgbClr val="FF0000"/>
                  </a:solidFill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270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C7A81-3806-D467-40AE-C16DC72C4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6CBE0-5EB9-3EE9-0EE3-41951EAF6F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0A3411-6AA4-6604-AA90-E62E294D08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319928" y="0"/>
            <a:ext cx="5698317" cy="599992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2AC9AF-B859-A762-A268-0AAED11E9F05}"/>
              </a:ext>
            </a:extLst>
          </p:cNvPr>
          <p:cNvSpPr txBox="1"/>
          <p:nvPr/>
        </p:nvSpPr>
        <p:spPr>
          <a:xfrm>
            <a:off x="1408119" y="4863690"/>
            <a:ext cx="303671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Strong Root System</a:t>
            </a:r>
          </a:p>
          <a:p>
            <a:r>
              <a:rPr lang="en-US" sz="1400" dirty="0"/>
              <a:t>Finance * Financial Aid * Faculty * Staff * Facilities * Continuing Ed * Administration * Workforce Solutions * Grant Accountants * Grants Office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DEC497D-CBCC-8355-D96B-08209C462840}"/>
              </a:ext>
            </a:extLst>
          </p:cNvPr>
          <p:cNvGrpSpPr/>
          <p:nvPr/>
        </p:nvGrpSpPr>
        <p:grpSpPr>
          <a:xfrm>
            <a:off x="444654" y="3389310"/>
            <a:ext cx="2626167" cy="1334008"/>
            <a:chOff x="1396746" y="3529682"/>
            <a:chExt cx="2626167" cy="133400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6A616C-4751-0957-0C4C-83D9EECB3D46}"/>
                </a:ext>
              </a:extLst>
            </p:cNvPr>
            <p:cNvSpPr txBox="1"/>
            <p:nvPr/>
          </p:nvSpPr>
          <p:spPr>
            <a:xfrm>
              <a:off x="1396746" y="3529682"/>
              <a:ext cx="262616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u="sng" dirty="0"/>
                <a:t>Coordination of efforts</a:t>
              </a:r>
              <a:endParaRPr lang="en-US" dirty="0"/>
            </a:p>
            <a:p>
              <a:pPr algn="ctr"/>
              <a:r>
                <a:rPr lang="en-US" sz="1400" dirty="0"/>
                <a:t>Grants Office/Grant Accounting</a:t>
              </a:r>
            </a:p>
          </p:txBody>
        </p:sp>
        <p:sp>
          <p:nvSpPr>
            <p:cNvPr id="12" name="Arrow: Down 11">
              <a:extLst>
                <a:ext uri="{FF2B5EF4-FFF2-40B4-BE49-F238E27FC236}">
                  <a16:creationId xmlns:a16="http://schemas.microsoft.com/office/drawing/2014/main" id="{4D053449-1BFE-4C5B-F558-4A7C8E5E1662}"/>
                </a:ext>
              </a:extLst>
            </p:cNvPr>
            <p:cNvSpPr/>
            <p:nvPr/>
          </p:nvSpPr>
          <p:spPr>
            <a:xfrm rot="10800000">
              <a:off x="2198890" y="4114457"/>
              <a:ext cx="685919" cy="749233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2F86692-6F33-8A0B-54E2-640ECD19E968}"/>
              </a:ext>
            </a:extLst>
          </p:cNvPr>
          <p:cNvGrpSpPr/>
          <p:nvPr/>
        </p:nvGrpSpPr>
        <p:grpSpPr>
          <a:xfrm>
            <a:off x="509657" y="1101909"/>
            <a:ext cx="2416817" cy="1898055"/>
            <a:chOff x="1396746" y="1257010"/>
            <a:chExt cx="2416817" cy="189805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06F0665-541A-061C-FB8E-25FD1ED4AB31}"/>
                </a:ext>
              </a:extLst>
            </p:cNvPr>
            <p:cNvSpPr txBox="1"/>
            <p:nvPr/>
          </p:nvSpPr>
          <p:spPr>
            <a:xfrm>
              <a:off x="1396746" y="1257010"/>
              <a:ext cx="241681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/>
                <a:t>Growth and Success</a:t>
              </a:r>
            </a:p>
            <a:p>
              <a:pPr algn="ctr"/>
              <a:r>
                <a:rPr lang="en-US" sz="1400" dirty="0"/>
                <a:t>Student Achievement</a:t>
              </a:r>
            </a:p>
            <a:p>
              <a:pPr algn="ctr"/>
              <a:r>
                <a:rPr lang="en-US" sz="1400" dirty="0"/>
                <a:t>Program Expansion</a:t>
              </a:r>
            </a:p>
            <a:p>
              <a:pPr algn="ctr"/>
              <a:r>
                <a:rPr lang="en-US" sz="1400" dirty="0"/>
                <a:t>Community Impact</a:t>
              </a:r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9D605127-8A4F-6309-B811-1BC7518D7343}"/>
                </a:ext>
              </a:extLst>
            </p:cNvPr>
            <p:cNvSpPr/>
            <p:nvPr/>
          </p:nvSpPr>
          <p:spPr>
            <a:xfrm rot="10800000">
              <a:off x="2135796" y="2405832"/>
              <a:ext cx="685919" cy="749233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1861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78C81EF-6746-FD44-565F-A340AF13F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470" y="723112"/>
            <a:ext cx="7669530" cy="54117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293995-233B-E252-C633-7B54F681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7495"/>
            <a:ext cx="9143999" cy="673452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23573"/>
                </a:solidFill>
              </a:rPr>
              <a:t>It’s A Team: Innovation &amp; Development</a:t>
            </a:r>
          </a:p>
        </p:txBody>
      </p:sp>
    </p:spTree>
    <p:extLst>
      <p:ext uri="{BB962C8B-B14F-4D97-AF65-F5344CB8AC3E}">
        <p14:creationId xmlns:p14="http://schemas.microsoft.com/office/powerpoint/2010/main" val="1474669939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741DC-9D71-7933-4C91-A6A000EA5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ormulas on a background">
            <a:extLst>
              <a:ext uri="{FF2B5EF4-FFF2-40B4-BE49-F238E27FC236}">
                <a16:creationId xmlns:a16="http://schemas.microsoft.com/office/drawing/2014/main" id="{1044EDA6-AEB3-0A5B-C617-F888A9D65C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1"/>
            <a:ext cx="9144000" cy="14744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5FADCF-014C-6914-1D0B-A7266D1F1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511"/>
            <a:ext cx="9144000" cy="673452"/>
          </a:xfrm>
        </p:spPr>
        <p:txBody>
          <a:bodyPr/>
          <a:lstStyle/>
          <a:p>
            <a:pPr algn="ctr"/>
            <a:r>
              <a:rPr lang="en-US" dirty="0">
                <a:ln w="0"/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It’s A Team: Finance &amp; Foundation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00CDBD-ECE3-9BF8-5F08-FE94E307F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74471"/>
            <a:ext cx="9144000" cy="2128265"/>
          </a:xfrm>
        </p:spPr>
        <p:txBody>
          <a:bodyPr/>
          <a:lstStyle/>
          <a:p>
            <a:pPr marL="0" marR="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u="sng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      </a:t>
            </a:r>
            <a:r>
              <a:rPr lang="en-US" sz="2400" b="1" u="sng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Grant Accounting</a:t>
            </a:r>
            <a:r>
              <a:rPr lang="en-US" sz="24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</a:t>
            </a:r>
            <a:r>
              <a:rPr lang="en-US" sz="2400" b="1" u="sng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Finance</a:t>
            </a:r>
            <a:endParaRPr lang="en-US" sz="24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                  Anne Mauer                                                  Craig Duetsch</a:t>
            </a:r>
          </a:p>
          <a:p>
            <a:pPr marL="0" marR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                Maria Tambellini</a:t>
            </a:r>
            <a:r>
              <a:rPr lang="en-US" sz="2400" kern="100" dirty="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Bob Grapenthien</a:t>
            </a:r>
          </a:p>
          <a:p>
            <a:pPr marL="0" marR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                                         Bob Hayley</a:t>
            </a:r>
          </a:p>
          <a:p>
            <a:pPr marL="0" marR="0">
              <a:spcBef>
                <a:spcPts val="0"/>
              </a:spcBef>
              <a:buNone/>
            </a:pPr>
            <a:r>
              <a:rPr lang="en-US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                 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7C3530-C4D0-1572-3D2A-F662B70932A2}"/>
              </a:ext>
            </a:extLst>
          </p:cNvPr>
          <p:cNvSpPr txBox="1"/>
          <p:nvPr/>
        </p:nvSpPr>
        <p:spPr>
          <a:xfrm>
            <a:off x="2935224" y="3788473"/>
            <a:ext cx="27614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/>
              <a:t>Foundation</a:t>
            </a:r>
          </a:p>
          <a:p>
            <a:pPr algn="ctr"/>
            <a:r>
              <a:rPr lang="en-US" sz="2400" dirty="0"/>
              <a:t>Heather Zoldak</a:t>
            </a:r>
          </a:p>
          <a:p>
            <a:pPr algn="ctr"/>
            <a:r>
              <a:rPr lang="en-US" sz="2400" dirty="0"/>
              <a:t>Kristyn Meyer</a:t>
            </a:r>
          </a:p>
          <a:p>
            <a:pPr algn="ctr"/>
            <a:r>
              <a:rPr lang="en-US" sz="2400" dirty="0"/>
              <a:t>Suzette Tolentino</a:t>
            </a:r>
          </a:p>
          <a:p>
            <a:pPr algn="ctr"/>
            <a:r>
              <a:rPr lang="en-US" sz="2400" dirty="0"/>
              <a:t>Brenda Escutia</a:t>
            </a:r>
          </a:p>
        </p:txBody>
      </p:sp>
    </p:spTree>
    <p:extLst>
      <p:ext uri="{BB962C8B-B14F-4D97-AF65-F5344CB8AC3E}">
        <p14:creationId xmlns:p14="http://schemas.microsoft.com/office/powerpoint/2010/main" val="1725089042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AAAF8-2DF3-01D0-FF26-C0CE16628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4C4EF-D799-ED27-81CD-AE606325D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3452"/>
          </a:xfrm>
          <a:solidFill>
            <a:srgbClr val="023573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It’s A Team: Harper Grant Leaders</a:t>
            </a:r>
          </a:p>
        </p:txBody>
      </p:sp>
      <p:pic>
        <p:nvPicPr>
          <p:cNvPr id="4" name="Picture 3" descr="A close-up of a list of students&#10;&#10;AI-generated content may be incorrect.">
            <a:extLst>
              <a:ext uri="{FF2B5EF4-FFF2-40B4-BE49-F238E27FC236}">
                <a16:creationId xmlns:a16="http://schemas.microsoft.com/office/drawing/2014/main" id="{9D608C44-EC07-E03A-BD12-FDB4BE4DE7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62" b="6744"/>
          <a:stretch>
            <a:fillRect/>
          </a:stretch>
        </p:blipFill>
        <p:spPr>
          <a:xfrm>
            <a:off x="156946" y="673452"/>
            <a:ext cx="2590474" cy="4630068"/>
          </a:xfrm>
          <a:prstGeom prst="rect">
            <a:avLst/>
          </a:prstGeom>
        </p:spPr>
      </p:pic>
      <p:pic>
        <p:nvPicPr>
          <p:cNvPr id="8" name="Picture 7" descr="A list of people's names&#10;&#10;AI-generated content may be incorrect.">
            <a:extLst>
              <a:ext uri="{FF2B5EF4-FFF2-40B4-BE49-F238E27FC236}">
                <a16:creationId xmlns:a16="http://schemas.microsoft.com/office/drawing/2014/main" id="{A0E97658-CB6D-B3C7-F4CE-339F1E21FA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01" b="7394"/>
          <a:stretch>
            <a:fillRect/>
          </a:stretch>
        </p:blipFill>
        <p:spPr>
          <a:xfrm>
            <a:off x="3056046" y="673452"/>
            <a:ext cx="5570649" cy="543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634038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37757B-D085-C506-1D47-63C017EB9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756"/>
            <a:ext cx="9144000" cy="607342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BF85ABF-79D5-8A39-2FD8-A0F52A2E7B64}"/>
              </a:ext>
            </a:extLst>
          </p:cNvPr>
          <p:cNvSpPr/>
          <p:nvPr/>
        </p:nvSpPr>
        <p:spPr>
          <a:xfrm>
            <a:off x="0" y="2223911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solidFill>
                    <a:srgbClr val="023573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rgbClr val="FFFF99">
                      <a:alpha val="40000"/>
                    </a:srgbClr>
                  </a:glow>
                </a:effectLst>
              </a:rPr>
              <a:t>The</a:t>
            </a:r>
            <a:r>
              <a: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rgbClr val="FFFF99">
                      <a:alpha val="40000"/>
                    </a:srgbClr>
                  </a:glow>
                </a:effectLst>
              </a:rPr>
              <a:t> </a:t>
            </a:r>
            <a:r>
              <a:rPr lang="en-US" sz="5400" b="1" cap="none" spc="0" dirty="0">
                <a:ln w="10160">
                  <a:solidFill>
                    <a:srgbClr val="023573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rgbClr val="FFFF99">
                      <a:alpha val="40000"/>
                    </a:srgbClr>
                  </a:glow>
                </a:effectLst>
              </a:rPr>
              <a:t>Horizon</a:t>
            </a:r>
          </a:p>
        </p:txBody>
      </p:sp>
    </p:spTree>
    <p:extLst>
      <p:ext uri="{BB962C8B-B14F-4D97-AF65-F5344CB8AC3E}">
        <p14:creationId xmlns:p14="http://schemas.microsoft.com/office/powerpoint/2010/main" val="83693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413F5-3A40-5667-A8D3-C9B273936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C153040-862F-0119-1C68-55DEE25ED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756"/>
            <a:ext cx="9144000" cy="607342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B7B1FC9-0387-B907-57D1-58E6160F8E43}"/>
              </a:ext>
            </a:extLst>
          </p:cNvPr>
          <p:cNvSpPr/>
          <p:nvPr/>
        </p:nvSpPr>
        <p:spPr>
          <a:xfrm>
            <a:off x="0" y="2223911"/>
            <a:ext cx="91439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solidFill>
                    <a:srgbClr val="023573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rgbClr val="FFFF99">
                      <a:alpha val="40000"/>
                    </a:srgbClr>
                  </a:glow>
                </a:effectLst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91212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69EC0CC7-4622-064B-A423-F15C272B259A}" vid="{14E5FD48-A497-6546-992A-A3526FDA1F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HARPER Document" ma:contentTypeID="0x0101007C714B2613C1D446856A7394ED56AE800093B69E1D6BAFE44C991A7EDCFC66A35F" ma:contentTypeVersion="39" ma:contentTypeDescription="Basic Harper document" ma:contentTypeScope="" ma:versionID="edf5ee8df8ba15dd5bec4002fdb3eeb8">
  <xsd:schema xmlns:xsd="http://www.w3.org/2001/XMLSchema" xmlns:xs="http://www.w3.org/2001/XMLSchema" xmlns:p="http://schemas.microsoft.com/office/2006/metadata/properties" xmlns:ns2="82a3f89a-a1ed-4054-8309-74cad3eb93db" targetNamespace="http://schemas.microsoft.com/office/2006/metadata/properties" ma:root="true" ma:fieldsID="3c47266bd72f925a2e3b0d8d9e376f44" ns2:_="">
    <xsd:import namespace="82a3f89a-a1ed-4054-8309-74cad3eb93db"/>
    <xsd:element name="properties">
      <xsd:complexType>
        <xsd:sequence>
          <xsd:element name="documentManagement">
            <xsd:complexType>
              <xsd:all>
                <xsd:element ref="ns2:HARPER_x0020_Objective" minOccurs="0"/>
                <xsd:element ref="ns2:Group_x0020_by" minOccurs="0"/>
                <xsd:element ref="ns2:Review_x0020_Date" minOccurs="0"/>
                <xsd:element ref="ns2:b6f2bb0946884b4d9719b0bea4de4cc6" minOccurs="0"/>
                <xsd:element ref="ns2:TaxKeywordTaxHTField" minOccurs="0"/>
                <xsd:element ref="ns2:j3d0e44d5ec74206b951c8d13f309db6" minOccurs="0"/>
                <xsd:element ref="ns2:p5ca3e662bc14801a2bc700579938ed0" minOccurs="0"/>
                <xsd:element ref="ns2:TaxCatchAll" minOccurs="0"/>
                <xsd:element ref="ns2:h9cf66f7e1804ce8a08598f1bbd47fc5" minOccurs="0"/>
                <xsd:element ref="ns2:TaxCatchAllLabel" minOccurs="0"/>
                <xsd:element ref="ns2:b050177161ac4218bdb87adb4247f318" minOccurs="0"/>
                <xsd:element ref="ns2:dda3366e4cfa4d258fa700ee5daef11b" minOccurs="0"/>
                <xsd:element ref="ns2:m535579cdb4449c7a70d921ca97ab6bd" minOccurs="0"/>
                <xsd:element ref="ns2:Agenda_x0020_and_x0020_Minutes_x0020_Date" minOccurs="0"/>
                <xsd:element ref="ns2:Recommendation_x0020_Or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3f89a-a1ed-4054-8309-74cad3eb93db" elementFormDefault="qualified">
    <xsd:import namespace="http://schemas.microsoft.com/office/2006/documentManagement/types"/>
    <xsd:import namespace="http://schemas.microsoft.com/office/infopath/2007/PartnerControls"/>
    <xsd:element name="HARPER_x0020_Objective" ma:index="7" nillable="true" ma:displayName="HARPER Objective" ma:internalName="HARPER_x0020_Objective">
      <xsd:simpleType>
        <xsd:restriction base="dms:Unknown"/>
      </xsd:simpleType>
    </xsd:element>
    <xsd:element name="Group_x0020_by" ma:index="10" nillable="true" ma:displayName="Group by" ma:format="Dropdown" ma:internalName="Group_x0020_by" ma:readOnly="false">
      <xsd:simpleType>
        <xsd:restriction base="dms:Choice">
          <xsd:enumeration value="Agenda"/>
          <xsd:enumeration value="Minutes"/>
          <xsd:enumeration value="N/A"/>
        </xsd:restriction>
      </xsd:simpleType>
    </xsd:element>
    <xsd:element name="Review_x0020_Date" ma:index="12" nillable="true" ma:displayName="Review Date" ma:format="DateOnly" ma:internalName="Review_x0020_Date" ma:readOnly="false">
      <xsd:simpleType>
        <xsd:restriction base="dms:DateTime"/>
      </xsd:simpleType>
    </xsd:element>
    <xsd:element name="b6f2bb0946884b4d9719b0bea4de4cc6" ma:index="14" nillable="true" ma:taxonomy="true" ma:internalName="b6f2bb0946884b4d9719b0bea4de4cc6" ma:taxonomyFieldName="HARPER_x0020_Policies_x0020_and_x0020_Procedures" ma:displayName="HARPER Policies and Procedures" ma:default="" ma:fieldId="{b6f2bb09-4688-4b4d-9719-b0bea4de4cc6}" ma:taxonomyMulti="true" ma:sspId="2be2f5ef-10bb-44f7-8626-41d665f97443" ma:termSetId="a01b37bf-c40b-4f16-82b7-6c17d6426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2be2f5ef-10bb-44f7-8626-41d665f9744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j3d0e44d5ec74206b951c8d13f309db6" ma:index="19" nillable="true" ma:taxonomy="true" ma:internalName="j3d0e44d5ec74206b951c8d13f309db6" ma:taxonomyFieldName="HARPER_x0020_Administration" ma:displayName="HARPER Administration" ma:default="" ma:fieldId="{33d0e44d-5ec7-4206-b951-c8d13f309db6}" ma:taxonomyMulti="true" ma:sspId="2be2f5ef-10bb-44f7-8626-41d665f97443" ma:termSetId="0d0b6b08-6c62-4901-a7fd-c0f31764206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5ca3e662bc14801a2bc700579938ed0" ma:index="21" nillable="true" ma:taxonomy="true" ma:internalName="p5ca3e662bc14801a2bc700579938ed0" ma:taxonomyFieldName="HARPER_x0020_Governance" ma:displayName="HARPER Governance" ma:default="" ma:fieldId="{95ca3e66-2bc1-4801-a2bc-700579938ed0}" ma:taxonomyMulti="true" ma:sspId="2be2f5ef-10bb-44f7-8626-41d665f97443" ma:termSetId="10a489e1-3477-4420-a53c-47ea5323a7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2" nillable="true" ma:displayName="Taxonomy Catch All Column" ma:hidden="true" ma:list="{bc166cca-c00b-49e9-8e42-a0e6e3b5a9cf}" ma:internalName="TaxCatchAll" ma:showField="CatchAllData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9cf66f7e1804ce8a08598f1bbd47fc5" ma:index="23" nillable="true" ma:taxonomy="true" ma:internalName="h9cf66f7e1804ce8a08598f1bbd47fc5" ma:taxonomyFieldName="HARPER_x0020_Advancement" ma:displayName="HARPER Advancement" ma:default="" ma:fieldId="{19cf66f7-e180-4ce8-a085-98f1bbd47fc5}" ma:taxonomyMulti="true" ma:sspId="2be2f5ef-10bb-44f7-8626-41d665f97443" ma:termSetId="67a8d895-8a00-46c7-b4e1-620d67fabd6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24" nillable="true" ma:displayName="Taxonomy Catch All Column1" ma:hidden="true" ma:list="{bc166cca-c00b-49e9-8e42-a0e6e3b5a9cf}" ma:internalName="TaxCatchAllLabel" ma:readOnly="true" ma:showField="CatchAllDataLabel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050177161ac4218bdb87adb4247f318" ma:index="25" nillable="true" ma:taxonomy="true" ma:internalName="b050177161ac4218bdb87adb4247f318" ma:taxonomyFieldName="HARPER_x0020_Academic_x0020_Divisions" ma:displayName="HARPER Academic Divisions" ma:default="" ma:fieldId="{b0501771-61ac-4218-bdb8-7adb4247f318}" ma:taxonomyMulti="true" ma:sspId="2be2f5ef-10bb-44f7-8626-41d665f97443" ma:termSetId="c0f9ef6c-3515-41d7-9fc9-458d4fe2e41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da3366e4cfa4d258fa700ee5daef11b" ma:index="27" nillable="true" ma:taxonomy="true" ma:internalName="dda3366e4cfa4d258fa700ee5daef11b" ma:taxonomyFieldName="HARPER_x0020_Division" ma:displayName="HARPER Division" ma:default="" ma:fieldId="{dda3366e-4cfa-4d25-8fa7-00ee5daef11b}" ma:taxonomyMulti="true" ma:sspId="2be2f5ef-10bb-44f7-8626-41d665f97443" ma:termSetId="7e597027-f0a9-498c-8769-2022074df12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535579cdb4449c7a70d921ca97ab6bd" ma:index="28" nillable="true" ma:taxonomy="true" ma:internalName="m535579cdb4449c7a70d921ca97ab6bd" ma:taxonomyFieldName="HARPER_x0020_Audience" ma:displayName="HARPER Audience" ma:default="" ma:fieldId="{6535579c-db44-49c7-a70d-921ca97ab6bd}" ma:taxonomyMulti="true" ma:sspId="2be2f5ef-10bb-44f7-8626-41d665f97443" ma:termSetId="11266337-1135-4224-a8fa-1d31159d41d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genda_x0020_and_x0020_Minutes_x0020_Date" ma:index="29" nillable="true" ma:displayName="Agenda and Minutes Date" ma:format="DateOnly" ma:internalName="Agenda_x0020_and_x0020_Minutes_x0020_Date" ma:readOnly="false">
      <xsd:simpleType>
        <xsd:restriction base="dms:DateTime"/>
      </xsd:simpleType>
    </xsd:element>
    <xsd:element name="Recommendation_x0020_Order" ma:index="30" nillable="true" ma:displayName="Recommendation Order" ma:internalName="Recommendation_x0020_Order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a3f89a-a1ed-4054-8309-74cad3eb93db">
      <Value>306</Value>
    </TaxCatchAll>
    <Recommendation_x0020_Order xmlns="82a3f89a-a1ed-4054-8309-74cad3eb93db" xsi:nil="true"/>
    <Group_x0020_by xmlns="82a3f89a-a1ed-4054-8309-74cad3eb93db" xsi:nil="true"/>
    <TaxKeywordTaxHTField xmlns="82a3f89a-a1ed-4054-8309-74cad3eb93db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 Presentation</TermName>
          <TermId xmlns="http://schemas.microsoft.com/office/infopath/2007/PartnerControls">3cf63bf2-376c-4352-8944-92da25a7828f</TermId>
        </TermInfo>
      </Terms>
    </TaxKeywordTaxHTField>
    <HARPER_x0020_Objective xmlns="82a3f89a-a1ed-4054-8309-74cad3eb93db" xsi:nil="true"/>
    <dda3366e4cfa4d258fa700ee5daef11b xmlns="82a3f89a-a1ed-4054-8309-74cad3eb93db">
      <Terms xmlns="http://schemas.microsoft.com/office/infopath/2007/PartnerControls"/>
    </dda3366e4cfa4d258fa700ee5daef11b>
    <Review_x0020_Date xmlns="82a3f89a-a1ed-4054-8309-74cad3eb93db" xsi:nil="true"/>
    <b6f2bb0946884b4d9719b0bea4de4cc6 xmlns="82a3f89a-a1ed-4054-8309-74cad3eb93db">
      <Terms xmlns="http://schemas.microsoft.com/office/infopath/2007/PartnerControls"/>
    </b6f2bb0946884b4d9719b0bea4de4cc6>
    <h9cf66f7e1804ce8a08598f1bbd47fc5 xmlns="82a3f89a-a1ed-4054-8309-74cad3eb93db">
      <Terms xmlns="http://schemas.microsoft.com/office/infopath/2007/PartnerControls"/>
    </h9cf66f7e1804ce8a08598f1bbd47fc5>
    <m535579cdb4449c7a70d921ca97ab6bd xmlns="82a3f89a-a1ed-4054-8309-74cad3eb93db">
      <Terms xmlns="http://schemas.microsoft.com/office/infopath/2007/PartnerControls"/>
    </m535579cdb4449c7a70d921ca97ab6bd>
    <p5ca3e662bc14801a2bc700579938ed0 xmlns="82a3f89a-a1ed-4054-8309-74cad3eb93db">
      <Terms xmlns="http://schemas.microsoft.com/office/infopath/2007/PartnerControls"/>
    </p5ca3e662bc14801a2bc700579938ed0>
    <Agenda_x0020_and_x0020_Minutes_x0020_Date xmlns="82a3f89a-a1ed-4054-8309-74cad3eb93db" xsi:nil="true"/>
    <b050177161ac4218bdb87adb4247f318 xmlns="82a3f89a-a1ed-4054-8309-74cad3eb93db">
      <Terms xmlns="http://schemas.microsoft.com/office/infopath/2007/PartnerControls"/>
    </b050177161ac4218bdb87adb4247f318>
    <j3d0e44d5ec74206b951c8d13f309db6 xmlns="82a3f89a-a1ed-4054-8309-74cad3eb93db">
      <Terms xmlns="http://schemas.microsoft.com/office/infopath/2007/PartnerControls"/>
    </j3d0e44d5ec74206b951c8d13f309db6>
  </documentManagement>
</p:properties>
</file>

<file path=customXml/itemProps1.xml><?xml version="1.0" encoding="utf-8"?>
<ds:datastoreItem xmlns:ds="http://schemas.openxmlformats.org/officeDocument/2006/customXml" ds:itemID="{A5975CA7-052A-46A5-9212-EC216F76CB65}"/>
</file>

<file path=customXml/itemProps2.xml><?xml version="1.0" encoding="utf-8"?>
<ds:datastoreItem xmlns:ds="http://schemas.openxmlformats.org/officeDocument/2006/customXml" ds:itemID="{84B89C37-0B9B-40B8-BF16-BDD099BA8453}"/>
</file>

<file path=customXml/itemProps3.xml><?xml version="1.0" encoding="utf-8"?>
<ds:datastoreItem xmlns:ds="http://schemas.openxmlformats.org/officeDocument/2006/customXml" ds:itemID="{5E6E8515-1250-48AD-8B9B-2629EA904BEE}"/>
</file>

<file path=docProps/app.xml><?xml version="1.0" encoding="utf-8"?>
<Properties xmlns="http://schemas.openxmlformats.org/officeDocument/2006/extended-properties" xmlns:vt="http://schemas.openxmlformats.org/officeDocument/2006/docPropsVTypes">
  <Template>Harper_Aspen25_Top20_4x3 (2)</Template>
  <TotalTime>4792</TotalTime>
  <Words>389</Words>
  <Application>Microsoft Office PowerPoint</Application>
  <PresentationFormat>On-screen Show (4:3)</PresentationFormat>
  <Paragraphs>136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Effective Grant Strategy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It’s A Team: Innovation &amp; Development</vt:lpstr>
      <vt:lpstr>It’s A Team: Finance &amp; Foundation</vt:lpstr>
      <vt:lpstr>It’s A Team: Harper Grant Leaders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2025-12-17 Grants Office and Strategy</dc:title>
  <dc:creator>Ruth Williams</dc:creator>
  <cp:keywords>Board Presentation</cp:keywords>
  <cp:lastModifiedBy>Marcia Frank</cp:lastModifiedBy>
  <cp:revision>96</cp:revision>
  <cp:lastPrinted>2025-12-03T22:38:53Z</cp:lastPrinted>
  <dcterms:created xsi:type="dcterms:W3CDTF">2024-10-10T17:36:08Z</dcterms:created>
  <dcterms:modified xsi:type="dcterms:W3CDTF">2025-12-12T17:01:13Z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0x0101007C714B2613C1D446856A7394ED56AE800093B69E1D6BAFE44C991A7EDCFC66A35F</vt:lpwstr>
  </property>
  <property fmtid="{D5CDD505-2E9C-101B-9397-08002B2CF9AE}" pid="3" name="HARPER Policies and Procedures">
    <vt:lpwstr/>
  </property>
  <property fmtid="{D5CDD505-2E9C-101B-9397-08002B2CF9AE}" pid="4" name="HARPER Administration">
    <vt:lpwstr/>
  </property>
  <property fmtid="{D5CDD505-2E9C-101B-9397-08002B2CF9AE}" pid="5" name="TaxKeyword">
    <vt:lpwstr>306;#Board Presentation|3cf63bf2-376c-4352-8944-92da25a7828f</vt:lpwstr>
  </property>
  <property fmtid="{D5CDD505-2E9C-101B-9397-08002B2CF9AE}" pid="6" name="HARPER Governance">
    <vt:lpwstr/>
  </property>
  <property fmtid="{D5CDD505-2E9C-101B-9397-08002B2CF9AE}" pid="7" name="HARPER Advancement">
    <vt:lpwstr/>
  </property>
  <property fmtid="{D5CDD505-2E9C-101B-9397-08002B2CF9AE}" pid="8" name="HARPER Audience">
    <vt:lpwstr/>
  </property>
  <property fmtid="{D5CDD505-2E9C-101B-9397-08002B2CF9AE}" pid="9" name="HARPER Division">
    <vt:lpwstr/>
  </property>
  <property fmtid="{D5CDD505-2E9C-101B-9397-08002B2CF9AE}" pid="10" name="HARPER Academic Divisions">
    <vt:lpwstr/>
  </property>
</Properties>
</file>