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Times New Roman MT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28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F5C56-C769-4C5B-8F2C-A101C9D6FD5C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76514B-1D93-4564-9FD5-41CC2A06D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341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6514B-1D93-4564-9FD5-41CC2A06DC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35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149187"/>
            <a:ext cx="18288000" cy="7988626"/>
            <a:chOff x="0" y="0"/>
            <a:chExt cx="24384000" cy="1065150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7178" b="17178"/>
            <a:stretch>
              <a:fillRect/>
            </a:stretch>
          </p:blipFill>
          <p:spPr>
            <a:xfrm>
              <a:off x="0" y="0"/>
              <a:ext cx="24384000" cy="10651501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0"/>
            <a:ext cx="977412" cy="977412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DDD0BC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75987"/>
            <a:ext cx="18288000" cy="7988626"/>
            <a:chOff x="0" y="0"/>
            <a:chExt cx="24384000" cy="1065150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33638" b="33638"/>
            <a:stretch>
              <a:fillRect/>
            </a:stretch>
          </p:blipFill>
          <p:spPr>
            <a:xfrm>
              <a:off x="0" y="0"/>
              <a:ext cx="24384000" cy="10651501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0"/>
            <a:ext cx="977412" cy="977412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DDD0B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 rot="-6747508">
            <a:off x="9667327" y="4326155"/>
            <a:ext cx="1707963" cy="1144335"/>
          </a:xfrm>
          <a:custGeom>
            <a:avLst/>
            <a:gdLst/>
            <a:ahLst/>
            <a:cxnLst/>
            <a:rect l="l" t="t" r="r" b="b"/>
            <a:pathLst>
              <a:path w="1707963" h="1144335">
                <a:moveTo>
                  <a:pt x="0" y="0"/>
                </a:moveTo>
                <a:lnTo>
                  <a:pt x="1707963" y="0"/>
                </a:lnTo>
                <a:lnTo>
                  <a:pt x="1707963" y="1144335"/>
                </a:lnTo>
                <a:lnTo>
                  <a:pt x="0" y="11443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670957" y="8703373"/>
            <a:ext cx="14946086" cy="1133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171616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Speech Team 1997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609329"/>
            <a:chOff x="0" y="0"/>
            <a:chExt cx="24384000" cy="1147910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8577" b="18577"/>
            <a:stretch>
              <a:fillRect/>
            </a:stretch>
          </p:blipFill>
          <p:spPr>
            <a:xfrm>
              <a:off x="0" y="0"/>
              <a:ext cx="24384000" cy="11479106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0"/>
            <a:ext cx="977412" cy="977412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DDD0B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70957" y="8776701"/>
            <a:ext cx="14946086" cy="1133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171616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Speech Team 2026 </a:t>
            </a:r>
          </a:p>
        </p:txBody>
      </p:sp>
      <p:sp>
        <p:nvSpPr>
          <p:cNvPr id="7" name="Freeform 7"/>
          <p:cNvSpPr/>
          <p:nvPr/>
        </p:nvSpPr>
        <p:spPr>
          <a:xfrm rot="-6747508">
            <a:off x="3111805" y="806412"/>
            <a:ext cx="1707963" cy="1144335"/>
          </a:xfrm>
          <a:custGeom>
            <a:avLst/>
            <a:gdLst/>
            <a:ahLst/>
            <a:cxnLst/>
            <a:rect l="l" t="t" r="r" b="b"/>
            <a:pathLst>
              <a:path w="1707963" h="1144335">
                <a:moveTo>
                  <a:pt x="0" y="0"/>
                </a:moveTo>
                <a:lnTo>
                  <a:pt x="1707963" y="0"/>
                </a:lnTo>
                <a:lnTo>
                  <a:pt x="1707963" y="1144335"/>
                </a:lnTo>
                <a:lnTo>
                  <a:pt x="0" y="11443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77412" cy="977412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DDD0B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97346" y="3316573"/>
            <a:ext cx="4124649" cy="3653854"/>
            <a:chOff x="0" y="0"/>
            <a:chExt cx="5499532" cy="4871806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23797" b="35489"/>
            <a:stretch>
              <a:fillRect/>
            </a:stretch>
          </p:blipFill>
          <p:spPr>
            <a:xfrm>
              <a:off x="0" y="0"/>
              <a:ext cx="5499532" cy="4871806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9530830" y="3316573"/>
            <a:ext cx="4124649" cy="3653854"/>
            <a:chOff x="0" y="0"/>
            <a:chExt cx="5499532" cy="4871806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t="22416" b="36870"/>
            <a:stretch>
              <a:fillRect/>
            </a:stretch>
          </p:blipFill>
          <p:spPr>
            <a:xfrm>
              <a:off x="0" y="0"/>
              <a:ext cx="5499532" cy="4871806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4044652" y="3316573"/>
            <a:ext cx="4124649" cy="3653854"/>
            <a:chOff x="0" y="0"/>
            <a:chExt cx="5499532" cy="4871806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/>
            <a:srcRect t="22036" b="37251"/>
            <a:stretch>
              <a:fillRect/>
            </a:stretch>
          </p:blipFill>
          <p:spPr>
            <a:xfrm>
              <a:off x="0" y="0"/>
              <a:ext cx="5499532" cy="4871806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4964088" y="3316573"/>
            <a:ext cx="4124649" cy="3653854"/>
            <a:chOff x="0" y="0"/>
            <a:chExt cx="5499532" cy="4871806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5"/>
            <a:srcRect t="22131" b="37156"/>
            <a:stretch>
              <a:fillRect/>
            </a:stretch>
          </p:blipFill>
          <p:spPr>
            <a:xfrm>
              <a:off x="0" y="0"/>
              <a:ext cx="5499532" cy="4871806"/>
            </a:xfrm>
            <a:prstGeom prst="rect">
              <a:avLst/>
            </a:prstGeom>
          </p:spPr>
        </p:pic>
      </p:grpSp>
      <p:sp>
        <p:nvSpPr>
          <p:cNvPr id="12" name="TextBox 12"/>
          <p:cNvSpPr txBox="1"/>
          <p:nvPr/>
        </p:nvSpPr>
        <p:spPr>
          <a:xfrm>
            <a:off x="3322647" y="1385418"/>
            <a:ext cx="11642707" cy="1133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171616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Assyrian Club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760832" y="8481902"/>
            <a:ext cx="6099389" cy="605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0"/>
              </a:lnSpc>
              <a:spcBef>
                <a:spcPct val="0"/>
              </a:spcBef>
            </a:pPr>
            <a:r>
              <a:rPr lang="en-US" sz="3143">
                <a:solidFill>
                  <a:srgbClr val="171616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Advisor | Ilknur Ozgur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7268" y="765504"/>
            <a:ext cx="16709341" cy="8755992"/>
          </a:xfrm>
          <a:custGeom>
            <a:avLst/>
            <a:gdLst/>
            <a:ahLst/>
            <a:cxnLst/>
            <a:rect l="l" t="t" r="r" b="b"/>
            <a:pathLst>
              <a:path w="16709341" h="8755992">
                <a:moveTo>
                  <a:pt x="0" y="0"/>
                </a:moveTo>
                <a:lnTo>
                  <a:pt x="16709341" y="0"/>
                </a:lnTo>
                <a:lnTo>
                  <a:pt x="16709341" y="8755992"/>
                </a:lnTo>
                <a:lnTo>
                  <a:pt x="0" y="87559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7222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84678" y="237286"/>
            <a:ext cx="14718643" cy="9812429"/>
          </a:xfrm>
          <a:custGeom>
            <a:avLst/>
            <a:gdLst/>
            <a:ahLst/>
            <a:cxnLst/>
            <a:rect l="l" t="t" r="r" b="b"/>
            <a:pathLst>
              <a:path w="14718643" h="9812429">
                <a:moveTo>
                  <a:pt x="0" y="0"/>
                </a:moveTo>
                <a:lnTo>
                  <a:pt x="14718644" y="0"/>
                </a:lnTo>
                <a:lnTo>
                  <a:pt x="14718644" y="9812428"/>
                </a:lnTo>
                <a:lnTo>
                  <a:pt x="0" y="98124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16967" y="0"/>
            <a:ext cx="5858095" cy="10287000"/>
          </a:xfrm>
          <a:custGeom>
            <a:avLst/>
            <a:gdLst/>
            <a:ahLst/>
            <a:cxnLst/>
            <a:rect l="l" t="t" r="r" b="b"/>
            <a:pathLst>
              <a:path w="5858095" h="10287000">
                <a:moveTo>
                  <a:pt x="0" y="0"/>
                </a:moveTo>
                <a:lnTo>
                  <a:pt x="5858095" y="0"/>
                </a:lnTo>
                <a:lnTo>
                  <a:pt x="585809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624" b="-36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7907585">
            <a:off x="5048921" y="7944420"/>
            <a:ext cx="1707963" cy="1144335"/>
          </a:xfrm>
          <a:custGeom>
            <a:avLst/>
            <a:gdLst/>
            <a:ahLst/>
            <a:cxnLst/>
            <a:rect l="l" t="t" r="r" b="b"/>
            <a:pathLst>
              <a:path w="1707963" h="1144335">
                <a:moveTo>
                  <a:pt x="0" y="0"/>
                </a:moveTo>
                <a:lnTo>
                  <a:pt x="1707963" y="0"/>
                </a:lnTo>
                <a:lnTo>
                  <a:pt x="1707963" y="1144335"/>
                </a:lnTo>
                <a:lnTo>
                  <a:pt x="0" y="11443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609329"/>
            <a:chOff x="0" y="0"/>
            <a:chExt cx="24384000" cy="1147910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330" b="1330"/>
            <a:stretch>
              <a:fillRect/>
            </a:stretch>
          </p:blipFill>
          <p:spPr>
            <a:xfrm>
              <a:off x="0" y="0"/>
              <a:ext cx="24384000" cy="11479106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0"/>
            <a:ext cx="977412" cy="977412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DDD0B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70957" y="8776701"/>
            <a:ext cx="14946086" cy="1133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171616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Theatre - Opening March 5th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9093724"/>
            <a:chOff x="0" y="0"/>
            <a:chExt cx="24384000" cy="1212496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2120" b="12120"/>
            <a:stretch>
              <a:fillRect/>
            </a:stretch>
          </p:blipFill>
          <p:spPr>
            <a:xfrm>
              <a:off x="0" y="0"/>
              <a:ext cx="24384000" cy="12124966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0"/>
            <a:ext cx="977412" cy="977412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DDD0B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70957" y="9029700"/>
            <a:ext cx="14946086" cy="1133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171616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Theatre</a:t>
            </a:r>
          </a:p>
        </p:txBody>
      </p:sp>
      <p:sp>
        <p:nvSpPr>
          <p:cNvPr id="7" name="Freeform 7"/>
          <p:cNvSpPr/>
          <p:nvPr/>
        </p:nvSpPr>
        <p:spPr>
          <a:xfrm rot="-9422155">
            <a:off x="3548994" y="2986512"/>
            <a:ext cx="1707963" cy="1144335"/>
          </a:xfrm>
          <a:custGeom>
            <a:avLst/>
            <a:gdLst/>
            <a:ahLst/>
            <a:cxnLst/>
            <a:rect l="l" t="t" r="r" b="b"/>
            <a:pathLst>
              <a:path w="1707963" h="1144335">
                <a:moveTo>
                  <a:pt x="0" y="0"/>
                </a:moveTo>
                <a:lnTo>
                  <a:pt x="1707963" y="0"/>
                </a:lnTo>
                <a:lnTo>
                  <a:pt x="1707963" y="1144335"/>
                </a:lnTo>
                <a:lnTo>
                  <a:pt x="0" y="11443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53135" y="206895"/>
            <a:ext cx="6776549" cy="4514506"/>
            <a:chOff x="0" y="0"/>
            <a:chExt cx="4859871" cy="3237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59909" cy="3237611"/>
            </a:xfrm>
            <a:custGeom>
              <a:avLst/>
              <a:gdLst/>
              <a:ahLst/>
              <a:cxnLst/>
              <a:rect l="l" t="t" r="r" b="b"/>
              <a:pathLst>
                <a:path w="4859909" h="3237611">
                  <a:moveTo>
                    <a:pt x="0" y="0"/>
                  </a:moveTo>
                  <a:lnTo>
                    <a:pt x="4859909" y="0"/>
                  </a:lnTo>
                  <a:lnTo>
                    <a:pt x="4859909" y="3237611"/>
                  </a:lnTo>
                  <a:lnTo>
                    <a:pt x="0" y="3237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944876" y="206895"/>
            <a:ext cx="6776549" cy="4514506"/>
            <a:chOff x="0" y="0"/>
            <a:chExt cx="4859871" cy="323762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59909" cy="3237611"/>
            </a:xfrm>
            <a:custGeom>
              <a:avLst/>
              <a:gdLst/>
              <a:ahLst/>
              <a:cxnLst/>
              <a:rect l="l" t="t" r="r" b="b"/>
              <a:pathLst>
                <a:path w="4859909" h="3237611">
                  <a:moveTo>
                    <a:pt x="0" y="0"/>
                  </a:moveTo>
                  <a:lnTo>
                    <a:pt x="4859909" y="0"/>
                  </a:lnTo>
                  <a:lnTo>
                    <a:pt x="4859909" y="3237611"/>
                  </a:lnTo>
                  <a:lnTo>
                    <a:pt x="0" y="3237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3135" y="5438489"/>
            <a:ext cx="6518316" cy="4342472"/>
            <a:chOff x="0" y="0"/>
            <a:chExt cx="4859871" cy="32376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59909" cy="3237611"/>
            </a:xfrm>
            <a:custGeom>
              <a:avLst/>
              <a:gdLst/>
              <a:ahLst/>
              <a:cxnLst/>
              <a:rect l="l" t="t" r="r" b="b"/>
              <a:pathLst>
                <a:path w="4859909" h="3237611">
                  <a:moveTo>
                    <a:pt x="0" y="0"/>
                  </a:moveTo>
                  <a:lnTo>
                    <a:pt x="4859909" y="0"/>
                  </a:lnTo>
                  <a:lnTo>
                    <a:pt x="4859909" y="3237611"/>
                  </a:lnTo>
                  <a:lnTo>
                    <a:pt x="0" y="3237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44876" y="5438489"/>
            <a:ext cx="6776549" cy="4109070"/>
            <a:chOff x="0" y="0"/>
            <a:chExt cx="5339387" cy="323762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339425" cy="3237611"/>
            </a:xfrm>
            <a:custGeom>
              <a:avLst/>
              <a:gdLst/>
              <a:ahLst/>
              <a:cxnLst/>
              <a:rect l="l" t="t" r="r" b="b"/>
              <a:pathLst>
                <a:path w="5339425" h="3237611">
                  <a:moveTo>
                    <a:pt x="0" y="0"/>
                  </a:moveTo>
                  <a:lnTo>
                    <a:pt x="5339425" y="0"/>
                  </a:lnTo>
                  <a:lnTo>
                    <a:pt x="5339425" y="3237611"/>
                  </a:lnTo>
                  <a:lnTo>
                    <a:pt x="0" y="3237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4934" b="-493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078293" y="9714214"/>
            <a:ext cx="3322104" cy="572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58"/>
              </a:lnSpc>
              <a:spcBef>
                <a:spcPct val="0"/>
              </a:spcBef>
            </a:pPr>
            <a:r>
              <a:rPr lang="en-US" sz="3327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Saudi Arabia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93580" y="4799100"/>
            <a:ext cx="2691530" cy="639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8"/>
              </a:lnSpc>
              <a:spcBef>
                <a:spcPct val="0"/>
              </a:spcBef>
            </a:pPr>
            <a:r>
              <a:rPr lang="en-US" sz="3327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Turkmenistan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148777" y="4757131"/>
            <a:ext cx="2368748" cy="639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8"/>
              </a:lnSpc>
              <a:spcBef>
                <a:spcPct val="0"/>
              </a:spcBef>
            </a:pPr>
            <a:r>
              <a:rPr lang="en-US" sz="3327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Poland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301394" y="9566625"/>
            <a:ext cx="4384991" cy="639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8"/>
              </a:lnSpc>
              <a:spcBef>
                <a:spcPct val="0"/>
              </a:spcBef>
            </a:pPr>
            <a:r>
              <a:rPr lang="en-US" sz="3327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Jake Sadoff’s Daughter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HARPER Document" ma:contentTypeID="0x0101007C714B2613C1D446856A7394ED56AE800093B69E1D6BAFE44C991A7EDCFC66A35F" ma:contentTypeVersion="39" ma:contentTypeDescription="Basic Harper document" ma:contentTypeScope="" ma:versionID="edf5ee8df8ba15dd5bec4002fdb3eeb8">
  <xsd:schema xmlns:xsd="http://www.w3.org/2001/XMLSchema" xmlns:xs="http://www.w3.org/2001/XMLSchema" xmlns:p="http://schemas.microsoft.com/office/2006/metadata/properties" xmlns:ns2="82a3f89a-a1ed-4054-8309-74cad3eb93db" targetNamespace="http://schemas.microsoft.com/office/2006/metadata/properties" ma:root="true" ma:fieldsID="3c47266bd72f925a2e3b0d8d9e376f44" ns2:_="">
    <xsd:import namespace="82a3f89a-a1ed-4054-8309-74cad3eb93db"/>
    <xsd:element name="properties">
      <xsd:complexType>
        <xsd:sequence>
          <xsd:element name="documentManagement">
            <xsd:complexType>
              <xsd:all>
                <xsd:element ref="ns2:HARPER_x0020_Objective" minOccurs="0"/>
                <xsd:element ref="ns2:Group_x0020_by" minOccurs="0"/>
                <xsd:element ref="ns2:Review_x0020_Date" minOccurs="0"/>
                <xsd:element ref="ns2:b6f2bb0946884b4d9719b0bea4de4cc6" minOccurs="0"/>
                <xsd:element ref="ns2:TaxKeywordTaxHTField" minOccurs="0"/>
                <xsd:element ref="ns2:j3d0e44d5ec74206b951c8d13f309db6" minOccurs="0"/>
                <xsd:element ref="ns2:p5ca3e662bc14801a2bc700579938ed0" minOccurs="0"/>
                <xsd:element ref="ns2:TaxCatchAll" minOccurs="0"/>
                <xsd:element ref="ns2:h9cf66f7e1804ce8a08598f1bbd47fc5" minOccurs="0"/>
                <xsd:element ref="ns2:TaxCatchAllLabel" minOccurs="0"/>
                <xsd:element ref="ns2:b050177161ac4218bdb87adb4247f318" minOccurs="0"/>
                <xsd:element ref="ns2:dda3366e4cfa4d258fa700ee5daef11b" minOccurs="0"/>
                <xsd:element ref="ns2:m535579cdb4449c7a70d921ca97ab6bd" minOccurs="0"/>
                <xsd:element ref="ns2:Agenda_x0020_and_x0020_Minutes_x0020_Date" minOccurs="0"/>
                <xsd:element ref="ns2:Recommendation_x0020_Ord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3f89a-a1ed-4054-8309-74cad3eb93db" elementFormDefault="qualified">
    <xsd:import namespace="http://schemas.microsoft.com/office/2006/documentManagement/types"/>
    <xsd:import namespace="http://schemas.microsoft.com/office/infopath/2007/PartnerControls"/>
    <xsd:element name="HARPER_x0020_Objective" ma:index="7" nillable="true" ma:displayName="HARPER Objective" ma:internalName="HARPER_x0020_Objective">
      <xsd:simpleType>
        <xsd:restriction base="dms:Unknown"/>
      </xsd:simpleType>
    </xsd:element>
    <xsd:element name="Group_x0020_by" ma:index="10" nillable="true" ma:displayName="Group by" ma:format="Dropdown" ma:internalName="Group_x0020_by" ma:readOnly="false">
      <xsd:simpleType>
        <xsd:restriction base="dms:Choice">
          <xsd:enumeration value="Agenda"/>
          <xsd:enumeration value="Minutes"/>
          <xsd:enumeration value="N/A"/>
        </xsd:restriction>
      </xsd:simpleType>
    </xsd:element>
    <xsd:element name="Review_x0020_Date" ma:index="12" nillable="true" ma:displayName="Review Date" ma:format="DateOnly" ma:internalName="Review_x0020_Date" ma:readOnly="false">
      <xsd:simpleType>
        <xsd:restriction base="dms:DateTime"/>
      </xsd:simpleType>
    </xsd:element>
    <xsd:element name="b6f2bb0946884b4d9719b0bea4de4cc6" ma:index="14" nillable="true" ma:taxonomy="true" ma:internalName="b6f2bb0946884b4d9719b0bea4de4cc6" ma:taxonomyFieldName="HARPER_x0020_Policies_x0020_and_x0020_Procedures" ma:displayName="HARPER Policies and Procedures" ma:default="" ma:fieldId="{b6f2bb09-4688-4b4d-9719-b0bea4de4cc6}" ma:taxonomyMulti="true" ma:sspId="2be2f5ef-10bb-44f7-8626-41d665f97443" ma:termSetId="a01b37bf-c40b-4f16-82b7-6c17d6426e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2be2f5ef-10bb-44f7-8626-41d665f9744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j3d0e44d5ec74206b951c8d13f309db6" ma:index="19" nillable="true" ma:taxonomy="true" ma:internalName="j3d0e44d5ec74206b951c8d13f309db6" ma:taxonomyFieldName="HARPER_x0020_Administration" ma:displayName="HARPER Administration" ma:default="" ma:fieldId="{33d0e44d-5ec7-4206-b951-c8d13f309db6}" ma:taxonomyMulti="true" ma:sspId="2be2f5ef-10bb-44f7-8626-41d665f97443" ma:termSetId="0d0b6b08-6c62-4901-a7fd-c0f31764206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5ca3e662bc14801a2bc700579938ed0" ma:index="21" nillable="true" ma:taxonomy="true" ma:internalName="p5ca3e662bc14801a2bc700579938ed0" ma:taxonomyFieldName="HARPER_x0020_Governance" ma:displayName="HARPER Governance" ma:default="" ma:fieldId="{95ca3e66-2bc1-4801-a2bc-700579938ed0}" ma:taxonomyMulti="true" ma:sspId="2be2f5ef-10bb-44f7-8626-41d665f97443" ma:termSetId="10a489e1-3477-4420-a53c-47ea5323a7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2" nillable="true" ma:displayName="Taxonomy Catch All Column" ma:hidden="true" ma:list="{bc166cca-c00b-49e9-8e42-a0e6e3b5a9cf}" ma:internalName="TaxCatchAll" ma:showField="CatchAllData" ma:web="82a3f89a-a1ed-4054-8309-74cad3eb9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9cf66f7e1804ce8a08598f1bbd47fc5" ma:index="23" nillable="true" ma:taxonomy="true" ma:internalName="h9cf66f7e1804ce8a08598f1bbd47fc5" ma:taxonomyFieldName="HARPER_x0020_Advancement" ma:displayName="HARPER Advancement" ma:default="" ma:fieldId="{19cf66f7-e180-4ce8-a085-98f1bbd47fc5}" ma:taxonomyMulti="true" ma:sspId="2be2f5ef-10bb-44f7-8626-41d665f97443" ma:termSetId="67a8d895-8a00-46c7-b4e1-620d67fabd6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Label" ma:index="24" nillable="true" ma:displayName="Taxonomy Catch All Column1" ma:hidden="true" ma:list="{bc166cca-c00b-49e9-8e42-a0e6e3b5a9cf}" ma:internalName="TaxCatchAllLabel" ma:readOnly="true" ma:showField="CatchAllDataLabel" ma:web="82a3f89a-a1ed-4054-8309-74cad3eb9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050177161ac4218bdb87adb4247f318" ma:index="25" nillable="true" ma:taxonomy="true" ma:internalName="b050177161ac4218bdb87adb4247f318" ma:taxonomyFieldName="HARPER_x0020_Academic_x0020_Divisions" ma:displayName="HARPER Academic Divisions" ma:default="" ma:fieldId="{b0501771-61ac-4218-bdb8-7adb4247f318}" ma:taxonomyMulti="true" ma:sspId="2be2f5ef-10bb-44f7-8626-41d665f97443" ma:termSetId="c0f9ef6c-3515-41d7-9fc9-458d4fe2e41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da3366e4cfa4d258fa700ee5daef11b" ma:index="27" nillable="true" ma:taxonomy="true" ma:internalName="dda3366e4cfa4d258fa700ee5daef11b" ma:taxonomyFieldName="HARPER_x0020_Division" ma:displayName="HARPER Division" ma:default="" ma:fieldId="{dda3366e-4cfa-4d25-8fa7-00ee5daef11b}" ma:taxonomyMulti="true" ma:sspId="2be2f5ef-10bb-44f7-8626-41d665f97443" ma:termSetId="7e597027-f0a9-498c-8769-2022074df12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535579cdb4449c7a70d921ca97ab6bd" ma:index="28" nillable="true" ma:taxonomy="true" ma:internalName="m535579cdb4449c7a70d921ca97ab6bd" ma:taxonomyFieldName="HARPER_x0020_Audience" ma:displayName="HARPER Audience" ma:default="" ma:fieldId="{6535579c-db44-49c7-a70d-921ca97ab6bd}" ma:taxonomyMulti="true" ma:sspId="2be2f5ef-10bb-44f7-8626-41d665f97443" ma:termSetId="11266337-1135-4224-a8fa-1d31159d41d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genda_x0020_and_x0020_Minutes_x0020_Date" ma:index="29" nillable="true" ma:displayName="Agenda and Minutes Date" ma:format="DateOnly" ma:internalName="Agenda_x0020_and_x0020_Minutes_x0020_Date" ma:readOnly="false">
      <xsd:simpleType>
        <xsd:restriction base="dms:DateTime"/>
      </xsd:simpleType>
    </xsd:element>
    <xsd:element name="Recommendation_x0020_Order" ma:index="30" nillable="true" ma:displayName="Recommendation Order" ma:internalName="Recommendation_x0020_Order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a3f89a-a1ed-4054-8309-74cad3eb93db">
      <Value>306</Value>
    </TaxCatchAll>
    <Recommendation_x0020_Order xmlns="82a3f89a-a1ed-4054-8309-74cad3eb93db" xsi:nil="true"/>
    <Group_x0020_by xmlns="82a3f89a-a1ed-4054-8309-74cad3eb93db" xsi:nil="true"/>
    <TaxKeywordTaxHTField xmlns="82a3f89a-a1ed-4054-8309-74cad3eb93db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 Presentation</TermName>
          <TermId xmlns="http://schemas.microsoft.com/office/infopath/2007/PartnerControls">3cf63bf2-376c-4352-8944-92da25a7828f</TermId>
        </TermInfo>
      </Terms>
    </TaxKeywordTaxHTField>
    <HARPER_x0020_Objective xmlns="82a3f89a-a1ed-4054-8309-74cad3eb93db" xsi:nil="true"/>
    <dda3366e4cfa4d258fa700ee5daef11b xmlns="82a3f89a-a1ed-4054-8309-74cad3eb93db">
      <Terms xmlns="http://schemas.microsoft.com/office/infopath/2007/PartnerControls"/>
    </dda3366e4cfa4d258fa700ee5daef11b>
    <Review_x0020_Date xmlns="82a3f89a-a1ed-4054-8309-74cad3eb93db" xsi:nil="true"/>
    <b6f2bb0946884b4d9719b0bea4de4cc6 xmlns="82a3f89a-a1ed-4054-8309-74cad3eb93db">
      <Terms xmlns="http://schemas.microsoft.com/office/infopath/2007/PartnerControls"/>
    </b6f2bb0946884b4d9719b0bea4de4cc6>
    <h9cf66f7e1804ce8a08598f1bbd47fc5 xmlns="82a3f89a-a1ed-4054-8309-74cad3eb93db">
      <Terms xmlns="http://schemas.microsoft.com/office/infopath/2007/PartnerControls"/>
    </h9cf66f7e1804ce8a08598f1bbd47fc5>
    <m535579cdb4449c7a70d921ca97ab6bd xmlns="82a3f89a-a1ed-4054-8309-74cad3eb93db">
      <Terms xmlns="http://schemas.microsoft.com/office/infopath/2007/PartnerControls"/>
    </m535579cdb4449c7a70d921ca97ab6bd>
    <p5ca3e662bc14801a2bc700579938ed0 xmlns="82a3f89a-a1ed-4054-8309-74cad3eb93db">
      <Terms xmlns="http://schemas.microsoft.com/office/infopath/2007/PartnerControls"/>
    </p5ca3e662bc14801a2bc700579938ed0>
    <Agenda_x0020_and_x0020_Minutes_x0020_Date xmlns="82a3f89a-a1ed-4054-8309-74cad3eb93db" xsi:nil="true"/>
    <b050177161ac4218bdb87adb4247f318 xmlns="82a3f89a-a1ed-4054-8309-74cad3eb93db">
      <Terms xmlns="http://schemas.microsoft.com/office/infopath/2007/PartnerControls"/>
    </b050177161ac4218bdb87adb4247f318>
    <j3d0e44d5ec74206b951c8d13f309db6 xmlns="82a3f89a-a1ed-4054-8309-74cad3eb93db">
      <Terms xmlns="http://schemas.microsoft.com/office/infopath/2007/PartnerControls"/>
    </j3d0e44d5ec74206b951c8d13f309db6>
  </documentManagement>
</p:properties>
</file>

<file path=customXml/itemProps1.xml><?xml version="1.0" encoding="utf-8"?>
<ds:datastoreItem xmlns:ds="http://schemas.openxmlformats.org/officeDocument/2006/customXml" ds:itemID="{C5D0A96E-3195-4E28-8FA8-3BAC333321FF}"/>
</file>

<file path=customXml/itemProps2.xml><?xml version="1.0" encoding="utf-8"?>
<ds:datastoreItem xmlns:ds="http://schemas.openxmlformats.org/officeDocument/2006/customXml" ds:itemID="{AF55F7F5-E95B-44FD-8E3C-5BB9A9F8C831}"/>
</file>

<file path=customXml/itemProps3.xml><?xml version="1.0" encoding="utf-8"?>
<ds:datastoreItem xmlns:ds="http://schemas.openxmlformats.org/officeDocument/2006/customXml" ds:itemID="{98450D06-2915-48A1-B99E-A4852B0F4AEE}"/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26</Words>
  <Application>Microsoft Office PowerPoint</Application>
  <PresentationFormat>Custom</PresentationFormat>
  <Paragraphs>11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Times New Roman MT</vt:lpstr>
      <vt:lpstr>Calibri</vt:lpstr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2026-02-25 Connecting Minds - The Power of Student-Faculty Collaboration</dc:title>
  <dc:creator>Colleen Rice</dc:creator>
  <cp:keywords>Board Presentation</cp:keywords>
  <cp:lastModifiedBy>Colleen Rice</cp:lastModifiedBy>
  <cp:revision>2</cp:revision>
  <dcterms:created xsi:type="dcterms:W3CDTF">2006-08-16T00:00:00Z</dcterms:created>
  <dcterms:modified xsi:type="dcterms:W3CDTF">2026-02-23T18:37:06Z</dcterms:modified>
  <dc:identifier>DAHCFTSyuk4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0x0101007C714B2613C1D446856A7394ED56AE800093B69E1D6BAFE44C991A7EDCFC66A35F</vt:lpwstr>
  </property>
  <property fmtid="{D5CDD505-2E9C-101B-9397-08002B2CF9AE}" pid="3" name="HARPER Policies and Procedures">
    <vt:lpwstr/>
  </property>
  <property fmtid="{D5CDD505-2E9C-101B-9397-08002B2CF9AE}" pid="4" name="HARPER Administration">
    <vt:lpwstr/>
  </property>
  <property fmtid="{D5CDD505-2E9C-101B-9397-08002B2CF9AE}" pid="5" name="TaxKeyword">
    <vt:lpwstr>306;#Board Presentation|3cf63bf2-376c-4352-8944-92da25a7828f</vt:lpwstr>
  </property>
  <property fmtid="{D5CDD505-2E9C-101B-9397-08002B2CF9AE}" pid="6" name="HARPER Governance">
    <vt:lpwstr/>
  </property>
  <property fmtid="{D5CDD505-2E9C-101B-9397-08002B2CF9AE}" pid="7" name="HARPER Advancement">
    <vt:lpwstr/>
  </property>
  <property fmtid="{D5CDD505-2E9C-101B-9397-08002B2CF9AE}" pid="8" name="HARPER Audience">
    <vt:lpwstr/>
  </property>
  <property fmtid="{D5CDD505-2E9C-101B-9397-08002B2CF9AE}" pid="9" name="HARPER Division">
    <vt:lpwstr/>
  </property>
  <property fmtid="{D5CDD505-2E9C-101B-9397-08002B2CF9AE}" pid="10" name="HARPER Academic Divisions">
    <vt:lpwstr/>
  </property>
</Properties>
</file>