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269" r:id="rId6"/>
    <p:sldId id="264" r:id="rId7"/>
    <p:sldId id="272" r:id="rId8"/>
    <p:sldId id="273" r:id="rId9"/>
    <p:sldId id="271" r:id="rId10"/>
    <p:sldId id="274" r:id="rId11"/>
    <p:sldId id="275" r:id="rId12"/>
    <p:sldId id="262" r:id="rId13"/>
    <p:sldId id="27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617F81-EF90-5C49-51C6-388367137F71}" v="2652" dt="2026-04-01T03:11:33.301"/>
    <p1510:client id="{68DDBFCC-0D7C-3170-6856-A9A17BD67AA3}" v="461" dt="2026-04-01T18:44:38.958"/>
    <p1510:client id="{EC48BEDB-AF94-3E09-3510-7364D82105CA}" v="639" dt="2026-03-31T20:06:52.7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3F51C-37F3-45F2-80F6-99214A964CFA}" type="datetimeFigureOut">
              <a:t>4/1/2026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88A606-84DE-413B-9E85-44D8BD49A7F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064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5-year agreement approved by the board in fall 2025</a:t>
            </a:r>
          </a:p>
          <a:p>
            <a:r>
              <a:rPr lang="en-US">
                <a:ea typeface="Calibri"/>
                <a:cs typeface="Calibri"/>
              </a:rPr>
              <a:t>Each partner has core benefit - Harper received new fitness equipment for the rec center &amp; LF received exclusive use of classroom M2510 for </a:t>
            </a:r>
            <a:r>
              <a:rPr lang="en-US" dirty="0">
                <a:ea typeface="Calibri"/>
                <a:cs typeface="Calibri"/>
              </a:rPr>
              <a:t>their</a:t>
            </a:r>
            <a:r>
              <a:rPr lang="en-US">
                <a:ea typeface="Calibri"/>
                <a:cs typeface="Calibri"/>
              </a:rPr>
              <a:t> performance insight labs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Additionally</a:t>
            </a:r>
            <a:r>
              <a:rPr lang="en-US">
                <a:ea typeface="Calibri"/>
                <a:cs typeface="Calibri"/>
              </a:rPr>
              <a:t> beta testing will take place on the fitness floor; research studies will be conducted</a:t>
            </a:r>
            <a:r>
              <a:rPr lang="en-US" dirty="0">
                <a:ea typeface="Calibri"/>
                <a:cs typeface="Calibri"/>
              </a:rPr>
              <a:t> on the fitness floor and PIL; and other educational opportunities will be available for harper students</a:t>
            </a: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8A606-84DE-413B-9E85-44D8BD49A7FD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43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Phase 1 – Oct 2025 / 50 pieces of equipment /  30+ cardio equipment / 21 pieces </a:t>
            </a:r>
            <a:r>
              <a:rPr lang="en-US" dirty="0" err="1">
                <a:ea typeface="Calibri"/>
                <a:cs typeface="Calibri"/>
              </a:rPr>
              <a:t>selectorized</a:t>
            </a:r>
            <a:r>
              <a:rPr lang="en-US" dirty="0">
                <a:ea typeface="Calibri"/>
                <a:cs typeface="Calibri"/>
              </a:rPr>
              <a:t> / Synrgy180 functional training center / value over $600k</a:t>
            </a:r>
          </a:p>
          <a:p>
            <a:r>
              <a:rPr lang="en-US">
                <a:ea typeface="Calibri"/>
                <a:cs typeface="Calibri"/>
              </a:rPr>
              <a:t>Phase 2 – March 2026 / 6 plate loaded strength machines / over 4 tons of plates and dumbbells / value over $100k</a:t>
            </a:r>
          </a:p>
          <a:p>
            <a:r>
              <a:rPr lang="en-US">
                <a:ea typeface="Calibri"/>
                <a:cs typeface="Calibri"/>
              </a:rPr>
              <a:t>Plus 5 years of preventative maintenance / value over $40k</a:t>
            </a:r>
          </a:p>
          <a:p>
            <a:r>
              <a:rPr lang="en-US" dirty="0">
                <a:ea typeface="Calibri"/>
                <a:cs typeface="Calibri"/>
              </a:rPr>
              <a:t>Anticipate additional equipment upgrades over the course of the agreement</a:t>
            </a:r>
          </a:p>
          <a:p>
            <a:r>
              <a:rPr lang="en-US">
                <a:ea typeface="Calibri"/>
                <a:cs typeface="Calibri"/>
              </a:rPr>
              <a:t>Note performance insights lab location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8A606-84DE-413B-9E85-44D8BD49A7FD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641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5BFDB-8FB9-E9CB-B68C-ABC755DB8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387E84-88C0-C069-5078-A9C8229570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1D9BE7-95D7-409D-1F4B-6D8EFF082B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Memberships trending up since covid reopening</a:t>
            </a:r>
          </a:p>
          <a:p>
            <a:r>
              <a:rPr lang="en-US" dirty="0">
                <a:ea typeface="Calibri"/>
                <a:cs typeface="Calibri"/>
              </a:rPr>
              <a:t>Saw exponential growth </a:t>
            </a:r>
            <a:r>
              <a:rPr lang="en-US">
                <a:ea typeface="Calibri"/>
                <a:cs typeface="Calibri"/>
              </a:rPr>
              <a:t>3-month</a:t>
            </a:r>
            <a:r>
              <a:rPr lang="en-US" dirty="0">
                <a:ea typeface="Calibri"/>
                <a:cs typeface="Calibri"/>
              </a:rPr>
              <a:t> period after new equipment</a:t>
            </a:r>
          </a:p>
          <a:p>
            <a:r>
              <a:rPr lang="en-US">
                <a:ea typeface="Calibri"/>
                <a:cs typeface="Calibri"/>
              </a:rPr>
              <a:t>Currently at our highest active memberships since renovation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2D94B-B382-5AF9-11F8-10F8FFF60C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8A606-84DE-413B-9E85-44D8BD49A7FD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48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B010A-F7A5-16FF-1F9E-4F6020C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01D547-9813-542D-8088-E75B16C4EB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CCE97C-EEA9-B516-B3FD-9BC5A40FCF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Total facility visits trending up in FY26 when compared to last year</a:t>
            </a:r>
          </a:p>
          <a:p>
            <a:r>
              <a:rPr lang="en-US" dirty="0">
                <a:ea typeface="Calibri"/>
                <a:cs typeface="Calibri"/>
              </a:rPr>
              <a:t>October was flat because of 5 day closure to install new equipment, but otherwise busier than last year</a:t>
            </a:r>
          </a:p>
          <a:p>
            <a:r>
              <a:rPr lang="en-US">
                <a:ea typeface="Calibri"/>
                <a:cs typeface="Calibri"/>
              </a:rPr>
              <a:t>On target for FY26 to be highest number of visit (exceed fy25 by 20,000)</a:t>
            </a:r>
            <a:endParaRPr lang="en-US" dirty="0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FY25 – 158,322</a:t>
            </a:r>
          </a:p>
          <a:p>
            <a:r>
              <a:rPr lang="en-US">
                <a:ea typeface="Calibri"/>
                <a:cs typeface="Calibri"/>
              </a:rPr>
              <a:t>FY26 – on target for 170,000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00BDB3-6854-3735-BE22-210C60D7F4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8A606-84DE-413B-9E85-44D8BD49A7FD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5399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77E49-2A06-0B4D-29B5-16A47BADC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9C6DB9-7EF8-9541-367B-9082C4D2F4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D435BF-8BF0-AC29-61D8-39D7DD6E5B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Conducted March 2026</a:t>
            </a:r>
          </a:p>
          <a:p>
            <a:r>
              <a:rPr lang="en-US">
                <a:ea typeface="Calibri"/>
                <a:cs typeface="Calibri"/>
              </a:rPr>
              <a:t>45 responses – 50% from students</a:t>
            </a:r>
          </a:p>
          <a:p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JB intro JD </a:t>
            </a:r>
          </a:p>
          <a:p>
            <a:r>
              <a:rPr lang="en-US">
                <a:ea typeface="Calibri"/>
                <a:cs typeface="Calibri"/>
              </a:rPr>
              <a:t>Julie Daly</a:t>
            </a:r>
            <a:endParaRPr lang="en-US" dirty="0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Director of Biomechanics and Advanced Engineering</a:t>
            </a:r>
            <a:endParaRPr lang="en-US" dirty="0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LF 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2BE5EE-BFA9-B76C-D645-04A0A28B29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8A606-84DE-413B-9E85-44D8BD49A7FD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215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Beta testing – Atmos (specialized cardio line purpose-built for select hotels and residential / i.e.</a:t>
            </a:r>
            <a:r>
              <a:rPr lang="en-US">
                <a:ea typeface="Calibri"/>
                <a:cs typeface="Calibri"/>
              </a:rPr>
              <a:t> light commercial) was testing at Harper's Rec Center December through March. Line is now launching national</a:t>
            </a: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Education </a:t>
            </a:r>
            <a:r>
              <a:rPr lang="en-US" dirty="0" err="1">
                <a:ea typeface="Calibri"/>
                <a:cs typeface="Calibri"/>
              </a:rPr>
              <a:t>opportunties</a:t>
            </a:r>
            <a:r>
              <a:rPr lang="en-US" dirty="0">
                <a:ea typeface="Calibri"/>
                <a:cs typeface="Calibri"/>
              </a:rPr>
              <a:t> – October Rec Center Fitness Floor monitors attended on-site Life Fitness academy training to learn about the new equipment so they could be prepared to assist members</a:t>
            </a: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In February held first meeting between LF and Harper College deans to discuss opportunities for students to work with LF on sound, photo</a:t>
            </a:r>
            <a:r>
              <a:rPr lang="en-US">
                <a:ea typeface="Calibri"/>
                <a:cs typeface="Calibri"/>
              </a:rPr>
              <a:t> and video shots planned for summer 2026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8A606-84DE-413B-9E85-44D8BD49A7FD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834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6CD8D-322A-2685-4B5D-B7F1D633C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FBF17F-69CF-A734-3B00-141EEA146E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2C827-52A5-31E9-F1F2-596F7A1A2D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B6F37-3772-ED40-6CF2-4CD587F3D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F66EB-0C2B-1BA7-8E24-FA1A8811A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54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7D026-8C26-8223-A075-076FBA561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5C54F-B4E6-3A1D-78BF-31DC6E1AA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BFD38-CE23-34B7-F9D0-4D99982EB4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7F2BB-7430-55D4-4396-C02B71C82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F2FF0-C458-7D21-B1FF-5B647449D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60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B06C0-428A-6E73-4C12-3EB861ECA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EB6319-EBBF-AD97-FDF5-FC051404B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A4985-4DF2-9920-ECF2-5800E3E166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25922-E2EB-B4E6-9953-387BC7110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12553-75F0-9AD2-FD2D-11697ED55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72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611C2-6718-F2A7-5321-3D3106249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C3792-779A-9638-7582-8EF8A6C2B2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671A16-0C7B-B92B-76CD-5B116578C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367893-1B01-ADB4-C231-EBA5669428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0DFA6-CD78-ACAD-6C4E-93A3F2CEE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79331-1AE1-ADFA-7791-941C53E7A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5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7BF3F-6DC2-71B6-E322-48ABBF00E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32752-661E-E181-CA08-152ACE3EC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66E93A-2692-0AAE-1464-4B1CEE09C7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163EE5-6370-91DC-2F4B-2AF3D4428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C68E6D-7B71-40C4-1D89-B0548CDBB1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D6FB8B-0D65-D700-B925-0449499BA3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1ABA21-339B-A938-FCF4-CB9EA4F53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86C418-E65F-CCF3-745D-7F5135CD9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201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BDDDA-6DFA-94BC-A53A-F7A8102CE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AB9DF6-0D6F-A252-14D6-F7B8B35A9C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89100E-D07C-BE8B-9EF7-D6251536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AFA95-CA63-16C0-BEB0-DF2BFF550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483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795435-52DE-A7C9-39EB-F3D279076C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BF4CA6-7241-9001-670D-44B960A18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84FA9-E6A1-B551-9211-4BFA86653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79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8D722-EE3B-C447-F6CE-A0C26ACD4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CC587-D3D0-E825-6AD4-6DFFA0635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E7B26-9A45-7731-F6FB-7DDDAD78C9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5D26A-3284-2529-DDFC-00915E679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8B934D-8DDA-8B11-9BDE-ABF62024B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44655A-10E1-12F6-EA96-674D013CC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12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C2016-3559-3550-15B6-5F019D25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062B84-605D-FEA3-49B3-9F4F486C2E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3820D-5B32-1265-D97E-AE32EA7D8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0BBB3A-6123-5BA5-4667-2AFC9C2D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EAA8BA-2156-7E9A-58C5-928DAA85C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718AFA-5F4A-D54A-BAAC-BC9AF05FB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64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5E04B-817B-B895-C71E-4F1A6DA18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93E2AF-12FD-4C78-00CE-B4AA18177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EB411-E61D-D7EA-7E49-EA7D3FAED3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1AEB3-5D13-2251-55F4-F7736504E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DAE20-FDC0-A57C-71F2-09A72D500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839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49297B-125E-7EDA-C673-8317093F94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DC7AFC-5658-A99F-779F-373CD225B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D8DC4-26C9-DAC6-9513-DAD26E8D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B93AD-FF42-9FE3-3897-D2C515CAE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9E781-E99D-7EAA-3C2A-599C1A505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790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flag&#10;&#10;Description automatically generated">
            <a:extLst>
              <a:ext uri="{FF2B5EF4-FFF2-40B4-BE49-F238E27FC236}">
                <a16:creationId xmlns:a16="http://schemas.microsoft.com/office/drawing/2014/main" id="{3336FB41-52E6-854E-B99F-74DA74C25C8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" y="5319451"/>
            <a:ext cx="12192001" cy="153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729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6F015-3933-D412-5445-280038657D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159" y="217130"/>
            <a:ext cx="10520947" cy="814755"/>
          </a:xfrm>
        </p:spPr>
        <p:txBody>
          <a:bodyPr lIns="91440" tIns="45720" rIns="91440" bIns="45720" anchor="b"/>
          <a:lstStyle/>
          <a:p>
            <a:r>
              <a:rPr lang="en-US" sz="4000" dirty="0"/>
              <a:t> </a:t>
            </a:r>
            <a:br>
              <a:rPr lang="en-US" sz="4000" dirty="0"/>
            </a:br>
            <a:r>
              <a:rPr lang="en-US" sz="4400">
                <a:solidFill>
                  <a:srgbClr val="000000"/>
                </a:solidFill>
              </a:rPr>
              <a:t>Partnership Update</a:t>
            </a:r>
            <a:endParaRPr lang="en-US" sz="44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9723E5-2490-3813-01B3-72F06CA081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2137" y="3932979"/>
            <a:ext cx="3769896" cy="1270944"/>
          </a:xfrm>
        </p:spPr>
        <p:txBody>
          <a:bodyPr lIns="91440" tIns="45720" rIns="91440" bIns="45720" anchor="t"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/>
              <a:t>JULIE BEARDEN</a:t>
            </a:r>
            <a:endParaRPr lang="en-US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/>
              <a:t>Harper College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/>
              <a:t>Director, Campus Recreation and 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/>
              <a:t>Health and Rec Center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854474-8A82-F5AA-034F-66B49772D3FC}"/>
              </a:ext>
            </a:extLst>
          </p:cNvPr>
          <p:cNvSpPr txBox="1"/>
          <p:nvPr/>
        </p:nvSpPr>
        <p:spPr>
          <a:xfrm>
            <a:off x="6392969" y="3937870"/>
            <a:ext cx="397949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JULIE DALY</a:t>
            </a:r>
          </a:p>
          <a:p>
            <a:pPr algn="ctr"/>
            <a:r>
              <a:rPr lang="en-US"/>
              <a:t>Life Fitness / Hammer Strength</a:t>
            </a:r>
          </a:p>
          <a:p>
            <a:pPr algn="ctr"/>
            <a:r>
              <a:rPr lang="en-US"/>
              <a:t>Director, Biomechanics &amp; Advanced Engineering</a:t>
            </a:r>
          </a:p>
        </p:txBody>
      </p:sp>
      <p:pic>
        <p:nvPicPr>
          <p:cNvPr id="5" name="Picture 4" descr="A red and black rectangle&#10;&#10;AI-generated content may be incorrect.">
            <a:extLst>
              <a:ext uri="{FF2B5EF4-FFF2-40B4-BE49-F238E27FC236}">
                <a16:creationId xmlns:a16="http://schemas.microsoft.com/office/drawing/2014/main" id="{59E7E859-344C-030F-42F5-D6558DB8D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2814" y="5382755"/>
            <a:ext cx="3836886" cy="573151"/>
          </a:xfrm>
          <a:prstGeom prst="rect">
            <a:avLst/>
          </a:prstGeom>
        </p:spPr>
      </p:pic>
      <p:pic>
        <p:nvPicPr>
          <p:cNvPr id="8" name="Picture 7" descr="A person running on a treadmill&#10;&#10;AI-generated content may be incorrect.">
            <a:extLst>
              <a:ext uri="{FF2B5EF4-FFF2-40B4-BE49-F238E27FC236}">
                <a16:creationId xmlns:a16="http://schemas.microsoft.com/office/drawing/2014/main" id="{7B4CC16A-E006-7A49-F29F-2EA934C16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1682" y="1207251"/>
            <a:ext cx="3782428" cy="23847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165750-5D04-8E6F-64E8-4F932B0C2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01" y="1203157"/>
            <a:ext cx="2566737" cy="23929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 descr="SYNRGY180 - Life Fitness NZ">
            <a:extLst>
              <a:ext uri="{FF2B5EF4-FFF2-40B4-BE49-F238E27FC236}">
                <a16:creationId xmlns:a16="http://schemas.microsoft.com/office/drawing/2014/main" id="{40890248-A17C-D7DA-E6EE-C9291A2271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0124" y="1207754"/>
            <a:ext cx="2423861" cy="23837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A black and white logo&#10;&#10;AI-generated content may be incorrect.">
            <a:extLst>
              <a:ext uri="{FF2B5EF4-FFF2-40B4-BE49-F238E27FC236}">
                <a16:creationId xmlns:a16="http://schemas.microsoft.com/office/drawing/2014/main" id="{6354344F-31C1-59DE-C722-935BA9BF44A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326" b="1613"/>
          <a:stretch>
            <a:fillRect/>
          </a:stretch>
        </p:blipFill>
        <p:spPr>
          <a:xfrm>
            <a:off x="2526631" y="5208960"/>
            <a:ext cx="3088421" cy="74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24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69691-EAED-C429-2B40-EE7212D6D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B8461-0253-C5CD-F93A-44DB93E76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/>
              <a:t>Partnership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2D01B-D31E-C7A5-A3DE-C36E22745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189" y="1172482"/>
            <a:ext cx="10515600" cy="4351338"/>
          </a:xfrm>
        </p:spPr>
        <p:txBody>
          <a:bodyPr lIns="91440" tIns="45720" rIns="91440" bIns="45720" anchor="t"/>
          <a:lstStyle/>
          <a:p>
            <a:pPr lvl="1" indent="0">
              <a:buNone/>
            </a:pPr>
            <a:endParaRPr lang="en-US"/>
          </a:p>
          <a:p>
            <a:pPr marL="1371600" lvl="2">
              <a:buFont typeface="Wingdings" panose="020B0604020202020204" pitchFamily="34" charset="0"/>
              <a:buChar char="§"/>
            </a:pP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CAE6BB3-17D6-F9BE-3A6F-16611D12C4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007529"/>
              </p:ext>
            </p:extLst>
          </p:nvPr>
        </p:nvGraphicFramePr>
        <p:xfrm>
          <a:off x="801077" y="1582616"/>
          <a:ext cx="10602858" cy="282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1429">
                  <a:extLst>
                    <a:ext uri="{9D8B030D-6E8A-4147-A177-3AD203B41FA5}">
                      <a16:colId xmlns:a16="http://schemas.microsoft.com/office/drawing/2014/main" val="1606852986"/>
                    </a:ext>
                  </a:extLst>
                </a:gridCol>
                <a:gridCol w="5301429">
                  <a:extLst>
                    <a:ext uri="{9D8B030D-6E8A-4147-A177-3AD203B41FA5}">
                      <a16:colId xmlns:a16="http://schemas.microsoft.com/office/drawing/2014/main" val="1394168603"/>
                    </a:ext>
                  </a:extLst>
                </a:gridCol>
              </a:tblGrid>
              <a:tr h="706250">
                <a:tc>
                  <a:txBody>
                    <a:bodyPr/>
                    <a:lstStyle/>
                    <a:p>
                      <a:pPr algn="ctr"/>
                      <a:r>
                        <a:rPr lang="en-US" sz="3200" b="0"/>
                        <a:t>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/>
                        <a:t>Auxiliary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413090"/>
                  </a:ext>
                </a:extLst>
              </a:tr>
              <a:tr h="7062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b="0"/>
                        <a:t>5-year agreement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/>
                        <a:t>Beta testing equipment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353867"/>
                  </a:ext>
                </a:extLst>
              </a:tr>
              <a:tr h="70625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b="0"/>
                        <a:t>Harper - new fitness equipment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/>
                        <a:t>Research studies (IRB)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096644"/>
                  </a:ext>
                </a:extLst>
              </a:tr>
              <a:tr h="706250">
                <a:tc>
                  <a:txBody>
                    <a:bodyPr/>
                    <a:lstStyle/>
                    <a:p>
                      <a:pPr algn="ctr"/>
                      <a:r>
                        <a:rPr lang="en-US" sz="2000" b="0"/>
                        <a:t>Life Fitness - exclusive use of M2510 (PIL)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/>
                        <a:t>Educational opportunities - Harper students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691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0119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9ADC77-95D1-0210-9680-56214983E5FC}"/>
              </a:ext>
            </a:extLst>
          </p:cNvPr>
          <p:cNvSpPr txBox="1"/>
          <p:nvPr/>
        </p:nvSpPr>
        <p:spPr>
          <a:xfrm>
            <a:off x="772063" y="301017"/>
            <a:ext cx="6096000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>
                <a:solidFill>
                  <a:srgbClr val="000000"/>
                </a:solidFill>
                <a:latin typeface="Aptos Display"/>
              </a:rPr>
              <a:t>New Fitness Equipment</a:t>
            </a:r>
            <a:endParaRPr lang="en-US"/>
          </a:p>
          <a:p>
            <a:pPr algn="ctr"/>
            <a:endParaRPr lang="en-US"/>
          </a:p>
        </p:txBody>
      </p:sp>
      <p:pic>
        <p:nvPicPr>
          <p:cNvPr id="9" name="Content Placeholder 8" descr="A floor plan of a gym&#10;&#10;AI-generated content may be incorrect.">
            <a:extLst>
              <a:ext uri="{FF2B5EF4-FFF2-40B4-BE49-F238E27FC236}">
                <a16:creationId xmlns:a16="http://schemas.microsoft.com/office/drawing/2014/main" id="{3E17B3B8-1AA0-EF37-3BB0-3634042376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72105" y="909847"/>
            <a:ext cx="9344524" cy="524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35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5F6C1-9DA5-AD81-344F-C4F9333CE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94EAE-B140-CA84-01B7-A2CEA62E4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/>
              <a:t>Rec Center Memberships </a:t>
            </a:r>
          </a:p>
          <a:p>
            <a:endParaRPr lang="en-US"/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0D4E1570-D772-DFD2-EFC1-271FBA23FED0}"/>
              </a:ext>
            </a:extLst>
          </p:cNvPr>
          <p:cNvSpPr/>
          <p:nvPr/>
        </p:nvSpPr>
        <p:spPr>
          <a:xfrm>
            <a:off x="6957934" y="162393"/>
            <a:ext cx="624590" cy="76200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graph with a line and numbers&#10;&#10;AI-generated content may be incorrect.">
            <a:extLst>
              <a:ext uri="{FF2B5EF4-FFF2-40B4-BE49-F238E27FC236}">
                <a16:creationId xmlns:a16="http://schemas.microsoft.com/office/drawing/2014/main" id="{D931555B-FBB5-3DFB-99B7-20DD872FED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9640" y="1023520"/>
            <a:ext cx="7771246" cy="45786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6EF3E8-309C-EEE9-7ED8-458EFE1D96AF}"/>
              </a:ext>
            </a:extLst>
          </p:cNvPr>
          <p:cNvSpPr txBox="1"/>
          <p:nvPr/>
        </p:nvSpPr>
        <p:spPr>
          <a:xfrm>
            <a:off x="1929458" y="5766043"/>
            <a:ext cx="575404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Source: Bldg. M Rec Automation Membership Software, 2026.</a:t>
            </a:r>
          </a:p>
        </p:txBody>
      </p:sp>
    </p:spTree>
    <p:extLst>
      <p:ext uri="{BB962C8B-B14F-4D97-AF65-F5344CB8AC3E}">
        <p14:creationId xmlns:p14="http://schemas.microsoft.com/office/powerpoint/2010/main" val="1666000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DE8AB-00E0-AD09-A9C3-449B1C77D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358B0-F8BE-FEC5-F6B6-C61F19ED3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/>
              <a:t>Rec Center Facility Visits </a:t>
            </a:r>
          </a:p>
          <a:p>
            <a:endParaRPr lang="en-US"/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94BB5872-DEF3-F71C-1205-AD4683EA69DB}"/>
              </a:ext>
            </a:extLst>
          </p:cNvPr>
          <p:cNvSpPr/>
          <p:nvPr/>
        </p:nvSpPr>
        <p:spPr>
          <a:xfrm>
            <a:off x="6957934" y="162393"/>
            <a:ext cx="624590" cy="76200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graph of a number of months&#10;&#10;AI-generated content may be incorrect.">
            <a:extLst>
              <a:ext uri="{FF2B5EF4-FFF2-40B4-BE49-F238E27FC236}">
                <a16:creationId xmlns:a16="http://schemas.microsoft.com/office/drawing/2014/main" id="{EC8F91F2-F51A-8A1F-6AEA-5718D0E587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20025" y="1025122"/>
            <a:ext cx="6551950" cy="46781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C8CF57-47B8-B173-2F8F-8F31398A7711}"/>
              </a:ext>
            </a:extLst>
          </p:cNvPr>
          <p:cNvSpPr txBox="1"/>
          <p:nvPr/>
        </p:nvSpPr>
        <p:spPr>
          <a:xfrm>
            <a:off x="2903819" y="5816010"/>
            <a:ext cx="575404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Source: Bldg. M Rec Automation Membership Software, 2026.</a:t>
            </a:r>
          </a:p>
        </p:txBody>
      </p:sp>
    </p:spTree>
    <p:extLst>
      <p:ext uri="{BB962C8B-B14F-4D97-AF65-F5344CB8AC3E}">
        <p14:creationId xmlns:p14="http://schemas.microsoft.com/office/powerpoint/2010/main" val="3046586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405E9-5046-5291-2522-64592FAF7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FB272-F4EF-6AA8-ED03-5189FF23E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/>
              <a:t>Equipment Pulse Survey Results</a:t>
            </a:r>
          </a:p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89D6A06-6E16-2919-FFDE-5CF61C60B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102" y="1475854"/>
            <a:ext cx="4507043" cy="4351338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C8C901F0-ECB3-6677-780F-6885C0321932}"/>
              </a:ext>
            </a:extLst>
          </p:cNvPr>
          <p:cNvSpPr txBox="1">
            <a:spLocks/>
          </p:cNvSpPr>
          <p:nvPr/>
        </p:nvSpPr>
        <p:spPr>
          <a:xfrm>
            <a:off x="1241399" y="1134187"/>
            <a:ext cx="9225580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/>
              <a:t>91% of responses</a:t>
            </a:r>
            <a:r>
              <a:rPr lang="en-US"/>
              <a:t> are satisfied with the new Life Fitness equipment when compared to the previous Matrix Fitness equipment?</a:t>
            </a:r>
          </a:p>
        </p:txBody>
      </p:sp>
      <p:pic>
        <p:nvPicPr>
          <p:cNvPr id="3" name="Picture 2" descr="Forms response chart. Question title: How satisfied are you with the new Life Fitness equipment compared to the previous Matrix Fitness equipment?. Number of responses: 43 responses.">
            <a:extLst>
              <a:ext uri="{FF2B5EF4-FFF2-40B4-BE49-F238E27FC236}">
                <a16:creationId xmlns:a16="http://schemas.microsoft.com/office/drawing/2014/main" id="{B0B20322-1856-EE79-C019-7EF03F6C39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85" t="24708" b="8892"/>
          <a:stretch>
            <a:fillRect/>
          </a:stretch>
        </p:blipFill>
        <p:spPr>
          <a:xfrm>
            <a:off x="1532659" y="2442740"/>
            <a:ext cx="9318077" cy="33806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102EBF-240F-ED20-9875-E420653708F9}"/>
              </a:ext>
            </a:extLst>
          </p:cNvPr>
          <p:cNvSpPr txBox="1"/>
          <p:nvPr/>
        </p:nvSpPr>
        <p:spPr>
          <a:xfrm>
            <a:off x="2017568" y="5827568"/>
            <a:ext cx="60960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0" i="0" u="none" strike="noStrike" baseline="0">
                <a:solidFill>
                  <a:srgbClr val="000000"/>
                </a:solidFill>
                <a:latin typeface="Aptos"/>
              </a:rPr>
              <a:t>Source: Bldg. M </a:t>
            </a:r>
            <a:r>
              <a:rPr lang="en-US" sz="1200">
                <a:solidFill>
                  <a:srgbClr val="000000"/>
                </a:solidFill>
                <a:latin typeface="Aptos"/>
              </a:rPr>
              <a:t>Google Forms Survey, March 2026.</a:t>
            </a:r>
            <a:endParaRPr lang="en-US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213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73BE6A4-61FB-8F2E-7970-5C31EAEFF62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Performance Insights Lab | M2510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9F4B6A-58F6-442C-299A-F1E99BF47D09}"/>
              </a:ext>
            </a:extLst>
          </p:cNvPr>
          <p:cNvSpPr txBox="1">
            <a:spLocks/>
          </p:cNvSpPr>
          <p:nvPr/>
        </p:nvSpPr>
        <p:spPr>
          <a:xfrm>
            <a:off x="836805" y="1172483"/>
            <a:ext cx="10515600" cy="55110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/>
              <a:t>Students and staff have the opportunity to participate in product development studies</a:t>
            </a:r>
          </a:p>
          <a:p>
            <a:pPr lvl="2">
              <a:buFont typeface="Wingdings" panose="020B0604020202020204" pitchFamily="34" charset="0"/>
              <a:buChar char="§"/>
            </a:pP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D8C3EB5-CA23-C4F1-81AF-AC53BF534AD5}"/>
              </a:ext>
            </a:extLst>
          </p:cNvPr>
          <p:cNvSpPr txBox="1">
            <a:spLocks/>
          </p:cNvSpPr>
          <p:nvPr/>
        </p:nvSpPr>
        <p:spPr>
          <a:xfrm>
            <a:off x="1552259" y="5490482"/>
            <a:ext cx="3491523" cy="62926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/>
              <a:t>Product Management</a:t>
            </a:r>
            <a:br>
              <a:rPr lang="en-US" sz="2200" b="1"/>
            </a:br>
            <a:r>
              <a:rPr lang="en-US" sz="1800"/>
              <a:t>Gathering Customer Insights</a:t>
            </a:r>
            <a:endParaRPr lang="en-US"/>
          </a:p>
          <a:p>
            <a:pPr lvl="2" algn="ctr">
              <a:buFont typeface="Wingdings" panose="020B0604020202020204" pitchFamily="34" charset="0"/>
              <a:buChar char="§"/>
            </a:pPr>
            <a:endParaRPr lang="en-US" b="1"/>
          </a:p>
          <a:p>
            <a:pPr lvl="1" algn="ctr">
              <a:buFont typeface="Courier New" panose="020B0604020202020204" pitchFamily="34" charset="0"/>
              <a:buChar char="o"/>
            </a:pPr>
            <a:endParaRPr lang="en-US" b="1"/>
          </a:p>
        </p:txBody>
      </p:sp>
      <p:pic>
        <p:nvPicPr>
          <p:cNvPr id="17" name="Picture 16" descr="A group of men on treadmills in a gym&#10;&#10;AI-generated content may be incorrect.">
            <a:extLst>
              <a:ext uri="{FF2B5EF4-FFF2-40B4-BE49-F238E27FC236}">
                <a16:creationId xmlns:a16="http://schemas.microsoft.com/office/drawing/2014/main" id="{B5529ED2-83E6-95B3-403C-4E2D1283A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3601" y="3078815"/>
            <a:ext cx="3318623" cy="2414868"/>
          </a:xfrm>
          <a:prstGeom prst="rect">
            <a:avLst/>
          </a:prstGeom>
        </p:spPr>
      </p:pic>
      <p:pic>
        <p:nvPicPr>
          <p:cNvPr id="19" name="Picture 18" descr="A group of people looking at a poster&#10;&#10;AI-generated content may be incorrect.">
            <a:extLst>
              <a:ext uri="{FF2B5EF4-FFF2-40B4-BE49-F238E27FC236}">
                <a16:creationId xmlns:a16="http://schemas.microsoft.com/office/drawing/2014/main" id="{C0F65323-41F0-76A6-4903-95A229ADE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416" y="1727086"/>
            <a:ext cx="2311157" cy="304409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D0D2DA1-3389-99E1-062B-915D94C204DE}"/>
              </a:ext>
            </a:extLst>
          </p:cNvPr>
          <p:cNvSpPr/>
          <p:nvPr/>
        </p:nvSpPr>
        <p:spPr>
          <a:xfrm>
            <a:off x="6129618" y="1972235"/>
            <a:ext cx="5027851" cy="164905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u="sng"/>
              <a:t>Customer Research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Discuss exercise</a:t>
            </a:r>
            <a:r>
              <a:rPr lang="en-US" dirty="0"/>
              <a:t> trends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Convey exerciser wants/needs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/>
              <a:t>Highlight facility management needs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Relay facility management pain points</a:t>
            </a:r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38113C2-804D-0471-9AEA-A00B67FFBD67}"/>
              </a:ext>
            </a:extLst>
          </p:cNvPr>
          <p:cNvSpPr/>
          <p:nvPr/>
        </p:nvSpPr>
        <p:spPr>
          <a:xfrm>
            <a:off x="6129618" y="3866029"/>
            <a:ext cx="5027851" cy="11004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u="sng"/>
              <a:t>Product Beta Testing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Experience new products prior to production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Provide feedback to shape improvements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993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8E9955D-3DF5-63E5-AAC0-55E86CF089C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Performance Insights Lab | M2510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D86824A-A96E-7EFE-5128-F5F9938D975A}"/>
              </a:ext>
            </a:extLst>
          </p:cNvPr>
          <p:cNvSpPr txBox="1">
            <a:spLocks/>
          </p:cNvSpPr>
          <p:nvPr/>
        </p:nvSpPr>
        <p:spPr>
          <a:xfrm>
            <a:off x="836805" y="1172483"/>
            <a:ext cx="10515600" cy="55110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/>
              <a:t>Students and staff have the opportunity to participate in product development studies</a:t>
            </a:r>
          </a:p>
          <a:p>
            <a:pPr lvl="2">
              <a:buFont typeface="Wingdings" panose="020B0604020202020204" pitchFamily="34" charset="0"/>
              <a:buChar char="§"/>
            </a:pP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D1ED04-9F22-D8D3-8F0B-3C96207AE515}"/>
              </a:ext>
            </a:extLst>
          </p:cNvPr>
          <p:cNvSpPr txBox="1">
            <a:spLocks/>
          </p:cNvSpPr>
          <p:nvPr/>
        </p:nvSpPr>
        <p:spPr>
          <a:xfrm>
            <a:off x="1344805" y="5490482"/>
            <a:ext cx="4370753" cy="62926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/>
              <a:t>Biomechanics Engineering</a:t>
            </a:r>
            <a:br>
              <a:rPr lang="en-US" sz="2200" b="1"/>
            </a:br>
            <a:r>
              <a:rPr lang="en-US" sz="1800"/>
              <a:t>Analyzing Exerciser Data</a:t>
            </a:r>
          </a:p>
          <a:p>
            <a:pPr lvl="2" algn="ctr">
              <a:buFont typeface="Wingdings" panose="020B0604020202020204" pitchFamily="34" charset="0"/>
              <a:buChar char="§"/>
            </a:pPr>
            <a:endParaRPr lang="en-US" b="1"/>
          </a:p>
          <a:p>
            <a:pPr lvl="1" algn="ctr">
              <a:buFont typeface="Courier New" panose="020B0604020202020204" pitchFamily="34" charset="0"/>
              <a:buChar char="o"/>
            </a:pPr>
            <a:endParaRPr lang="en-US" b="1"/>
          </a:p>
        </p:txBody>
      </p:sp>
      <p:pic>
        <p:nvPicPr>
          <p:cNvPr id="11" name="Picture 10" descr="A person running on a treadmill&#10;&#10;AI-generated content may be incorrect.">
            <a:extLst>
              <a:ext uri="{FF2B5EF4-FFF2-40B4-BE49-F238E27FC236}">
                <a16:creationId xmlns:a16="http://schemas.microsoft.com/office/drawing/2014/main" id="{86B72ED7-0B96-3FDB-8A0D-043666AAA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105" y="1692153"/>
            <a:ext cx="2142637" cy="3805849"/>
          </a:xfrm>
          <a:prstGeom prst="rect">
            <a:avLst/>
          </a:prstGeom>
        </p:spPr>
      </p:pic>
      <p:pic>
        <p:nvPicPr>
          <p:cNvPr id="13" name="Picture 12" descr="A person on a treadmill with a mask&#10;&#10;AI-generated content may be incorrect.">
            <a:extLst>
              <a:ext uri="{FF2B5EF4-FFF2-40B4-BE49-F238E27FC236}">
                <a16:creationId xmlns:a16="http://schemas.microsoft.com/office/drawing/2014/main" id="{3CAA83F1-8178-BB7F-FEEB-2D5D8097F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13" y="1929063"/>
            <a:ext cx="2133112" cy="2679211"/>
          </a:xfrm>
          <a:prstGeom prst="rect">
            <a:avLst/>
          </a:prstGeom>
        </p:spPr>
      </p:pic>
      <p:pic>
        <p:nvPicPr>
          <p:cNvPr id="15" name="Picture 14" descr="A person on a treadmill&#10;&#10;AI-generated content may be incorrect.">
            <a:extLst>
              <a:ext uri="{FF2B5EF4-FFF2-40B4-BE49-F238E27FC236}">
                <a16:creationId xmlns:a16="http://schemas.microsoft.com/office/drawing/2014/main" id="{409712D0-0C08-9EF8-5B7B-63FDBDA3F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311" y="2632168"/>
            <a:ext cx="1908176" cy="269069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C973D6E-2DAC-C45A-4504-503CC90F1702}"/>
              </a:ext>
            </a:extLst>
          </p:cNvPr>
          <p:cNvSpPr/>
          <p:nvPr/>
        </p:nvSpPr>
        <p:spPr>
          <a:xfrm>
            <a:off x="6733010" y="1972235"/>
            <a:ext cx="5029473" cy="165105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u="sng"/>
              <a:t>Biomechanics Lab Testing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Follow study protocol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Observe test</a:t>
            </a:r>
            <a:r>
              <a:rPr lang="en-US" dirty="0"/>
              <a:t> setup (sensors, calibration)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Contribute to data acquisition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Understand data </a:t>
            </a:r>
            <a:r>
              <a:rPr lang="en-US" dirty="0" err="1"/>
              <a:t>analy</a:t>
            </a:r>
            <a:r>
              <a:rPr lang="en-US" dirty="0"/>
              <a:t>sis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CFA403A-D20D-4ABD-D8A0-68D519E16500}"/>
              </a:ext>
            </a:extLst>
          </p:cNvPr>
          <p:cNvSpPr/>
          <p:nvPr/>
        </p:nvSpPr>
        <p:spPr>
          <a:xfrm>
            <a:off x="6733010" y="3831550"/>
            <a:ext cx="5029863" cy="10918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u="sng"/>
              <a:t>Learn About Product Development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Distilling data into actionable results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Translating results into product specifications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53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8D3A439-B2AB-9491-50BB-B1EAC7B230F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Institutional Review Board (IRB)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F003098-8083-F278-6EA7-BE3C319F82BC}"/>
              </a:ext>
            </a:extLst>
          </p:cNvPr>
          <p:cNvSpPr txBox="1">
            <a:spLocks/>
          </p:cNvSpPr>
          <p:nvPr/>
        </p:nvSpPr>
        <p:spPr>
          <a:xfrm>
            <a:off x="836805" y="1172482"/>
            <a:ext cx="10515600" cy="55110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/>
              <a:t>Working with Harper College Office of Institutional Research</a:t>
            </a:r>
          </a:p>
          <a:p>
            <a:pPr lvl="2">
              <a:buFont typeface="Wingdings" panose="020B0604020202020204" pitchFamily="34" charset="0"/>
              <a:buChar char="§"/>
            </a:pP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</p:txBody>
      </p:sp>
      <p:pic>
        <p:nvPicPr>
          <p:cNvPr id="6" name="Picture 5" descr="A screenshot of a black screen&#10;&#10;AI-generated content may be incorrect.">
            <a:extLst>
              <a:ext uri="{FF2B5EF4-FFF2-40B4-BE49-F238E27FC236}">
                <a16:creationId xmlns:a16="http://schemas.microsoft.com/office/drawing/2014/main" id="{9CA6E633-1247-F653-4561-E579556B7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691" y="1839300"/>
            <a:ext cx="10980617" cy="31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83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next to a machine&#10;&#10;AI-generated content may be incorrect.">
            <a:extLst>
              <a:ext uri="{FF2B5EF4-FFF2-40B4-BE49-F238E27FC236}">
                <a16:creationId xmlns:a16="http://schemas.microsoft.com/office/drawing/2014/main" id="{0F7AB615-CF0B-FD38-5E58-6050AD0D6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5605" y="1837714"/>
            <a:ext cx="2229095" cy="3348649"/>
          </a:xfrm>
          <a:prstGeom prst="rect">
            <a:avLst/>
          </a:prstGeom>
        </p:spPr>
      </p:pic>
      <p:pic>
        <p:nvPicPr>
          <p:cNvPr id="5" name="Picture 4" descr="A person holding a tablet&#10;&#10;AI-generated content may be incorrect.">
            <a:extLst>
              <a:ext uri="{FF2B5EF4-FFF2-40B4-BE49-F238E27FC236}">
                <a16:creationId xmlns:a16="http://schemas.microsoft.com/office/drawing/2014/main" id="{DCDF42C2-D84B-88B1-5D21-9BADD57B9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459" y="1837591"/>
            <a:ext cx="2414467" cy="334889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B4E8C03-F481-4441-40E1-4B66E3BEFA59}"/>
              </a:ext>
            </a:extLst>
          </p:cNvPr>
          <p:cNvSpPr txBox="1">
            <a:spLocks/>
          </p:cNvSpPr>
          <p:nvPr/>
        </p:nvSpPr>
        <p:spPr>
          <a:xfrm>
            <a:off x="5447881" y="5324404"/>
            <a:ext cx="3491523" cy="45341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/>
              <a:t>Engineering</a:t>
            </a:r>
          </a:p>
          <a:p>
            <a:pPr lvl="2" algn="ctr">
              <a:buFont typeface="Wingdings" panose="020B0604020202020204" pitchFamily="34" charset="0"/>
              <a:buChar char="§"/>
            </a:pPr>
            <a:endParaRPr lang="en-US" b="1"/>
          </a:p>
          <a:p>
            <a:pPr lvl="1" algn="ctr">
              <a:buFont typeface="Courier New" panose="020B0604020202020204" pitchFamily="34" charset="0"/>
              <a:buChar char="o"/>
            </a:pPr>
            <a:endParaRPr lang="en-US" b="1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0E4D05D-BFF8-31CE-4380-A554776FFB16}"/>
              </a:ext>
            </a:extLst>
          </p:cNvPr>
          <p:cNvSpPr txBox="1">
            <a:spLocks/>
          </p:cNvSpPr>
          <p:nvPr/>
        </p:nvSpPr>
        <p:spPr>
          <a:xfrm>
            <a:off x="2927419" y="5334173"/>
            <a:ext cx="3491523" cy="45341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/>
              <a:t>Marketing</a:t>
            </a:r>
          </a:p>
          <a:p>
            <a:pPr lvl="2" algn="ctr">
              <a:buFont typeface="Wingdings" panose="020B0604020202020204" pitchFamily="34" charset="0"/>
              <a:buChar char="§"/>
            </a:pPr>
            <a:endParaRPr lang="en-US" b="1"/>
          </a:p>
          <a:p>
            <a:pPr lvl="1" algn="ctr">
              <a:buFont typeface="Courier New" panose="020B0604020202020204" pitchFamily="34" charset="0"/>
              <a:buChar char="o"/>
            </a:pPr>
            <a:endParaRPr lang="en-US" b="1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2130014-FA79-3348-E5E0-7B0E4499E8E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Additional Student Interactions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9697A63-95AA-6C50-5052-A4A80E8E456E}"/>
              </a:ext>
            </a:extLst>
          </p:cNvPr>
          <p:cNvSpPr txBox="1">
            <a:spLocks/>
          </p:cNvSpPr>
          <p:nvPr/>
        </p:nvSpPr>
        <p:spPr>
          <a:xfrm>
            <a:off x="836805" y="1172482"/>
            <a:ext cx="10515600" cy="1166569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/>
              <a:t>Potential opportunities for job shadowing / interfacing with teams such as:</a:t>
            </a:r>
          </a:p>
          <a:p>
            <a:pPr lvl="2">
              <a:buFont typeface="Wingdings" panose="020B0604020202020204" pitchFamily="34" charset="0"/>
              <a:buChar char="§"/>
            </a:pP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</p:txBody>
      </p:sp>
      <p:pic>
        <p:nvPicPr>
          <p:cNvPr id="15" name="Picture 14" descr="A person holding a paper with sketches&#10;&#10;AI-generated content may be incorrect.">
            <a:extLst>
              <a:ext uri="{FF2B5EF4-FFF2-40B4-BE49-F238E27FC236}">
                <a16:creationId xmlns:a16="http://schemas.microsoft.com/office/drawing/2014/main" id="{724B25B5-EA51-E020-1633-EABCCB8656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8375" y="2221522"/>
            <a:ext cx="3069249" cy="2571262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1FCD97A-CD1C-1230-324F-55936AAEEEB9}"/>
              </a:ext>
            </a:extLst>
          </p:cNvPr>
          <p:cNvSpPr txBox="1">
            <a:spLocks/>
          </p:cNvSpPr>
          <p:nvPr/>
        </p:nvSpPr>
        <p:spPr>
          <a:xfrm>
            <a:off x="8290728" y="4875020"/>
            <a:ext cx="3491523" cy="45341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/>
              <a:t>Industrial Design</a:t>
            </a:r>
          </a:p>
          <a:p>
            <a:pPr lvl="2" algn="ctr">
              <a:buFont typeface="Wingdings" panose="020B0604020202020204" pitchFamily="34" charset="0"/>
              <a:buChar char="§"/>
            </a:pPr>
            <a:endParaRPr lang="en-US" b="1"/>
          </a:p>
          <a:p>
            <a:pPr lvl="1" algn="ctr">
              <a:buFont typeface="Courier New" panose="020B0604020202020204" pitchFamily="34" charset="0"/>
              <a:buChar char="o"/>
            </a:pPr>
            <a:endParaRPr lang="en-US" b="1"/>
          </a:p>
        </p:txBody>
      </p:sp>
      <p:pic>
        <p:nvPicPr>
          <p:cNvPr id="19" name="Picture 18" descr="A person lifting a weight&#10;&#10;AI-generated content may be incorrect.">
            <a:extLst>
              <a:ext uri="{FF2B5EF4-FFF2-40B4-BE49-F238E27FC236}">
                <a16:creationId xmlns:a16="http://schemas.microsoft.com/office/drawing/2014/main" id="{420D32B0-BD42-AE29-0FA0-F14FC06034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515" y="2205038"/>
            <a:ext cx="2625969" cy="2614002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D87B5F9-1CDC-295C-E8B5-6FBB9925C0D9}"/>
              </a:ext>
            </a:extLst>
          </p:cNvPr>
          <p:cNvSpPr txBox="1">
            <a:spLocks/>
          </p:cNvSpPr>
          <p:nvPr/>
        </p:nvSpPr>
        <p:spPr>
          <a:xfrm>
            <a:off x="221342" y="4884788"/>
            <a:ext cx="3491523" cy="45341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/>
              <a:t>Life Fitness Academy</a:t>
            </a:r>
          </a:p>
          <a:p>
            <a:pPr lvl="2" algn="ctr">
              <a:buFont typeface="Wingdings" panose="020B0604020202020204" pitchFamily="34" charset="0"/>
              <a:buChar char="§"/>
            </a:pPr>
            <a:endParaRPr lang="en-US" b="1"/>
          </a:p>
          <a:p>
            <a:pPr lvl="1" algn="ctr">
              <a:buFont typeface="Courier New" panose="020B0604020202020204" pitchFamily="34" charset="0"/>
              <a:buChar char="o"/>
            </a:pP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446512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C3FC4-D5FE-66D3-5FD7-7F1C39819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5891"/>
          </a:xfrm>
        </p:spPr>
        <p:txBody>
          <a:bodyPr lIns="91440" tIns="45720" rIns="91440" bIns="45720" anchor="t"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/>
              <a:t>Key Takeaways</a:t>
            </a:r>
            <a:br>
              <a:rPr lang="en-US"/>
            </a:br>
            <a:r>
              <a:rPr lang="en-US"/>
              <a:t> </a:t>
            </a:r>
            <a:br>
              <a:rPr lang="en-US"/>
            </a:br>
            <a:endParaRPr lang="en-US" sz="2400">
              <a:latin typeface="Apto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1ED5E5-BBCF-F2EB-846D-EBA880448152}"/>
              </a:ext>
            </a:extLst>
          </p:cNvPr>
          <p:cNvSpPr txBox="1"/>
          <p:nvPr/>
        </p:nvSpPr>
        <p:spPr>
          <a:xfrm>
            <a:off x="836951" y="1284245"/>
            <a:ext cx="10967801" cy="44935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200" dirty="0"/>
          </a:p>
          <a:p>
            <a:pPr marL="285750" indent="-285750">
              <a:buFont typeface="Courier New"/>
              <a:buChar char="o"/>
            </a:pPr>
            <a:r>
              <a:rPr lang="en-US" sz="2200"/>
              <a:t>Partnership is exceeding expectations for both parties</a:t>
            </a:r>
          </a:p>
          <a:p>
            <a:pPr marL="285750" indent="-285750">
              <a:buFont typeface="Courier New"/>
              <a:buChar char="o"/>
            </a:pPr>
            <a:endParaRPr lang="en-US" sz="2200"/>
          </a:p>
          <a:p>
            <a:pPr marL="285750" indent="-285750">
              <a:buFont typeface="Courier New"/>
              <a:buChar char="o"/>
            </a:pPr>
            <a:r>
              <a:rPr lang="en-US" sz="2200"/>
              <a:t>Rec Center memberships and facility visits continue to trend upwards</a:t>
            </a:r>
            <a:endParaRPr lang="en-US" sz="2200" dirty="0"/>
          </a:p>
          <a:p>
            <a:pPr marL="285750" indent="-285750">
              <a:buFont typeface="Courier New"/>
              <a:buChar char="o"/>
            </a:pPr>
            <a:endParaRPr lang="en-US" sz="2200"/>
          </a:p>
          <a:p>
            <a:pPr marL="285750" indent="-285750">
              <a:buFont typeface="Courier New"/>
              <a:buChar char="o"/>
            </a:pPr>
            <a:r>
              <a:rPr lang="en-US" sz="2200"/>
              <a:t>IRB process is partially approved and moving forward</a:t>
            </a:r>
            <a:endParaRPr lang="en-US" sz="2200" dirty="0"/>
          </a:p>
          <a:p>
            <a:pPr marL="285750" indent="-285750">
              <a:buFont typeface="Courier New"/>
              <a:buChar char="o"/>
            </a:pPr>
            <a:endParaRPr lang="en-US" sz="2200" dirty="0"/>
          </a:p>
          <a:p>
            <a:pPr marL="285750" indent="-285750">
              <a:buFont typeface="Courier New"/>
              <a:buChar char="o"/>
            </a:pPr>
            <a:r>
              <a:rPr lang="en-US" sz="2200"/>
              <a:t>Product beta testing has started  (3 trials to date)</a:t>
            </a:r>
            <a:endParaRPr lang="en-US"/>
          </a:p>
          <a:p>
            <a:pPr marL="285750" indent="-285750">
              <a:buFont typeface="Courier New"/>
              <a:buChar char="o"/>
            </a:pPr>
            <a:endParaRPr lang="en-US" sz="2200"/>
          </a:p>
          <a:p>
            <a:pPr marL="285750" indent="-285750">
              <a:buFont typeface="Courier New"/>
              <a:buChar char="o"/>
            </a:pPr>
            <a:r>
              <a:rPr lang="en-US" sz="2200"/>
              <a:t>Educational opportunities are underway to benefit  Harper students</a:t>
            </a:r>
          </a:p>
          <a:p>
            <a:pPr marL="285750" indent="-285750">
              <a:buFont typeface="Courier New"/>
              <a:buChar char="o"/>
            </a:pPr>
            <a:endParaRPr lang="en-US" sz="2200"/>
          </a:p>
          <a:p>
            <a:pPr marL="285750" indent="-285750">
              <a:buFont typeface="Courier New"/>
              <a:buChar char="o"/>
            </a:pPr>
            <a:endParaRPr lang="en-US" sz="2200"/>
          </a:p>
          <a:p>
            <a:pPr marL="285750" indent="-285750">
              <a:buFont typeface="Courier New"/>
              <a:buChar char="o"/>
            </a:pP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4163899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3" id="{4C86E33A-1F0A-7040-A177-90A20C43D6D2}" vid="{13AB7A1D-7B63-5841-9DE6-5EA3C6D004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a3f89a-a1ed-4054-8309-74cad3eb93db">
      <Value>306</Value>
    </TaxCatchAll>
    <Recommendation_x0020_Order xmlns="82a3f89a-a1ed-4054-8309-74cad3eb93db" xsi:nil="true"/>
    <Group_x0020_by xmlns="82a3f89a-a1ed-4054-8309-74cad3eb93db" xsi:nil="true"/>
    <TaxKeywordTaxHTField xmlns="82a3f89a-a1ed-4054-8309-74cad3eb93db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 Presentation</TermName>
          <TermId xmlns="http://schemas.microsoft.com/office/infopath/2007/PartnerControls">3cf63bf2-376c-4352-8944-92da25a7828f</TermId>
        </TermInfo>
      </Terms>
    </TaxKeywordTaxHTField>
    <HARPER_x0020_Objective xmlns="82a3f89a-a1ed-4054-8309-74cad3eb93db" xsi:nil="true"/>
    <dda3366e4cfa4d258fa700ee5daef11b xmlns="82a3f89a-a1ed-4054-8309-74cad3eb93db">
      <Terms xmlns="http://schemas.microsoft.com/office/infopath/2007/PartnerControls"/>
    </dda3366e4cfa4d258fa700ee5daef11b>
    <Review_x0020_Date xmlns="82a3f89a-a1ed-4054-8309-74cad3eb93db" xsi:nil="true"/>
    <b6f2bb0946884b4d9719b0bea4de4cc6 xmlns="82a3f89a-a1ed-4054-8309-74cad3eb93db">
      <Terms xmlns="http://schemas.microsoft.com/office/infopath/2007/PartnerControls"/>
    </b6f2bb0946884b4d9719b0bea4de4cc6>
    <h9cf66f7e1804ce8a08598f1bbd47fc5 xmlns="82a3f89a-a1ed-4054-8309-74cad3eb93db">
      <Terms xmlns="http://schemas.microsoft.com/office/infopath/2007/PartnerControls"/>
    </h9cf66f7e1804ce8a08598f1bbd47fc5>
    <m535579cdb4449c7a70d921ca97ab6bd xmlns="82a3f89a-a1ed-4054-8309-74cad3eb93db">
      <Terms xmlns="http://schemas.microsoft.com/office/infopath/2007/PartnerControls"/>
    </m535579cdb4449c7a70d921ca97ab6bd>
    <p5ca3e662bc14801a2bc700579938ed0 xmlns="82a3f89a-a1ed-4054-8309-74cad3eb93db">
      <Terms xmlns="http://schemas.microsoft.com/office/infopath/2007/PartnerControls"/>
    </p5ca3e662bc14801a2bc700579938ed0>
    <Agenda_x0020_and_x0020_Minutes_x0020_Date xmlns="82a3f89a-a1ed-4054-8309-74cad3eb93db" xsi:nil="true"/>
    <b050177161ac4218bdb87adb4247f318 xmlns="82a3f89a-a1ed-4054-8309-74cad3eb93db">
      <Terms xmlns="http://schemas.microsoft.com/office/infopath/2007/PartnerControls"/>
    </b050177161ac4218bdb87adb4247f318>
    <j3d0e44d5ec74206b951c8d13f309db6 xmlns="82a3f89a-a1ed-4054-8309-74cad3eb93db">
      <Terms xmlns="http://schemas.microsoft.com/office/infopath/2007/PartnerControls"/>
    </j3d0e44d5ec74206b951c8d13f309db6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HARPER Document" ma:contentTypeID="0x0101007C714B2613C1D446856A7394ED56AE800093B69E1D6BAFE44C991A7EDCFC66A35F" ma:contentTypeVersion="39" ma:contentTypeDescription="Basic Harper document" ma:contentTypeScope="" ma:versionID="edf5ee8df8ba15dd5bec4002fdb3eeb8">
  <xsd:schema xmlns:xsd="http://www.w3.org/2001/XMLSchema" xmlns:xs="http://www.w3.org/2001/XMLSchema" xmlns:p="http://schemas.microsoft.com/office/2006/metadata/properties" xmlns:ns2="82a3f89a-a1ed-4054-8309-74cad3eb93db" targetNamespace="http://schemas.microsoft.com/office/2006/metadata/properties" ma:root="true" ma:fieldsID="3c47266bd72f925a2e3b0d8d9e376f44" ns2:_="">
    <xsd:import namespace="82a3f89a-a1ed-4054-8309-74cad3eb93db"/>
    <xsd:element name="properties">
      <xsd:complexType>
        <xsd:sequence>
          <xsd:element name="documentManagement">
            <xsd:complexType>
              <xsd:all>
                <xsd:element ref="ns2:HARPER_x0020_Objective" minOccurs="0"/>
                <xsd:element ref="ns2:Group_x0020_by" minOccurs="0"/>
                <xsd:element ref="ns2:Review_x0020_Date" minOccurs="0"/>
                <xsd:element ref="ns2:b6f2bb0946884b4d9719b0bea4de4cc6" minOccurs="0"/>
                <xsd:element ref="ns2:TaxKeywordTaxHTField" minOccurs="0"/>
                <xsd:element ref="ns2:j3d0e44d5ec74206b951c8d13f309db6" minOccurs="0"/>
                <xsd:element ref="ns2:p5ca3e662bc14801a2bc700579938ed0" minOccurs="0"/>
                <xsd:element ref="ns2:TaxCatchAll" minOccurs="0"/>
                <xsd:element ref="ns2:h9cf66f7e1804ce8a08598f1bbd47fc5" minOccurs="0"/>
                <xsd:element ref="ns2:TaxCatchAllLabel" minOccurs="0"/>
                <xsd:element ref="ns2:b050177161ac4218bdb87adb4247f318" minOccurs="0"/>
                <xsd:element ref="ns2:dda3366e4cfa4d258fa700ee5daef11b" minOccurs="0"/>
                <xsd:element ref="ns2:m535579cdb4449c7a70d921ca97ab6bd" minOccurs="0"/>
                <xsd:element ref="ns2:Agenda_x0020_and_x0020_Minutes_x0020_Date" minOccurs="0"/>
                <xsd:element ref="ns2:Recommendation_x0020_Ord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a3f89a-a1ed-4054-8309-74cad3eb93db" elementFormDefault="qualified">
    <xsd:import namespace="http://schemas.microsoft.com/office/2006/documentManagement/types"/>
    <xsd:import namespace="http://schemas.microsoft.com/office/infopath/2007/PartnerControls"/>
    <xsd:element name="HARPER_x0020_Objective" ma:index="7" nillable="true" ma:displayName="HARPER Objective" ma:internalName="HARPER_x0020_Objective">
      <xsd:simpleType>
        <xsd:restriction base="dms:Unknown"/>
      </xsd:simpleType>
    </xsd:element>
    <xsd:element name="Group_x0020_by" ma:index="10" nillable="true" ma:displayName="Group by" ma:format="Dropdown" ma:internalName="Group_x0020_by" ma:readOnly="false">
      <xsd:simpleType>
        <xsd:restriction base="dms:Choice">
          <xsd:enumeration value="Agenda"/>
          <xsd:enumeration value="Minutes"/>
          <xsd:enumeration value="N/A"/>
        </xsd:restriction>
      </xsd:simpleType>
    </xsd:element>
    <xsd:element name="Review_x0020_Date" ma:index="12" nillable="true" ma:displayName="Review Date" ma:format="DateOnly" ma:internalName="Review_x0020_Date" ma:readOnly="false">
      <xsd:simpleType>
        <xsd:restriction base="dms:DateTime"/>
      </xsd:simpleType>
    </xsd:element>
    <xsd:element name="b6f2bb0946884b4d9719b0bea4de4cc6" ma:index="14" nillable="true" ma:taxonomy="true" ma:internalName="b6f2bb0946884b4d9719b0bea4de4cc6" ma:taxonomyFieldName="HARPER_x0020_Policies_x0020_and_x0020_Procedures" ma:displayName="HARPER Policies and Procedures" ma:default="" ma:fieldId="{b6f2bb09-4688-4b4d-9719-b0bea4de4cc6}" ma:taxonomyMulti="true" ma:sspId="2be2f5ef-10bb-44f7-8626-41d665f97443" ma:termSetId="a01b37bf-c40b-4f16-82b7-6c17d6426e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2be2f5ef-10bb-44f7-8626-41d665f9744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j3d0e44d5ec74206b951c8d13f309db6" ma:index="19" nillable="true" ma:taxonomy="true" ma:internalName="j3d0e44d5ec74206b951c8d13f309db6" ma:taxonomyFieldName="HARPER_x0020_Administration" ma:displayName="HARPER Administration" ma:default="" ma:fieldId="{33d0e44d-5ec7-4206-b951-c8d13f309db6}" ma:taxonomyMulti="true" ma:sspId="2be2f5ef-10bb-44f7-8626-41d665f97443" ma:termSetId="0d0b6b08-6c62-4901-a7fd-c0f31764206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5ca3e662bc14801a2bc700579938ed0" ma:index="21" nillable="true" ma:taxonomy="true" ma:internalName="p5ca3e662bc14801a2bc700579938ed0" ma:taxonomyFieldName="HARPER_x0020_Governance" ma:displayName="HARPER Governance" ma:default="" ma:fieldId="{95ca3e66-2bc1-4801-a2bc-700579938ed0}" ma:taxonomyMulti="true" ma:sspId="2be2f5ef-10bb-44f7-8626-41d665f97443" ma:termSetId="10a489e1-3477-4420-a53c-47ea5323a7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2" nillable="true" ma:displayName="Taxonomy Catch All Column" ma:hidden="true" ma:list="{bc166cca-c00b-49e9-8e42-a0e6e3b5a9cf}" ma:internalName="TaxCatchAll" ma:showField="CatchAllData" ma:web="82a3f89a-a1ed-4054-8309-74cad3eb93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h9cf66f7e1804ce8a08598f1bbd47fc5" ma:index="23" nillable="true" ma:taxonomy="true" ma:internalName="h9cf66f7e1804ce8a08598f1bbd47fc5" ma:taxonomyFieldName="HARPER_x0020_Advancement" ma:displayName="HARPER Advancement" ma:default="" ma:fieldId="{19cf66f7-e180-4ce8-a085-98f1bbd47fc5}" ma:taxonomyMulti="true" ma:sspId="2be2f5ef-10bb-44f7-8626-41d665f97443" ma:termSetId="67a8d895-8a00-46c7-b4e1-620d67fabd6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Label" ma:index="24" nillable="true" ma:displayName="Taxonomy Catch All Column1" ma:hidden="true" ma:list="{bc166cca-c00b-49e9-8e42-a0e6e3b5a9cf}" ma:internalName="TaxCatchAllLabel" ma:readOnly="true" ma:showField="CatchAllDataLabel" ma:web="82a3f89a-a1ed-4054-8309-74cad3eb93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050177161ac4218bdb87adb4247f318" ma:index="25" nillable="true" ma:taxonomy="true" ma:internalName="b050177161ac4218bdb87adb4247f318" ma:taxonomyFieldName="HARPER_x0020_Academic_x0020_Divisions" ma:displayName="HARPER Academic Divisions" ma:default="" ma:fieldId="{b0501771-61ac-4218-bdb8-7adb4247f318}" ma:taxonomyMulti="true" ma:sspId="2be2f5ef-10bb-44f7-8626-41d665f97443" ma:termSetId="c0f9ef6c-3515-41d7-9fc9-458d4fe2e41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da3366e4cfa4d258fa700ee5daef11b" ma:index="27" nillable="true" ma:taxonomy="true" ma:internalName="dda3366e4cfa4d258fa700ee5daef11b" ma:taxonomyFieldName="HARPER_x0020_Division" ma:displayName="HARPER Division" ma:default="" ma:fieldId="{dda3366e-4cfa-4d25-8fa7-00ee5daef11b}" ma:taxonomyMulti="true" ma:sspId="2be2f5ef-10bb-44f7-8626-41d665f97443" ma:termSetId="7e597027-f0a9-498c-8769-2022074df12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535579cdb4449c7a70d921ca97ab6bd" ma:index="28" nillable="true" ma:taxonomy="true" ma:internalName="m535579cdb4449c7a70d921ca97ab6bd" ma:taxonomyFieldName="HARPER_x0020_Audience" ma:displayName="HARPER Audience" ma:default="" ma:fieldId="{6535579c-db44-49c7-a70d-921ca97ab6bd}" ma:taxonomyMulti="true" ma:sspId="2be2f5ef-10bb-44f7-8626-41d665f97443" ma:termSetId="11266337-1135-4224-a8fa-1d31159d41d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genda_x0020_and_x0020_Minutes_x0020_Date" ma:index="29" nillable="true" ma:displayName="Agenda and Minutes Date" ma:format="DateOnly" ma:internalName="Agenda_x0020_and_x0020_Minutes_x0020_Date" ma:readOnly="false">
      <xsd:simpleType>
        <xsd:restriction base="dms:DateTime"/>
      </xsd:simpleType>
    </xsd:element>
    <xsd:element name="Recommendation_x0020_Order" ma:index="30" nillable="true" ma:displayName="Recommendation Order" ma:internalName="Recommendation_x0020_Order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88CF15-1196-4197-80B0-1B390AD89A2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ACC098-7C36-4D3E-B836-F7B02985DD2D}">
  <ds:schemaRefs>
    <ds:schemaRef ds:uri="3d260524-cd37-4b4f-9fbd-2471711e0e6a"/>
    <ds:schemaRef ds:uri="8279cb54-0ab9-430b-9aa7-33ae51d745b0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267E409-7A7F-4888-9B3E-C331F66BBBA1}"/>
</file>

<file path=docProps/app.xml><?xml version="1.0" encoding="utf-8"?>
<Properties xmlns="http://schemas.openxmlformats.org/officeDocument/2006/extended-properties" xmlns:vt="http://schemas.openxmlformats.org/officeDocument/2006/docPropsVTypes">
  <Template>Harper_Aspen25_Top20_16x9 (5) (1)</Template>
  <TotalTime>0</TotalTime>
  <Words>686</Words>
  <Application>Microsoft Office PowerPoint</Application>
  <PresentationFormat>Widescreen</PresentationFormat>
  <Paragraphs>103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Courier New</vt:lpstr>
      <vt:lpstr>Wingdings</vt:lpstr>
      <vt:lpstr>Office Theme</vt:lpstr>
      <vt:lpstr>  Partnership Update</vt:lpstr>
      <vt:lpstr>Partnership Overview</vt:lpstr>
      <vt:lpstr>PowerPoint Presentation</vt:lpstr>
      <vt:lpstr>Rec Center Memberships  </vt:lpstr>
      <vt:lpstr>Rec Center Facility Visits  </vt:lpstr>
      <vt:lpstr>Equipment Pulse Survey Results </vt:lpstr>
      <vt:lpstr>PowerPoint Presentation</vt:lpstr>
      <vt:lpstr>PowerPoint Presentation</vt:lpstr>
      <vt:lpstr>PowerPoint Presentation</vt:lpstr>
      <vt:lpstr>PowerPoint Presentation</vt:lpstr>
      <vt:lpstr>Key Takeaways  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2026-04-15 Life Fitness</dc:title>
  <dc:creator>Julie Bearden</dc:creator>
  <cp:keywords>Board Presentation</cp:keywords>
  <cp:lastModifiedBy>Julie Bearden</cp:lastModifiedBy>
  <cp:revision>265</cp:revision>
  <dcterms:created xsi:type="dcterms:W3CDTF">2026-01-29T16:57:53Z</dcterms:created>
  <dcterms:modified xsi:type="dcterms:W3CDTF">2026-04-01T18:46:13Z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0x0101007C714B2613C1D446856A7394ED56AE800093B69E1D6BAFE44C991A7EDCFC66A35F</vt:lpwstr>
  </property>
  <property fmtid="{D5CDD505-2E9C-101B-9397-08002B2CF9AE}" pid="3" name="MediaServiceImageTags">
    <vt:lpwstr/>
  </property>
  <property fmtid="{D5CDD505-2E9C-101B-9397-08002B2CF9AE}" pid="4" name="HARPER Policies and Procedures">
    <vt:lpwstr/>
  </property>
  <property fmtid="{D5CDD505-2E9C-101B-9397-08002B2CF9AE}" pid="5" name="HARPER Administration">
    <vt:lpwstr/>
  </property>
  <property fmtid="{D5CDD505-2E9C-101B-9397-08002B2CF9AE}" pid="6" name="TaxKeyword">
    <vt:lpwstr>306;#Board Presentation|3cf63bf2-376c-4352-8944-92da25a7828f</vt:lpwstr>
  </property>
  <property fmtid="{D5CDD505-2E9C-101B-9397-08002B2CF9AE}" pid="7" name="HARPER Governance">
    <vt:lpwstr/>
  </property>
  <property fmtid="{D5CDD505-2E9C-101B-9397-08002B2CF9AE}" pid="8" name="HARPER Advancement">
    <vt:lpwstr/>
  </property>
  <property fmtid="{D5CDD505-2E9C-101B-9397-08002B2CF9AE}" pid="9" name="HARPER Audience">
    <vt:lpwstr/>
  </property>
  <property fmtid="{D5CDD505-2E9C-101B-9397-08002B2CF9AE}" pid="10" name="HARPER Division">
    <vt:lpwstr/>
  </property>
  <property fmtid="{D5CDD505-2E9C-101B-9397-08002B2CF9AE}" pid="11" name="HARPER Academic Divisions">
    <vt:lpwstr/>
  </property>
</Properties>
</file>