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47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3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ce Trout" userId="47fe4f9c-2240-4a89-a905-22f642d54ddd" providerId="ADAL" clId="{F9930A56-E2B7-457D-8D97-DCE0B76AD6C6}"/>
    <pc:docChg chg="modSld">
      <pc:chgData name="Darice Trout" userId="47fe4f9c-2240-4a89-a905-22f642d54ddd" providerId="ADAL" clId="{F9930A56-E2B7-457D-8D97-DCE0B76AD6C6}" dt="2026-04-27T21:24:33.214" v="0" actId="20577"/>
      <pc:docMkLst>
        <pc:docMk/>
      </pc:docMkLst>
      <pc:sldChg chg="modSp mod">
        <pc:chgData name="Darice Trout" userId="47fe4f9c-2240-4a89-a905-22f642d54ddd" providerId="ADAL" clId="{F9930A56-E2B7-457D-8D97-DCE0B76AD6C6}" dt="2026-04-27T21:24:33.214" v="0" actId="20577"/>
        <pc:sldMkLst>
          <pc:docMk/>
          <pc:sldMk cId="3531024443" sldId="256"/>
        </pc:sldMkLst>
        <pc:spChg chg="mod">
          <ac:chgData name="Darice Trout" userId="47fe4f9c-2240-4a89-a905-22f642d54ddd" providerId="ADAL" clId="{F9930A56-E2B7-457D-8D97-DCE0B76AD6C6}" dt="2026-04-27T21:24:33.214" v="0" actId="20577"/>
          <ac:spMkLst>
            <pc:docMk/>
            <pc:sldMk cId="3531024443" sldId="256"/>
            <ac:spMk id="3" creationId="{0C9723E5-2490-3813-01B3-72F06CA081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A895E-3F97-4C25-A802-0986681DF4C8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F23EB8-947F-462C-9DF2-50D11B481C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94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F23EB8-947F-462C-9DF2-50D11B481C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29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1" dirty="0"/>
              <a:t>Apprenticeships: </a:t>
            </a:r>
            <a:r>
              <a:rPr lang="en-US" sz="1200" dirty="0"/>
              <a:t>Academic programs designed in partnership</a:t>
            </a:r>
          </a:p>
          <a:p>
            <a:pPr fontAlgn="base"/>
            <a:r>
              <a:rPr lang="en-US" sz="1200" dirty="0"/>
              <a:t> </a:t>
            </a:r>
            <a:r>
              <a:rPr lang="en-US" sz="1200" b="1" dirty="0"/>
              <a:t>Job Placement Resource Center: </a:t>
            </a:r>
            <a:r>
              <a:rPr lang="en-US" sz="1200" dirty="0"/>
              <a:t>Support for employers hiring Harper students and alumni </a:t>
            </a:r>
          </a:p>
          <a:p>
            <a:pPr fontAlgn="base"/>
            <a:r>
              <a:rPr lang="en-US" sz="1200" b="1" dirty="0"/>
              <a:t>Small Business Development Center:  </a:t>
            </a:r>
            <a:r>
              <a:rPr lang="en-US" sz="1200" dirty="0"/>
              <a:t>Supporting employers in in developing and growing their business</a:t>
            </a:r>
            <a:endParaRPr lang="en-US" sz="1200" b="1" dirty="0"/>
          </a:p>
          <a:p>
            <a:pPr fontAlgn="base"/>
            <a:r>
              <a:rPr lang="en-US" sz="1200" b="1" dirty="0"/>
              <a:t>Harper Business Solutions: </a:t>
            </a:r>
            <a:r>
              <a:rPr lang="en-US" sz="1200" dirty="0"/>
              <a:t>Customized, employer-driven training aligned to business operations</a:t>
            </a:r>
            <a:r>
              <a:rPr lang="en-US" sz="1200" b="1" dirty="0"/>
              <a:t> </a:t>
            </a:r>
            <a:endParaRPr lang="en-US" sz="1200" dirty="0"/>
          </a:p>
          <a:p>
            <a:pPr fontAlgn="base"/>
            <a:r>
              <a:rPr lang="en-US" sz="1200" b="1" dirty="0"/>
              <a:t>Advisory Committees:  </a:t>
            </a:r>
            <a:r>
              <a:rPr lang="en-US" sz="1200" dirty="0"/>
              <a:t>Understanding industry needs through Advisory Committees and Business and Industry Leadership Teams</a:t>
            </a:r>
            <a:endParaRPr lang="en-US" sz="1200" b="1" dirty="0"/>
          </a:p>
          <a:p>
            <a:pPr fontAlgn="base"/>
            <a:r>
              <a:rPr lang="en-US" sz="1200" b="1" dirty="0"/>
              <a:t>Conference &amp; Facility Rentals 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F23EB8-947F-462C-9DF2-50D11B481C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60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6CD8D-322A-2685-4B5D-B7F1D633C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FBF17F-69CF-A734-3B00-141EEA146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2C827-52A5-31E9-F1F2-596F7A1A2D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B6F37-3772-ED40-6CF2-4CD587F3D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F66EB-0C2B-1BA7-8E24-FA1A8811A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4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7D026-8C26-8223-A075-076FBA56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5C54F-B4E6-3A1D-78BF-31DC6E1AA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BFD38-CE23-34B7-F9D0-4D99982EB4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7F2BB-7430-55D4-4396-C02B71C8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F2FF0-C458-7D21-B1FF-5B647449D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0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B06C0-428A-6E73-4C12-3EB861EC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B6319-EBBF-AD97-FDF5-FC051404B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A4985-4DF2-9920-ECF2-5800E3E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25922-E2EB-B4E6-9953-387BC7110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12553-75F0-9AD2-FD2D-11697ED55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72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611C2-6718-F2A7-5321-3D3106249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C3792-779A-9638-7582-8EF8A6C2B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671A16-0C7B-B92B-76CD-5B116578C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367893-1B01-ADB4-C231-EBA566942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0DFA6-CD78-ACAD-6C4E-93A3F2CEE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79331-1AE1-ADFA-7791-941C53E7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7BF3F-6DC2-71B6-E322-48ABBF00E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32752-661E-E181-CA08-152ACE3E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66E93A-2692-0AAE-1464-4B1CEE09C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163EE5-6370-91DC-2F4B-2AF3D4428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C68E6D-7B71-40C4-1D89-B0548CDBB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D6FB8B-0D65-D700-B925-0449499BA3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1ABA21-339B-A938-FCF4-CB9EA4F5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6C418-E65F-CCF3-745D-7F5135CD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0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DDDA-6DFA-94BC-A53A-F7A8102CE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AB9DF6-0D6F-A252-14D6-F7B8B35A9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89100E-D07C-BE8B-9EF7-D6251536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AFA95-CA63-16C0-BEB0-DF2BFF550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48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795435-52DE-A7C9-39EB-F3D279076C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BF4CA6-7241-9001-670D-44B960A18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84FA9-E6A1-B551-9211-4BFA86653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7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8D722-EE3B-C447-F6CE-A0C26ACD4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CC587-D3D0-E825-6AD4-6DFFA0635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E7B26-9A45-7731-F6FB-7DDDAD78C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5D26A-3284-2529-DDFC-00915E679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B934D-8DDA-8B11-9BDE-ABF62024B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4655A-10E1-12F6-EA96-674D013CC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12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C2016-3559-3550-15B6-5F019D25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062B84-605D-FEA3-49B3-9F4F486C2E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3820D-5B32-1265-D97E-AE32EA7D8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BBB3A-6123-5BA5-4667-2AFC9C2D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AA8BA-2156-7E9A-58C5-928DAA85C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18AFA-5F4A-D54A-BAAC-BC9AF05FB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64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E04B-817B-B895-C71E-4F1A6DA1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93E2AF-12FD-4C78-00CE-B4AA18177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EB411-E61D-D7EA-7E49-EA7D3FAE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1AEB3-5D13-2251-55F4-F7736504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DAE20-FDC0-A57C-71F2-09A72D50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3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49297B-125E-7EDA-C673-8317093F9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C7AFC-5658-A99F-779F-373CD225B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D8DC4-26C9-DAC6-9513-DAD26E8D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B93AD-FF42-9FE3-3897-D2C515CAE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9E781-E99D-7EAA-3C2A-599C1A50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9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flag&#10;&#10;Description automatically generated">
            <a:extLst>
              <a:ext uri="{FF2B5EF4-FFF2-40B4-BE49-F238E27FC236}">
                <a16:creationId xmlns:a16="http://schemas.microsoft.com/office/drawing/2014/main" id="{3336FB41-52E6-854E-B99F-74DA74C25C8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5319451"/>
            <a:ext cx="12192001" cy="153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2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F015-3933-D412-5445-280038657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3891" y="406400"/>
            <a:ext cx="6523512" cy="2193966"/>
          </a:xfrm>
        </p:spPr>
        <p:txBody>
          <a:bodyPr/>
          <a:lstStyle/>
          <a:p>
            <a:r>
              <a:rPr lang="en-US" sz="4400" dirty="0"/>
              <a:t>Harper College </a:t>
            </a:r>
            <a:br>
              <a:rPr lang="en-US" sz="4400" dirty="0"/>
            </a:br>
            <a:r>
              <a:rPr lang="en-US" sz="4400" dirty="0"/>
              <a:t>Employer Engagement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9723E5-2490-3813-01B3-72F06CA08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597" y="2332017"/>
            <a:ext cx="11542816" cy="2193966"/>
          </a:xfrm>
        </p:spPr>
        <p:txBody>
          <a:bodyPr/>
          <a:lstStyle/>
          <a:p>
            <a:endParaRPr lang="en-US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algn="r"/>
            <a:endParaRPr lang="en-US" sz="2000" dirty="0"/>
          </a:p>
          <a:p>
            <a:pPr algn="r"/>
            <a:endParaRPr lang="en-US" sz="2000" dirty="0"/>
          </a:p>
          <a:p>
            <a:pPr algn="r"/>
            <a:r>
              <a:rPr lang="en-US" dirty="0"/>
              <a:t>Daniel Brito, Associate Human Resources Business Partner, S&amp;C Electric</a:t>
            </a:r>
          </a:p>
          <a:p>
            <a:pPr algn="r"/>
            <a:r>
              <a:rPr lang="en-US" dirty="0"/>
              <a:t>Luis Manzo, CNC Apprentice, S&amp;C Electric</a:t>
            </a:r>
          </a:p>
          <a:p>
            <a:pPr algn="r"/>
            <a:r>
              <a:rPr lang="en-US" dirty="0"/>
              <a:t>Paul Rimington, Community Relations, Weiss-AUG </a:t>
            </a:r>
            <a:r>
              <a:rPr lang="en-US" dirty="0" err="1"/>
              <a:t>Diemasters</a:t>
            </a:r>
            <a:endParaRPr lang="en-US" dirty="0"/>
          </a:p>
          <a:p>
            <a:pPr algn="r"/>
            <a:r>
              <a:rPr lang="en-US" dirty="0"/>
              <a:t>Darice Trout, Sr. Director, Workforce Solutions &amp; Job Placement, Harper College</a:t>
            </a:r>
            <a:endParaRPr lang="en-US" b="1" dirty="0"/>
          </a:p>
          <a:p>
            <a:endParaRPr lang="en-US" sz="1200" b="1" dirty="0"/>
          </a:p>
          <a:p>
            <a:r>
              <a:rPr lang="en-US" b="1" dirty="0"/>
              <a:t>Harper College Board of Trustee Meeting:  May 20, 2026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Business handshake">
            <a:extLst>
              <a:ext uri="{FF2B5EF4-FFF2-40B4-BE49-F238E27FC236}">
                <a16:creationId xmlns:a16="http://schemas.microsoft.com/office/drawing/2014/main" id="{56E90519-2600-2B61-CE6F-0C330CAF8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08" y="406400"/>
            <a:ext cx="4238273" cy="282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24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8CDD9-6EC3-A996-55EC-2AC4FCAFA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with Employers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DAC14E-9EB0-594E-EF71-524761CD8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6859" y="2016527"/>
            <a:ext cx="10515600" cy="4351338"/>
          </a:xfrm>
        </p:spPr>
        <p:txBody>
          <a:bodyPr/>
          <a:lstStyle/>
          <a:p>
            <a:pPr fontAlgn="base"/>
            <a:r>
              <a:rPr lang="en-US" sz="2400" b="1" dirty="0"/>
              <a:t>Advisory Committees</a:t>
            </a:r>
          </a:p>
          <a:p>
            <a:pPr fontAlgn="base"/>
            <a:r>
              <a:rPr lang="en-US" sz="2400" b="1" dirty="0"/>
              <a:t>Apprenticeships</a:t>
            </a:r>
            <a:endParaRPr lang="en-US" sz="2400" dirty="0"/>
          </a:p>
          <a:p>
            <a:pPr fontAlgn="base"/>
            <a:r>
              <a:rPr lang="en-US" sz="2400" b="1" dirty="0"/>
              <a:t>Conference &amp; Facility Rentals </a:t>
            </a:r>
            <a:endParaRPr lang="en-US" sz="2400" dirty="0"/>
          </a:p>
          <a:p>
            <a:pPr fontAlgn="base"/>
            <a:r>
              <a:rPr lang="en-US" sz="2400" b="1" dirty="0"/>
              <a:t>Harper Business Solutions</a:t>
            </a:r>
            <a:endParaRPr lang="en-US" sz="2400" dirty="0"/>
          </a:p>
          <a:p>
            <a:pPr fontAlgn="base"/>
            <a:r>
              <a:rPr lang="en-US" sz="2400" b="1" dirty="0"/>
              <a:t>Job Placement Resource Center</a:t>
            </a:r>
            <a:endParaRPr lang="en-US" sz="2400" dirty="0"/>
          </a:p>
          <a:p>
            <a:pPr fontAlgn="base"/>
            <a:r>
              <a:rPr lang="en-US" sz="2400" b="1" dirty="0"/>
              <a:t>Small Business Development Center</a:t>
            </a:r>
          </a:p>
        </p:txBody>
      </p:sp>
    </p:spTree>
    <p:extLst>
      <p:ext uri="{BB962C8B-B14F-4D97-AF65-F5344CB8AC3E}">
        <p14:creationId xmlns:p14="http://schemas.microsoft.com/office/powerpoint/2010/main" val="2415294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D33C0-8407-17B7-1CF4-17765D5ED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S&amp;C Electric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200396-D05C-1ACB-1C8E-B6E06D3C4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436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Value of Apprenticeships, Employer and Apprentice Perspective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886CA6-7FE7-C366-ADF5-1BEE2AC02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V="1">
            <a:off x="695343" y="1998756"/>
            <a:ext cx="2684101" cy="29316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9F80AA-DC5C-BFD8-D4B3-CD8A653C3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891" y="2165256"/>
            <a:ext cx="3464872" cy="25986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EE15B1-9098-F003-88FD-886F8E7C6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6014" y="2122535"/>
            <a:ext cx="3578802" cy="268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1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57C6E-2B03-BCCF-ACCC-790BC061C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Weiss-AUG </a:t>
            </a:r>
            <a:r>
              <a:rPr lang="en-US" dirty="0" err="1"/>
              <a:t>Diemasters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3A466-DCAD-3927-C8EA-233482377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829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Advisory Committee Engagement</a:t>
            </a:r>
          </a:p>
          <a:p>
            <a:pPr marL="0" indent="0">
              <a:buNone/>
            </a:pPr>
            <a:r>
              <a:rPr lang="en-US" dirty="0"/>
              <a:t>Harper Business Solutions; Workplace ESL Courses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339B70-E947-BBDC-4ACB-9601B66E88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326" r="6295"/>
          <a:stretch>
            <a:fillRect/>
          </a:stretch>
        </p:blipFill>
        <p:spPr>
          <a:xfrm rot="5400000" flipV="1">
            <a:off x="7251080" y="2690097"/>
            <a:ext cx="2743203" cy="3422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8D30CB-2FFD-C56D-9A1B-5E9B27FF38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8" t="20993" r="-978" b="-7527"/>
          <a:stretch>
            <a:fillRect/>
          </a:stretch>
        </p:blipFill>
        <p:spPr>
          <a:xfrm>
            <a:off x="2016088" y="3128790"/>
            <a:ext cx="4505092" cy="291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50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ADC90-32EF-A783-16EA-F593B7CEC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192" y="179695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Thank you!</a:t>
            </a:r>
            <a:br>
              <a:rPr lang="en-US" dirty="0"/>
            </a:br>
            <a:br>
              <a:rPr lang="en-US" dirty="0"/>
            </a:br>
            <a:br>
              <a:rPr lang="en-US" sz="3200" dirty="0"/>
            </a:br>
            <a:br>
              <a:rPr lang="en-US" sz="1800" dirty="0"/>
            </a:br>
            <a:r>
              <a:rPr lang="en-US" sz="36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Workforce Solutions</a:t>
            </a:r>
            <a:br>
              <a:rPr lang="en-US" sz="3200" b="1" i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28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Building Talent Pipelines. </a:t>
            </a:r>
            <a:br>
              <a:rPr lang="en-US" sz="28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28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Strengthening Businesses. </a:t>
            </a:r>
            <a:br>
              <a:rPr lang="en-US" sz="28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r>
              <a:rPr lang="en-US" sz="2800" i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Advancing the Regional Economy.</a:t>
            </a: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 </a:t>
            </a:r>
            <a:br>
              <a:rPr lang="en-US" sz="48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306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mployer Engagement Board of Trustee Presentation" id="{B5E456A3-2DF3-47FB-868D-D63CC24D9585}" vid="{787EA656-61F1-4323-9B08-1D6E8EC6BB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ARPER Document" ma:contentTypeID="0x0101007C714B2613C1D446856A7394ED56AE800093B69E1D6BAFE44C991A7EDCFC66A35F" ma:contentTypeVersion="39" ma:contentTypeDescription="Basic Harper document" ma:contentTypeScope="" ma:versionID="edf5ee8df8ba15dd5bec4002fdb3eeb8">
  <xsd:schema xmlns:xsd="http://www.w3.org/2001/XMLSchema" xmlns:xs="http://www.w3.org/2001/XMLSchema" xmlns:p="http://schemas.microsoft.com/office/2006/metadata/properties" xmlns:ns2="82a3f89a-a1ed-4054-8309-74cad3eb93db" targetNamespace="http://schemas.microsoft.com/office/2006/metadata/properties" ma:root="true" ma:fieldsID="3c47266bd72f925a2e3b0d8d9e376f44" ns2:_="">
    <xsd:import namespace="82a3f89a-a1ed-4054-8309-74cad3eb93db"/>
    <xsd:element name="properties">
      <xsd:complexType>
        <xsd:sequence>
          <xsd:element name="documentManagement">
            <xsd:complexType>
              <xsd:all>
                <xsd:element ref="ns2:HARPER_x0020_Objective" minOccurs="0"/>
                <xsd:element ref="ns2:Group_x0020_by" minOccurs="0"/>
                <xsd:element ref="ns2:Review_x0020_Date" minOccurs="0"/>
                <xsd:element ref="ns2:b6f2bb0946884b4d9719b0bea4de4cc6" minOccurs="0"/>
                <xsd:element ref="ns2:TaxKeywordTaxHTField" minOccurs="0"/>
                <xsd:element ref="ns2:j3d0e44d5ec74206b951c8d13f309db6" minOccurs="0"/>
                <xsd:element ref="ns2:p5ca3e662bc14801a2bc700579938ed0" minOccurs="0"/>
                <xsd:element ref="ns2:TaxCatchAll" minOccurs="0"/>
                <xsd:element ref="ns2:h9cf66f7e1804ce8a08598f1bbd47fc5" minOccurs="0"/>
                <xsd:element ref="ns2:TaxCatchAllLabel" minOccurs="0"/>
                <xsd:element ref="ns2:b050177161ac4218bdb87adb4247f318" minOccurs="0"/>
                <xsd:element ref="ns2:dda3366e4cfa4d258fa700ee5daef11b" minOccurs="0"/>
                <xsd:element ref="ns2:m535579cdb4449c7a70d921ca97ab6bd" minOccurs="0"/>
                <xsd:element ref="ns2:Agenda_x0020_and_x0020_Minutes_x0020_Date" minOccurs="0"/>
                <xsd:element ref="ns2:Recommendation_x0020_Or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3f89a-a1ed-4054-8309-74cad3eb93db" elementFormDefault="qualified">
    <xsd:import namespace="http://schemas.microsoft.com/office/2006/documentManagement/types"/>
    <xsd:import namespace="http://schemas.microsoft.com/office/infopath/2007/PartnerControls"/>
    <xsd:element name="HARPER_x0020_Objective" ma:index="7" nillable="true" ma:displayName="HARPER Objective" ma:internalName="HARPER_x0020_Objective">
      <xsd:simpleType>
        <xsd:restriction base="dms:Unknown"/>
      </xsd:simpleType>
    </xsd:element>
    <xsd:element name="Group_x0020_by" ma:index="10" nillable="true" ma:displayName="Group by" ma:format="Dropdown" ma:internalName="Group_x0020_by" ma:readOnly="false">
      <xsd:simpleType>
        <xsd:restriction base="dms:Choice">
          <xsd:enumeration value="Agenda"/>
          <xsd:enumeration value="Minutes"/>
          <xsd:enumeration value="N/A"/>
        </xsd:restriction>
      </xsd:simpleType>
    </xsd:element>
    <xsd:element name="Review_x0020_Date" ma:index="12" nillable="true" ma:displayName="Review Date" ma:format="DateOnly" ma:internalName="Review_x0020_Date" ma:readOnly="false">
      <xsd:simpleType>
        <xsd:restriction base="dms:DateTime"/>
      </xsd:simpleType>
    </xsd:element>
    <xsd:element name="b6f2bb0946884b4d9719b0bea4de4cc6" ma:index="14" nillable="true" ma:taxonomy="true" ma:internalName="b6f2bb0946884b4d9719b0bea4de4cc6" ma:taxonomyFieldName="HARPER_x0020_Policies_x0020_and_x0020_Procedures" ma:displayName="HARPER Policies and Procedures" ma:default="" ma:fieldId="{b6f2bb09-4688-4b4d-9719-b0bea4de4cc6}" ma:taxonomyMulti="true" ma:sspId="2be2f5ef-10bb-44f7-8626-41d665f97443" ma:termSetId="a01b37bf-c40b-4f16-82b7-6c17d6426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2be2f5ef-10bb-44f7-8626-41d665f9744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j3d0e44d5ec74206b951c8d13f309db6" ma:index="19" nillable="true" ma:taxonomy="true" ma:internalName="j3d0e44d5ec74206b951c8d13f309db6" ma:taxonomyFieldName="HARPER_x0020_Administration" ma:displayName="HARPER Administration" ma:default="" ma:fieldId="{33d0e44d-5ec7-4206-b951-c8d13f309db6}" ma:taxonomyMulti="true" ma:sspId="2be2f5ef-10bb-44f7-8626-41d665f97443" ma:termSetId="0d0b6b08-6c62-4901-a7fd-c0f31764206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5ca3e662bc14801a2bc700579938ed0" ma:index="21" nillable="true" ma:taxonomy="true" ma:internalName="p5ca3e662bc14801a2bc700579938ed0" ma:taxonomyFieldName="HARPER_x0020_Governance" ma:displayName="HARPER Governance" ma:default="" ma:fieldId="{95ca3e66-2bc1-4801-a2bc-700579938ed0}" ma:taxonomyMulti="true" ma:sspId="2be2f5ef-10bb-44f7-8626-41d665f97443" ma:termSetId="10a489e1-3477-4420-a53c-47ea5323a7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2" nillable="true" ma:displayName="Taxonomy Catch All Column" ma:hidden="true" ma:list="{bc166cca-c00b-49e9-8e42-a0e6e3b5a9cf}" ma:internalName="TaxCatchAll" ma:showField="CatchAllData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9cf66f7e1804ce8a08598f1bbd47fc5" ma:index="23" nillable="true" ma:taxonomy="true" ma:internalName="h9cf66f7e1804ce8a08598f1bbd47fc5" ma:taxonomyFieldName="HARPER_x0020_Advancement" ma:displayName="HARPER Advancement" ma:default="" ma:fieldId="{19cf66f7-e180-4ce8-a085-98f1bbd47fc5}" ma:taxonomyMulti="true" ma:sspId="2be2f5ef-10bb-44f7-8626-41d665f97443" ma:termSetId="67a8d895-8a00-46c7-b4e1-620d67fabd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24" nillable="true" ma:displayName="Taxonomy Catch All Column1" ma:hidden="true" ma:list="{bc166cca-c00b-49e9-8e42-a0e6e3b5a9cf}" ma:internalName="TaxCatchAllLabel" ma:readOnly="true" ma:showField="CatchAllDataLabel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050177161ac4218bdb87adb4247f318" ma:index="25" nillable="true" ma:taxonomy="true" ma:internalName="b050177161ac4218bdb87adb4247f318" ma:taxonomyFieldName="HARPER_x0020_Academic_x0020_Divisions" ma:displayName="HARPER Academic Divisions" ma:default="" ma:fieldId="{b0501771-61ac-4218-bdb8-7adb4247f318}" ma:taxonomyMulti="true" ma:sspId="2be2f5ef-10bb-44f7-8626-41d665f97443" ma:termSetId="c0f9ef6c-3515-41d7-9fc9-458d4fe2e41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da3366e4cfa4d258fa700ee5daef11b" ma:index="27" nillable="true" ma:taxonomy="true" ma:internalName="dda3366e4cfa4d258fa700ee5daef11b" ma:taxonomyFieldName="HARPER_x0020_Division" ma:displayName="HARPER Division" ma:default="" ma:fieldId="{dda3366e-4cfa-4d25-8fa7-00ee5daef11b}" ma:taxonomyMulti="true" ma:sspId="2be2f5ef-10bb-44f7-8626-41d665f97443" ma:termSetId="7e597027-f0a9-498c-8769-2022074df12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535579cdb4449c7a70d921ca97ab6bd" ma:index="28" nillable="true" ma:taxonomy="true" ma:internalName="m535579cdb4449c7a70d921ca97ab6bd" ma:taxonomyFieldName="HARPER_x0020_Audience" ma:displayName="HARPER Audience" ma:default="" ma:fieldId="{6535579c-db44-49c7-a70d-921ca97ab6bd}" ma:taxonomyMulti="true" ma:sspId="2be2f5ef-10bb-44f7-8626-41d665f97443" ma:termSetId="11266337-1135-4224-a8fa-1d31159d41d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genda_x0020_and_x0020_Minutes_x0020_Date" ma:index="29" nillable="true" ma:displayName="Agenda and Minutes Date" ma:format="DateOnly" ma:internalName="Agenda_x0020_and_x0020_Minutes_x0020_Date" ma:readOnly="false">
      <xsd:simpleType>
        <xsd:restriction base="dms:DateTime"/>
      </xsd:simpleType>
    </xsd:element>
    <xsd:element name="Recommendation_x0020_Order" ma:index="30" nillable="true" ma:displayName="Recommendation Order" ma:internalName="Recommendation_x0020_Orde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a3f89a-a1ed-4054-8309-74cad3eb93db">
      <Value>306</Value>
    </TaxCatchAll>
    <Recommendation_x0020_Order xmlns="82a3f89a-a1ed-4054-8309-74cad3eb93db" xsi:nil="true"/>
    <Group_x0020_by xmlns="82a3f89a-a1ed-4054-8309-74cad3eb93db" xsi:nil="true"/>
    <TaxKeywordTaxHTField xmlns="82a3f89a-a1ed-4054-8309-74cad3eb93db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 Presentation</TermName>
          <TermId xmlns="http://schemas.microsoft.com/office/infopath/2007/PartnerControls">3cf63bf2-376c-4352-8944-92da25a7828f</TermId>
        </TermInfo>
      </Terms>
    </TaxKeywordTaxHTField>
    <HARPER_x0020_Objective xmlns="82a3f89a-a1ed-4054-8309-74cad3eb93db" xsi:nil="true"/>
    <dda3366e4cfa4d258fa700ee5daef11b xmlns="82a3f89a-a1ed-4054-8309-74cad3eb93db">
      <Terms xmlns="http://schemas.microsoft.com/office/infopath/2007/PartnerControls"/>
    </dda3366e4cfa4d258fa700ee5daef11b>
    <Review_x0020_Date xmlns="82a3f89a-a1ed-4054-8309-74cad3eb93db" xsi:nil="true"/>
    <b6f2bb0946884b4d9719b0bea4de4cc6 xmlns="82a3f89a-a1ed-4054-8309-74cad3eb93db">
      <Terms xmlns="http://schemas.microsoft.com/office/infopath/2007/PartnerControls"/>
    </b6f2bb0946884b4d9719b0bea4de4cc6>
    <h9cf66f7e1804ce8a08598f1bbd47fc5 xmlns="82a3f89a-a1ed-4054-8309-74cad3eb93db">
      <Terms xmlns="http://schemas.microsoft.com/office/infopath/2007/PartnerControls"/>
    </h9cf66f7e1804ce8a08598f1bbd47fc5>
    <m535579cdb4449c7a70d921ca97ab6bd xmlns="82a3f89a-a1ed-4054-8309-74cad3eb93db">
      <Terms xmlns="http://schemas.microsoft.com/office/infopath/2007/PartnerControls"/>
    </m535579cdb4449c7a70d921ca97ab6bd>
    <p5ca3e662bc14801a2bc700579938ed0 xmlns="82a3f89a-a1ed-4054-8309-74cad3eb93db">
      <Terms xmlns="http://schemas.microsoft.com/office/infopath/2007/PartnerControls"/>
    </p5ca3e662bc14801a2bc700579938ed0>
    <Agenda_x0020_and_x0020_Minutes_x0020_Date xmlns="82a3f89a-a1ed-4054-8309-74cad3eb93db" xsi:nil="true"/>
    <b050177161ac4218bdb87adb4247f318 xmlns="82a3f89a-a1ed-4054-8309-74cad3eb93db">
      <Terms xmlns="http://schemas.microsoft.com/office/infopath/2007/PartnerControls"/>
    </b050177161ac4218bdb87adb4247f318>
    <j3d0e44d5ec74206b951c8d13f309db6 xmlns="82a3f89a-a1ed-4054-8309-74cad3eb93db">
      <Terms xmlns="http://schemas.microsoft.com/office/infopath/2007/PartnerControls"/>
    </j3d0e44d5ec74206b951c8d13f309db6>
  </documentManagement>
</p:properties>
</file>

<file path=customXml/itemProps1.xml><?xml version="1.0" encoding="utf-8"?>
<ds:datastoreItem xmlns:ds="http://schemas.openxmlformats.org/officeDocument/2006/customXml" ds:itemID="{F41FD6E3-EFEA-4DE6-B484-5ED45354D539}"/>
</file>

<file path=customXml/itemProps2.xml><?xml version="1.0" encoding="utf-8"?>
<ds:datastoreItem xmlns:ds="http://schemas.openxmlformats.org/officeDocument/2006/customXml" ds:itemID="{15A30E0A-B35A-4410-B770-28FE7D7BE95B}"/>
</file>

<file path=customXml/itemProps3.xml><?xml version="1.0" encoding="utf-8"?>
<ds:datastoreItem xmlns:ds="http://schemas.openxmlformats.org/officeDocument/2006/customXml" ds:itemID="{43F49B67-7B5A-42E9-B14C-D972272F049F}"/>
</file>

<file path=docProps/app.xml><?xml version="1.0" encoding="utf-8"?>
<Properties xmlns="http://schemas.openxmlformats.org/officeDocument/2006/extended-properties" xmlns:vt="http://schemas.openxmlformats.org/officeDocument/2006/docPropsVTypes">
  <Template>Employer Engagement Board of Trustee Presentation</Template>
  <TotalTime>20</TotalTime>
  <Words>205</Words>
  <Application>Microsoft Office PowerPoint</Application>
  <PresentationFormat>Widescreen</PresentationFormat>
  <Paragraphs>42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Office Theme</vt:lpstr>
      <vt:lpstr>Harper College  Employer Engagement</vt:lpstr>
      <vt:lpstr>Engaging with Employers  </vt:lpstr>
      <vt:lpstr>S&amp;C Electric</vt:lpstr>
      <vt:lpstr>Weiss-AUG Diemasters</vt:lpstr>
      <vt:lpstr>Thank you!    Workforce Solutions Building Talent Pipelines.  Strengthening Businesses.  Advancing the Regional Economy. 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2026-05-20 Harper College, Employer Engagement</dc:title>
  <dc:creator>Darice Trout</dc:creator>
  <cp:keywords>Board Presentation</cp:keywords>
  <cp:lastModifiedBy>Darice Trout</cp:lastModifiedBy>
  <cp:revision>1</cp:revision>
  <dcterms:created xsi:type="dcterms:W3CDTF">2026-04-27T21:03:44Z</dcterms:created>
  <dcterms:modified xsi:type="dcterms:W3CDTF">2026-04-27T21:24:44Z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0x0101007C714B2613C1D446856A7394ED56AE800093B69E1D6BAFE44C991A7EDCFC66A35F</vt:lpwstr>
  </property>
  <property fmtid="{D5CDD505-2E9C-101B-9397-08002B2CF9AE}" pid="3" name="HARPER Policies and Procedures">
    <vt:lpwstr/>
  </property>
  <property fmtid="{D5CDD505-2E9C-101B-9397-08002B2CF9AE}" pid="4" name="HARPER Administration">
    <vt:lpwstr/>
  </property>
  <property fmtid="{D5CDD505-2E9C-101B-9397-08002B2CF9AE}" pid="5" name="TaxKeyword">
    <vt:lpwstr>306;#Board Presentation|3cf63bf2-376c-4352-8944-92da25a7828f</vt:lpwstr>
  </property>
  <property fmtid="{D5CDD505-2E9C-101B-9397-08002B2CF9AE}" pid="6" name="HARPER Governance">
    <vt:lpwstr/>
  </property>
  <property fmtid="{D5CDD505-2E9C-101B-9397-08002B2CF9AE}" pid="7" name="HARPER Advancement">
    <vt:lpwstr/>
  </property>
  <property fmtid="{D5CDD505-2E9C-101B-9397-08002B2CF9AE}" pid="8" name="HARPER Audience">
    <vt:lpwstr/>
  </property>
  <property fmtid="{D5CDD505-2E9C-101B-9397-08002B2CF9AE}" pid="9" name="HARPER Division">
    <vt:lpwstr/>
  </property>
  <property fmtid="{D5CDD505-2E9C-101B-9397-08002B2CF9AE}" pid="10" name="HARPER Academic Divisions">
    <vt:lpwstr/>
  </property>
</Properties>
</file>