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1"/>
  </p:notesMasterIdLst>
  <p:sldIdLst>
    <p:sldId id="256" r:id="rId5"/>
    <p:sldId id="257" r:id="rId6"/>
    <p:sldId id="258" r:id="rId7"/>
    <p:sldId id="280" r:id="rId8"/>
    <p:sldId id="281" r:id="rId9"/>
    <p:sldId id="282" r:id="rId10"/>
    <p:sldId id="279" r:id="rId11"/>
    <p:sldId id="259" r:id="rId12"/>
    <p:sldId id="278" r:id="rId13"/>
    <p:sldId id="276" r:id="rId14"/>
    <p:sldId id="277" r:id="rId15"/>
    <p:sldId id="260" r:id="rId16"/>
    <p:sldId id="261" r:id="rId17"/>
    <p:sldId id="268" r:id="rId18"/>
    <p:sldId id="274" r:id="rId19"/>
    <p:sldId id="27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20F2F"/>
    <a:srgbClr val="8B1E42"/>
    <a:srgbClr val="C223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CD5709E-3535-4D50-A706-6B3B044E8F34}" v="854" dt="2026-08-12T14:25:20.7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4" autoAdjust="0"/>
    <p:restoredTop sz="86432" autoAdjust="0"/>
  </p:normalViewPr>
  <p:slideViewPr>
    <p:cSldViewPr snapToGrid="0">
      <p:cViewPr varScale="1">
        <p:scale>
          <a:sx n="95" d="100"/>
          <a:sy n="95" d="100"/>
        </p:scale>
        <p:origin x="396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Applications Received by District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Number of Students</c:v>
                </c:pt>
              </c:strCache>
            </c:strRef>
          </c:tx>
          <c:spPr>
            <a:solidFill>
              <a:schemeClr val="accent1"/>
            </a:solidFill>
          </c:spPr>
          <c:dPt>
            <c:idx val="0"/>
            <c:bubble3D val="0"/>
            <c:spPr>
              <a:solidFill>
                <a:srgbClr val="8B1E4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8E3-49A1-8B9E-27986AFD907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8E3-49A1-8B9E-27986AFD9077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8E3-49A1-8B9E-27986AFD907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D211</c:v>
                </c:pt>
                <c:pt idx="1">
                  <c:v>D214</c:v>
                </c:pt>
                <c:pt idx="2">
                  <c:v>D220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108</c:v>
                </c:pt>
                <c:pt idx="1">
                  <c:v>136</c:v>
                </c:pt>
                <c:pt idx="2">
                  <c:v>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8E3-49A1-8B9E-27986AFD9077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Students by District Initial Acceptance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Number of Students</c:v>
                </c:pt>
              </c:strCache>
            </c:strRef>
          </c:tx>
          <c:spPr>
            <a:solidFill>
              <a:schemeClr val="accent1"/>
            </a:solidFill>
          </c:spPr>
          <c:dPt>
            <c:idx val="0"/>
            <c:bubble3D val="0"/>
            <c:spPr>
              <a:solidFill>
                <a:srgbClr val="8B1E4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8EB-417E-BA23-2D98B4C86C8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8EB-417E-BA23-2D98B4C86C86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8EB-417E-BA23-2D98B4C86C8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D211</c:v>
                </c:pt>
                <c:pt idx="1">
                  <c:v>D214</c:v>
                </c:pt>
                <c:pt idx="2">
                  <c:v>D220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27</c:v>
                </c:pt>
                <c:pt idx="1">
                  <c:v>22</c:v>
                </c:pt>
                <c:pt idx="2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8EB-417E-BA23-2D98B4C86C86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Students by District Met Semester 1 Requirements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Number of Students</c:v>
                </c:pt>
              </c:strCache>
            </c:strRef>
          </c:tx>
          <c:spPr>
            <a:solidFill>
              <a:schemeClr val="accent1"/>
            </a:solidFill>
          </c:spPr>
          <c:dPt>
            <c:idx val="0"/>
            <c:bubble3D val="0"/>
            <c:spPr>
              <a:solidFill>
                <a:srgbClr val="8B1E4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C21-4F69-8F55-A64D0310B2B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C21-4F69-8F55-A64D0310B2BC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C21-4F69-8F55-A64D0310B2B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D211</c:v>
                </c:pt>
                <c:pt idx="1">
                  <c:v>D214</c:v>
                </c:pt>
                <c:pt idx="2">
                  <c:v>D220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27</c:v>
                </c:pt>
                <c:pt idx="1">
                  <c:v>21</c:v>
                </c:pt>
                <c:pt idx="2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C21-4F69-8F55-A64D0310B2BC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Students by District met Testing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Number of Students</c:v>
                </c:pt>
              </c:strCache>
            </c:strRef>
          </c:tx>
          <c:spPr>
            <a:solidFill>
              <a:schemeClr val="accent1"/>
            </a:solidFill>
          </c:spPr>
          <c:dPt>
            <c:idx val="0"/>
            <c:bubble3D val="0"/>
            <c:spPr>
              <a:solidFill>
                <a:srgbClr val="8B1E4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1D3-4220-8071-53C1C035D7C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1D3-4220-8071-53C1C035D7CD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1D3-4220-8071-53C1C035D7C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D211</c:v>
                </c:pt>
                <c:pt idx="1">
                  <c:v>D214</c:v>
                </c:pt>
                <c:pt idx="2">
                  <c:v>D220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13</c:v>
                </c:pt>
                <c:pt idx="1">
                  <c:v>12</c:v>
                </c:pt>
                <c:pt idx="2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1D3-4220-8071-53C1C035D7CD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Enrolled Students by District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Number of Students</c:v>
                </c:pt>
              </c:strCache>
            </c:strRef>
          </c:tx>
          <c:spPr>
            <a:solidFill>
              <a:schemeClr val="accent1"/>
            </a:solidFill>
          </c:spPr>
          <c:dPt>
            <c:idx val="0"/>
            <c:bubble3D val="0"/>
            <c:spPr>
              <a:solidFill>
                <a:srgbClr val="8B1E4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F08B-4F49-AEC0-65758D2EBF0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08B-4F49-AEC0-65758D2EBF09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08B-4F49-AEC0-65758D2EBF0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D211</c:v>
                </c:pt>
                <c:pt idx="1">
                  <c:v>D214</c:v>
                </c:pt>
                <c:pt idx="2">
                  <c:v>D220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13</c:v>
                </c:pt>
                <c:pt idx="1">
                  <c:v>11</c:v>
                </c:pt>
                <c:pt idx="2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8B-4F49-AEC0-65758D2EBF09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What are</a:t>
            </a:r>
            <a:r>
              <a:rPr lang="en-US" baseline="0" dirty="0"/>
              <a:t> you most </a:t>
            </a:r>
            <a:r>
              <a:rPr lang="en-US" b="1" baseline="0" dirty="0"/>
              <a:t>excited</a:t>
            </a:r>
            <a:r>
              <a:rPr lang="en-US" baseline="0" dirty="0"/>
              <a:t> about?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Getting ahead</c:v>
                </c:pt>
                <c:pt idx="1">
                  <c:v>Being at the college</c:v>
                </c:pt>
                <c:pt idx="2">
                  <c:v>Meeting people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0.3</c:v>
                </c:pt>
                <c:pt idx="1">
                  <c:v>0.5</c:v>
                </c:pt>
                <c:pt idx="2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14-4532-9BA4-D288C6DD7CF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280159391"/>
        <c:axId val="455208944"/>
      </c:barChart>
      <c:catAx>
        <c:axId val="1280159391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208944"/>
        <c:crosses val="autoZero"/>
        <c:auto val="1"/>
        <c:lblAlgn val="ctr"/>
        <c:lblOffset val="100"/>
        <c:noMultiLvlLbl val="0"/>
      </c:catAx>
      <c:valAx>
        <c:axId val="45520894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crossAx val="12801593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What are</a:t>
            </a:r>
            <a:r>
              <a:rPr lang="en-US" baseline="0" dirty="0"/>
              <a:t> you most </a:t>
            </a:r>
            <a:r>
              <a:rPr lang="en-US" b="1" baseline="0" dirty="0"/>
              <a:t>nervous</a:t>
            </a:r>
            <a:r>
              <a:rPr lang="en-US" baseline="0" dirty="0"/>
              <a:t> about?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Getting lost</c:v>
                </c:pt>
                <c:pt idx="1">
                  <c:v>Meeting people</c:v>
                </c:pt>
                <c:pt idx="2">
                  <c:v>Workload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0.2</c:v>
                </c:pt>
                <c:pt idx="1">
                  <c:v>0.6</c:v>
                </c:pt>
                <c:pt idx="2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54-48AF-B2E0-30266376D9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80159391"/>
        <c:axId val="455208944"/>
      </c:barChart>
      <c:catAx>
        <c:axId val="1280159391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208944"/>
        <c:crosses val="autoZero"/>
        <c:auto val="1"/>
        <c:lblAlgn val="ctr"/>
        <c:lblOffset val="100"/>
        <c:noMultiLvlLbl val="0"/>
      </c:catAx>
      <c:valAx>
        <c:axId val="45520894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crossAx val="12801593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9330B9-8C61-4FE2-858A-8BCDC13D0DB2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0ADEF0-1CAF-4FC4-8B51-69ADDA67D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811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87610D-3623-B21D-07EE-CD76A7964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100710-5424-7063-AB5C-8A45F5613C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FB3320-1A9F-ABBE-4C9F-33542352DA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Lisa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2C1D5F-2DA5-661D-B112-C1D0435D8D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2F6EAE-5AE2-420E-A417-128DC330B08A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3004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Lisa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2F6EAE-5AE2-420E-A417-128DC330B08A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730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DB569-C4FC-3155-38FC-D03CC2FD51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8EABB0-B849-368C-275C-A2B3CCCF12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CCD20-283A-870B-0230-FF9EA0E74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8B1AE-DA10-4274-B05E-A82DCC0F0853}" type="datetime1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6A737B-24F2-C1C8-C3FB-3D6247055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802FEB-58AE-F5CB-12F1-EA44D0FD5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5D928-3CE7-0043-8E17-CFD3CE8A4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069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E785A-B262-CD33-F4A8-140AF9619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56B7D8-1379-2F1C-3082-4E6C6B2B68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D9B069-3A19-DA75-FB0B-0A77CC2ED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61EA3-73E4-47AA-AC2F-B0BD9CC815C5}" type="datetime1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00B24C-8F98-91EC-FC5F-21D9EB437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A1F5B8-8B76-67AA-CBA7-DC97C1A34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5D928-3CE7-0043-8E17-CFD3CE8A4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229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46223-AD3D-A2B1-E04D-05CFF3A50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6FD1BA-4395-678B-3DCC-761F78C7C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250AF5-2CC4-0987-5D5D-F239F6917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81E5-114A-4D45-ACA5-8FF49F1CB799}" type="datetime1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286AF8-8AE0-B78C-5F28-C6D6FEE6E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3D7D2A-B2E2-E34E-B325-9D197A735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5D928-3CE7-0043-8E17-CFD3CE8A4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999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9C1ED-64A9-91FF-9C82-FCE1BFD17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F7E96F-2F1A-438A-8023-8033062AE8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FD8DF0-4093-0CFA-9589-AD5BC3A4A6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2B7595-6902-930D-AC16-111698536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93C29-8131-494B-82BE-04E0971EC633}" type="datetime1">
              <a:rPr lang="en-US" smtClean="0"/>
              <a:t>8/12/2026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82832D-46E3-2912-91FD-5B2406BF5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E5B5CC-6D41-D79C-C0DD-16477F3BE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5D928-3CE7-0043-8E17-CFD3CE8A4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032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466B6-2FE5-DE1C-F972-56FD3E4E9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590477-25DF-FF35-F1AE-4BD42EA1CE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6595D5-6C14-0780-513B-6036A9DC30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7E78D4-82F2-D4CF-90E3-03B81088E9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21B2B50-7030-8AAC-BBEC-42AE82AF8C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E3E659-3744-58AD-5308-BBE5B9B8E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5848A-0271-4C5E-9210-819AD40423FD}" type="datetime1">
              <a:rPr lang="en-US" smtClean="0"/>
              <a:t>8/12/2026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C83E49-4C75-A302-5823-48A865938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782F5E9-E555-5937-1360-664F2720F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5D928-3CE7-0043-8E17-CFD3CE8A4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885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E8C8A-A3D1-7D7F-90D8-46592427C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8533A3-3D16-CBD9-F4DC-097218532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A552B-A593-4065-BDD1-ED16D8CE08C1}" type="datetime1">
              <a:rPr lang="en-US" smtClean="0"/>
              <a:t>8/12/2026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9E6CDE-12C0-4E1C-6B59-96836F7AE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1D9DCA-781D-0EAD-BD00-7F832C6CF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5D928-3CE7-0043-8E17-CFD3CE8A4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692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F48FC3-0853-6212-C4D5-A62576F32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A8CB9-AA8E-417B-A33D-C842CF8BDC7F}" type="datetime1">
              <a:rPr lang="en-US" smtClean="0"/>
              <a:t>8/12/2026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2558DA-3D40-DB96-DF77-C6D878001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9EBA3D-44D1-F07E-E60C-F2F7EB0A8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5D928-3CE7-0043-8E17-CFD3CE8A4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204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8434E-3457-0DDA-6A19-0F4A0F6D6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A2D92B-7789-4C6F-5668-FD21B4F691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9E6BC7-78F7-1936-8309-44E8452928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624D5-B0F1-5FD0-3457-169F8F2B0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73711-1A68-408B-80FA-B4B45345B256}" type="datetime1">
              <a:rPr lang="en-US" smtClean="0"/>
              <a:t>8/12/2026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36AE68-8E02-8510-D439-CD5202687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B200DF-E90E-0922-7963-2CB561FE2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5D928-3CE7-0043-8E17-CFD3CE8A4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458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F8556-5289-5096-E67A-11027F841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40E889C-0C0F-53F1-023F-D223304B88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1CD312-A513-0AFC-4B2F-C8FDF0A011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A557CC-BA35-1AC1-2D2D-43B613C5E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9B262-7E2B-4BB8-9598-B8AB69A60B75}" type="datetime1">
              <a:rPr lang="en-US" smtClean="0"/>
              <a:t>8/12/2026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A8AF74-5E07-47BB-9F83-88E0B0746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4BB361-868F-927C-F8FF-A91ADF0D3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5D928-3CE7-0043-8E17-CFD3CE8A4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315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D8A31-9727-6EEB-BCF4-3B842551C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2B225E-F7EE-3DD5-9515-5E71EDB8A3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466491"/>
            <a:ext cx="10515600" cy="433953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571456-6213-0480-B4A7-F68DC27BD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19CB-DA6D-4D8A-9E2D-E9DA5FEAA5D1}" type="datetime1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9DB87B-1907-B72D-DBF9-01C7F486A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09ECAB-A46E-F5A5-3E06-A701B894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5D928-3CE7-0043-8E17-CFD3CE8A4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397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80EAA1-DA61-381C-4E44-70D8354367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A719BB-1157-22FC-B86D-2437F4F81B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A6DEA4-451B-978A-AE75-F8F42768E6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B64F1-7867-4D30-AB62-8E3CD5E42D75}" type="datetime1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8C2AC-E411-CC0A-C8B2-E4D7A0603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54511B-FB67-E661-DD8B-9F979124E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5D928-3CE7-0043-8E17-CFD3CE8A4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180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98F741D-E721-64AA-FE1E-EEF95AF86C39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5164669"/>
            <a:ext cx="12192000" cy="169333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9A62137-EE3C-4FEA-469A-38532E3CF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735603-0D22-1FD8-482C-70920525B0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80B76A-5E88-5524-F891-5127553C52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56F76E-872D-498D-969A-E6F3E3C2AC03}" type="datetime1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B0B229-9270-D524-5D10-2A7D439110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2FA0DF-4265-4AE2-216D-FA9098729A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05D928-3CE7-0043-8E17-CFD3CE8A4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680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tmp"/><Relationship Id="rId4" Type="http://schemas.openxmlformats.org/officeDocument/2006/relationships/image" Target="../media/image5.tm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44D44-549D-2058-C103-F0CB3380F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4251325"/>
            <a:ext cx="10515600" cy="1325563"/>
          </a:xfrm>
        </p:spPr>
        <p:txBody>
          <a:bodyPr anchor="ctr">
            <a:normAutofit/>
          </a:bodyPr>
          <a:lstStyle/>
          <a:p>
            <a:pPr algn="ctr"/>
            <a:r>
              <a:rPr lang="en-US" sz="2800" dirty="0"/>
              <a:t>August 18, 2026</a:t>
            </a:r>
            <a:br>
              <a:rPr lang="en-US" sz="2800" dirty="0"/>
            </a:br>
            <a:r>
              <a:rPr lang="en-US" sz="2800" dirty="0"/>
              <a:t>Dr. Sean Warren-Crouch, Director of College Transitions</a:t>
            </a:r>
            <a:br>
              <a:rPr lang="en-US" sz="2800" dirty="0"/>
            </a:br>
            <a:r>
              <a:rPr lang="en-US" sz="2800" dirty="0"/>
              <a:t>Lisa Haegele, Assistant Director Dual Credit</a:t>
            </a:r>
          </a:p>
        </p:txBody>
      </p:sp>
      <p:pic>
        <p:nvPicPr>
          <p:cNvPr id="7" name="Google Shape;200;g3e8c1b8c451_0_20" descr="College Now Logo">
            <a:extLst>
              <a:ext uri="{FF2B5EF4-FFF2-40B4-BE49-F238E27FC236}">
                <a16:creationId xmlns:a16="http://schemas.microsoft.com/office/drawing/2014/main" id="{E7E2F1D4-7CE8-520A-8DFF-2EF4E46EF6D1}"/>
              </a:ext>
            </a:extLst>
          </p:cNvPr>
          <p:cNvPicPr preferRelativeResize="0"/>
          <p:nvPr/>
        </p:nvPicPr>
        <p:blipFill rotWithShape="1">
          <a:blip r:embed="rId2"/>
          <a:srcRect t="6022" b="10893"/>
          <a:stretch>
            <a:fillRect/>
          </a:stretch>
        </p:blipFill>
        <p:spPr>
          <a:xfrm>
            <a:off x="838200" y="188685"/>
            <a:ext cx="10515600" cy="406263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5F0402-0170-A993-D52D-AF5788C5D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2400" y="6327775"/>
            <a:ext cx="419100" cy="365125"/>
          </a:xfrm>
        </p:spPr>
        <p:txBody>
          <a:bodyPr/>
          <a:lstStyle/>
          <a:p>
            <a:fld id="{0105D928-3CE7-0043-8E17-CFD3CE8A4A2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883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DE12FDF-D335-2EE5-7E7D-34042CA5406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Partnership between Harper College, and high school districts 211, 214, and 220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High School Diploma and AA degree simultaneously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First cohort starting this fall! </a:t>
            </a:r>
          </a:p>
        </p:txBody>
      </p:sp>
      <p:pic>
        <p:nvPicPr>
          <p:cNvPr id="8" name="Google Shape;200;g3e8c1b8c451_0_20" descr="College Now Mark">
            <a:extLst>
              <a:ext uri="{FF2B5EF4-FFF2-40B4-BE49-F238E27FC236}">
                <a16:creationId xmlns:a16="http://schemas.microsoft.com/office/drawing/2014/main" id="{DCA43BB0-DB23-AB59-6A59-72B4B1D5298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7384" t="15472" r="6558" b="17261"/>
          <a:stretch/>
        </p:blipFill>
        <p:spPr>
          <a:xfrm>
            <a:off x="1235478" y="731302"/>
            <a:ext cx="3284859" cy="1191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201;g3e8c1b8c451_0_20" descr="Photo of District Superintendents and Harper College President at ceremony commemorating College Now launch.">
            <a:extLst>
              <a:ext uri="{FF2B5EF4-FFF2-40B4-BE49-F238E27FC236}">
                <a16:creationId xmlns:a16="http://schemas.microsoft.com/office/drawing/2014/main" id="{05DD486C-E8B9-C62A-4C92-139654CB3255}"/>
              </a:ext>
            </a:extLst>
          </p:cNvPr>
          <p:cNvPicPr preferRelativeResize="0">
            <a:picLocks noGrp="1"/>
          </p:cNvPicPr>
          <p:nvPr>
            <p:ph idx="1"/>
          </p:nvPr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12372" y="846507"/>
            <a:ext cx="5570156" cy="429242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789292A-A8A3-F5B3-A088-5E1A10923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00037" y="6296819"/>
            <a:ext cx="347663" cy="365125"/>
          </a:xfrm>
        </p:spPr>
        <p:txBody>
          <a:bodyPr/>
          <a:lstStyle/>
          <a:p>
            <a:fld id="{0105D928-3CE7-0043-8E17-CFD3CE8A4A23}" type="slidenum">
              <a:rPr lang="en-US" smtClean="0"/>
              <a:t>2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FAF7DB5-5618-2B0C-1EA9-E80CA26DC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-1600200"/>
            <a:ext cx="3932237" cy="16002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College Now Program</a:t>
            </a:r>
          </a:p>
        </p:txBody>
      </p:sp>
    </p:spTree>
    <p:extLst>
      <p:ext uri="{BB962C8B-B14F-4D97-AF65-F5344CB8AC3E}">
        <p14:creationId xmlns:p14="http://schemas.microsoft.com/office/powerpoint/2010/main" val="3882563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EC8F2-322E-C871-1034-D3B163506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Recruitment of Inaugural Cohort</a:t>
            </a:r>
            <a:br>
              <a:rPr lang="en-US" dirty="0"/>
            </a:br>
            <a:endParaRPr lang="en-US" dirty="0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ED393126-BCA7-D614-1FBD-1B68DC3B87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742950" lvl="1" indent="-285750">
              <a:buFont typeface="Courier New" panose="020B0604020202020204" pitchFamily="34" charset="0"/>
              <a:buChar char="o"/>
            </a:pPr>
            <a:endParaRPr lang="en-US" dirty="0"/>
          </a:p>
          <a:p>
            <a:pPr marL="742950" lvl="1" indent="-285750">
              <a:buFont typeface="Courier New" panose="020B0604020202020204" pitchFamily="34" charset="0"/>
              <a:buChar char="o"/>
            </a:pPr>
            <a:endParaRPr lang="en-US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EB2B016-1717-6776-0E9C-116AA5CD5ABA}"/>
              </a:ext>
            </a:extLst>
          </p:cNvPr>
          <p:cNvSpPr txBox="1"/>
          <p:nvPr/>
        </p:nvSpPr>
        <p:spPr>
          <a:xfrm>
            <a:off x="5179432" y="285719"/>
            <a:ext cx="5484294" cy="584775"/>
          </a:xfrm>
          <a:prstGeom prst="rect">
            <a:avLst/>
          </a:prstGeom>
          <a:noFill/>
          <a:ln w="57150">
            <a:solidFill>
              <a:schemeClr val="accent4">
                <a:lumMod val="5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dirty="0"/>
              <a:t>Program Launch – September, 2025</a:t>
            </a:r>
          </a:p>
          <a:p>
            <a:pPr algn="ctr"/>
            <a:r>
              <a:rPr lang="en-US" sz="1600" dirty="0"/>
              <a:t>Over 400 Inquiries</a:t>
            </a:r>
          </a:p>
        </p:txBody>
      </p:sp>
      <p:sp>
        <p:nvSpPr>
          <p:cNvPr id="35" name="Arrow: Down 34">
            <a:extLst>
              <a:ext uri="{FF2B5EF4-FFF2-40B4-BE49-F238E27FC236}">
                <a16:creationId xmlns:a16="http://schemas.microsoft.com/office/drawing/2014/main" id="{3C9D2E19-D640-A465-23CD-4B6F9BCA4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84306" y="943523"/>
            <a:ext cx="474547" cy="28584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278069F-269D-3F67-DDE1-7B40F0D8B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00038" y="6308725"/>
            <a:ext cx="433388" cy="400843"/>
          </a:xfrm>
        </p:spPr>
        <p:txBody>
          <a:bodyPr/>
          <a:lstStyle/>
          <a:p>
            <a:fld id="{0105D928-3CE7-0043-8E17-CFD3CE8A4A23}" type="slidenum">
              <a:rPr lang="en-US" smtClean="0"/>
              <a:t>3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6A9F65-8931-12A4-A629-2ECC626786A2}"/>
              </a:ext>
            </a:extLst>
          </p:cNvPr>
          <p:cNvSpPr txBox="1"/>
          <p:nvPr/>
        </p:nvSpPr>
        <p:spPr>
          <a:xfrm>
            <a:off x="5369657" y="1302395"/>
            <a:ext cx="5103845" cy="584775"/>
          </a:xfrm>
          <a:prstGeom prst="rect">
            <a:avLst/>
          </a:prstGeom>
          <a:noFill/>
          <a:ln w="57150">
            <a:solidFill>
              <a:schemeClr val="accent4">
                <a:lumMod val="5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dirty="0"/>
              <a:t>Applications Received –  October, 2025</a:t>
            </a:r>
          </a:p>
          <a:p>
            <a:pPr algn="ctr"/>
            <a:r>
              <a:rPr lang="en-US" sz="1600" dirty="0"/>
              <a:t>312 Applied</a:t>
            </a:r>
          </a:p>
        </p:txBody>
      </p:sp>
      <p:graphicFrame>
        <p:nvGraphicFramePr>
          <p:cNvPr id="6" name="Chart 5" descr="Pie chart of enrolled students in College Now">
            <a:extLst>
              <a:ext uri="{FF2B5EF4-FFF2-40B4-BE49-F238E27FC236}">
                <a16:creationId xmlns:a16="http://schemas.microsoft.com/office/drawing/2014/main" id="{CA939066-9499-35EF-1EFC-0F4A506AF6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94500094"/>
              </p:ext>
            </p:extLst>
          </p:nvPr>
        </p:nvGraphicFramePr>
        <p:xfrm>
          <a:off x="977106" y="1594782"/>
          <a:ext cx="36576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16164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4" grpId="0" animBg="1"/>
      <p:bldGraphic spid="6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6700C5-4D8B-B799-0CBD-4686591A7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74F3C-6D6B-03B1-D1D2-154DBC178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Recruitment of Inaugural Cohort</a:t>
            </a:r>
            <a:br>
              <a:rPr lang="en-US" dirty="0"/>
            </a:br>
            <a:endParaRPr lang="en-US" dirty="0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8F8A192B-0EF3-57D0-16AD-D9EAE750A2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742950" lvl="1" indent="-285750">
              <a:buFont typeface="Courier New" panose="020B0604020202020204" pitchFamily="34" charset="0"/>
              <a:buChar char="o"/>
            </a:pPr>
            <a:endParaRPr lang="en-US" dirty="0"/>
          </a:p>
          <a:p>
            <a:pPr marL="742950" lvl="1" indent="-285750">
              <a:buFont typeface="Courier New" panose="020B0604020202020204" pitchFamily="34" charset="0"/>
              <a:buChar char="o"/>
            </a:pPr>
            <a:endParaRPr lang="en-US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ED47961-A5C9-28FC-9B1F-30F612FDE440}"/>
              </a:ext>
            </a:extLst>
          </p:cNvPr>
          <p:cNvSpPr txBox="1"/>
          <p:nvPr/>
        </p:nvSpPr>
        <p:spPr>
          <a:xfrm>
            <a:off x="5179432" y="285719"/>
            <a:ext cx="5484294" cy="584775"/>
          </a:xfrm>
          <a:prstGeom prst="rect">
            <a:avLst/>
          </a:prstGeom>
          <a:noFill/>
          <a:ln w="57150">
            <a:solidFill>
              <a:schemeClr val="accent4">
                <a:lumMod val="5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dirty="0"/>
              <a:t>Program Launch – September, 2025</a:t>
            </a:r>
          </a:p>
          <a:p>
            <a:pPr algn="ctr"/>
            <a:r>
              <a:rPr lang="en-US" sz="1600" dirty="0"/>
              <a:t>Over 400 Inquiries</a:t>
            </a:r>
          </a:p>
        </p:txBody>
      </p:sp>
      <p:sp>
        <p:nvSpPr>
          <p:cNvPr id="35" name="Arrow: Down 34">
            <a:extLst>
              <a:ext uri="{FF2B5EF4-FFF2-40B4-BE49-F238E27FC236}">
                <a16:creationId xmlns:a16="http://schemas.microsoft.com/office/drawing/2014/main" id="{E2BDE9B2-B538-F4FE-DFAD-C8B0E2A208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84306" y="943523"/>
            <a:ext cx="474547" cy="28584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A366B64-3E83-6274-0FEB-1A319F19FA29}"/>
              </a:ext>
            </a:extLst>
          </p:cNvPr>
          <p:cNvSpPr txBox="1"/>
          <p:nvPr/>
        </p:nvSpPr>
        <p:spPr>
          <a:xfrm>
            <a:off x="5636632" y="2355953"/>
            <a:ext cx="4569894" cy="584775"/>
          </a:xfrm>
          <a:prstGeom prst="rect">
            <a:avLst/>
          </a:prstGeom>
          <a:noFill/>
          <a:ln w="57150">
            <a:solidFill>
              <a:schemeClr val="accent4">
                <a:lumMod val="5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dirty="0"/>
              <a:t>Initial Acceptance – Late October, 2025</a:t>
            </a:r>
          </a:p>
          <a:p>
            <a:pPr algn="ctr"/>
            <a:r>
              <a:rPr lang="en-US" sz="1600" dirty="0"/>
              <a:t>89 Accepted</a:t>
            </a:r>
          </a:p>
        </p:txBody>
      </p:sp>
      <p:graphicFrame>
        <p:nvGraphicFramePr>
          <p:cNvPr id="20" name="Chart 19" descr="Pie chart of  students who met all high school requirements in College Now">
            <a:extLst>
              <a:ext uri="{FF2B5EF4-FFF2-40B4-BE49-F238E27FC236}">
                <a16:creationId xmlns:a16="http://schemas.microsoft.com/office/drawing/2014/main" id="{1A4796BB-4ABA-AA81-3325-3AD87D8448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9212193"/>
              </p:ext>
            </p:extLst>
          </p:nvPr>
        </p:nvGraphicFramePr>
        <p:xfrm>
          <a:off x="977106" y="1600200"/>
          <a:ext cx="36576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DE00E24-5496-8C29-35B5-813B769A4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00038" y="6308725"/>
            <a:ext cx="433388" cy="400843"/>
          </a:xfrm>
        </p:spPr>
        <p:txBody>
          <a:bodyPr/>
          <a:lstStyle/>
          <a:p>
            <a:fld id="{0105D928-3CE7-0043-8E17-CFD3CE8A4A23}" type="slidenum">
              <a:rPr lang="en-US" smtClean="0"/>
              <a:t>4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AE04F1-2570-F5A0-106B-75C9D8BDF39C}"/>
              </a:ext>
            </a:extLst>
          </p:cNvPr>
          <p:cNvSpPr txBox="1"/>
          <p:nvPr/>
        </p:nvSpPr>
        <p:spPr>
          <a:xfrm>
            <a:off x="5369657" y="1302395"/>
            <a:ext cx="5103845" cy="584775"/>
          </a:xfrm>
          <a:prstGeom prst="rect">
            <a:avLst/>
          </a:prstGeom>
          <a:noFill/>
          <a:ln w="57150">
            <a:solidFill>
              <a:schemeClr val="accent4">
                <a:lumMod val="5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dirty="0"/>
              <a:t>Applications Received –  October, 2025</a:t>
            </a:r>
          </a:p>
          <a:p>
            <a:pPr algn="ctr"/>
            <a:r>
              <a:rPr lang="en-US" sz="1600" dirty="0"/>
              <a:t>312 Applied</a:t>
            </a: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9B05022E-B6C0-8E0B-5ADF-F13DF66F02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84306" y="1960199"/>
            <a:ext cx="474547" cy="32272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16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Graphic spid="20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983C3A-078C-197A-4BA3-BE203BE9E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7D70C-DCFD-1418-E120-9C254160D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Recruitment of Inaugural Cohort</a:t>
            </a:r>
            <a:br>
              <a:rPr lang="en-US" dirty="0"/>
            </a:br>
            <a:endParaRPr lang="en-US" dirty="0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6092E3F6-A8E0-91A2-34C7-6C752923CA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742950" lvl="1" indent="-285750">
              <a:buFont typeface="Courier New" panose="020B0604020202020204" pitchFamily="34" charset="0"/>
              <a:buChar char="o"/>
            </a:pPr>
            <a:endParaRPr lang="en-US" dirty="0"/>
          </a:p>
          <a:p>
            <a:pPr marL="742950" lvl="1" indent="-285750">
              <a:buFont typeface="Courier New" panose="020B0604020202020204" pitchFamily="34" charset="0"/>
              <a:buChar char="o"/>
            </a:pPr>
            <a:endParaRPr lang="en-US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F68ED4C-2028-88DA-36AE-B359EA553CEF}"/>
              </a:ext>
            </a:extLst>
          </p:cNvPr>
          <p:cNvSpPr txBox="1"/>
          <p:nvPr/>
        </p:nvSpPr>
        <p:spPr>
          <a:xfrm>
            <a:off x="5179432" y="285719"/>
            <a:ext cx="5484294" cy="584775"/>
          </a:xfrm>
          <a:prstGeom prst="rect">
            <a:avLst/>
          </a:prstGeom>
          <a:noFill/>
          <a:ln w="57150">
            <a:solidFill>
              <a:schemeClr val="accent4">
                <a:lumMod val="5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dirty="0"/>
              <a:t>Program Launch – September, 2025</a:t>
            </a:r>
          </a:p>
          <a:p>
            <a:pPr algn="ctr"/>
            <a:r>
              <a:rPr lang="en-US" sz="1600" dirty="0"/>
              <a:t>Over 400 Inquiries</a:t>
            </a:r>
          </a:p>
        </p:txBody>
      </p:sp>
      <p:sp>
        <p:nvSpPr>
          <p:cNvPr id="35" name="Arrow: Down 34">
            <a:extLst>
              <a:ext uri="{FF2B5EF4-FFF2-40B4-BE49-F238E27FC236}">
                <a16:creationId xmlns:a16="http://schemas.microsoft.com/office/drawing/2014/main" id="{A1FDA6D8-B758-52DA-6FF6-DF9C09B5FD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84306" y="943523"/>
            <a:ext cx="474547" cy="28584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8D910B1-74A9-C782-AE2B-0F43CE2971B6}"/>
              </a:ext>
            </a:extLst>
          </p:cNvPr>
          <p:cNvSpPr txBox="1"/>
          <p:nvPr/>
        </p:nvSpPr>
        <p:spPr>
          <a:xfrm>
            <a:off x="5636632" y="2355953"/>
            <a:ext cx="4569894" cy="584775"/>
          </a:xfrm>
          <a:prstGeom prst="rect">
            <a:avLst/>
          </a:prstGeom>
          <a:noFill/>
          <a:ln w="57150">
            <a:solidFill>
              <a:schemeClr val="accent4">
                <a:lumMod val="5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dirty="0"/>
              <a:t>Initial Acceptance – Late October, 2025</a:t>
            </a:r>
          </a:p>
          <a:p>
            <a:pPr algn="ctr"/>
            <a:r>
              <a:rPr lang="en-US" sz="1600" dirty="0"/>
              <a:t>89 Accepted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EE54B42-951D-C909-1B24-A3675B2F4535}"/>
              </a:ext>
            </a:extLst>
          </p:cNvPr>
          <p:cNvSpPr txBox="1"/>
          <p:nvPr/>
        </p:nvSpPr>
        <p:spPr>
          <a:xfrm>
            <a:off x="5759815" y="3372629"/>
            <a:ext cx="4323528" cy="584775"/>
          </a:xfrm>
          <a:prstGeom prst="rect">
            <a:avLst/>
          </a:prstGeom>
          <a:noFill/>
          <a:ln w="57150">
            <a:solidFill>
              <a:schemeClr val="accent4">
                <a:lumMod val="5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dirty="0"/>
              <a:t>Met High School Semester 1 Requirements– January, 2026 - 88 Accepted</a:t>
            </a:r>
          </a:p>
        </p:txBody>
      </p:sp>
      <p:sp>
        <p:nvSpPr>
          <p:cNvPr id="45" name="Arrow: Down 44">
            <a:extLst>
              <a:ext uri="{FF2B5EF4-FFF2-40B4-BE49-F238E27FC236}">
                <a16:creationId xmlns:a16="http://schemas.microsoft.com/office/drawing/2014/main" id="{B1E4B844-A0A5-808A-3E15-187E9DEED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84306" y="3013757"/>
            <a:ext cx="474547" cy="28584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3" name="Chart 22" descr="Pie chart of enrolled students in College Now">
            <a:extLst>
              <a:ext uri="{FF2B5EF4-FFF2-40B4-BE49-F238E27FC236}">
                <a16:creationId xmlns:a16="http://schemas.microsoft.com/office/drawing/2014/main" id="{9C96B29E-F494-5CB1-5625-55D95F54A0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94526784"/>
              </p:ext>
            </p:extLst>
          </p:nvPr>
        </p:nvGraphicFramePr>
        <p:xfrm>
          <a:off x="977106" y="1600200"/>
          <a:ext cx="36576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1BB849-7F78-A9E0-62D7-1A82466E1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00038" y="6308725"/>
            <a:ext cx="433388" cy="400843"/>
          </a:xfrm>
        </p:spPr>
        <p:txBody>
          <a:bodyPr/>
          <a:lstStyle/>
          <a:p>
            <a:fld id="{0105D928-3CE7-0043-8E17-CFD3CE8A4A23}" type="slidenum">
              <a:rPr lang="en-US" smtClean="0"/>
              <a:t>5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6459FF-BB13-E0BE-E8EE-1ED0513C9D0A}"/>
              </a:ext>
            </a:extLst>
          </p:cNvPr>
          <p:cNvSpPr txBox="1"/>
          <p:nvPr/>
        </p:nvSpPr>
        <p:spPr>
          <a:xfrm>
            <a:off x="5369657" y="1302395"/>
            <a:ext cx="5103845" cy="584775"/>
          </a:xfrm>
          <a:prstGeom prst="rect">
            <a:avLst/>
          </a:prstGeom>
          <a:noFill/>
          <a:ln w="57150">
            <a:solidFill>
              <a:schemeClr val="accent4">
                <a:lumMod val="5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dirty="0"/>
              <a:t>Applications Received –  October, 2025</a:t>
            </a:r>
          </a:p>
          <a:p>
            <a:pPr algn="ctr"/>
            <a:r>
              <a:rPr lang="en-US" sz="1600" dirty="0"/>
              <a:t>312 Applied</a:t>
            </a: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DFE17D60-EF75-61DC-11AA-17148EC963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84306" y="1960199"/>
            <a:ext cx="474547" cy="32272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773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Graphic spid="23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D77D79-9FD3-2B67-0836-B227CE301A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D3466-5A55-1DB1-74EF-AE0B12C8E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Recruitment of Inaugural Cohort</a:t>
            </a:r>
            <a:br>
              <a:rPr lang="en-US" dirty="0"/>
            </a:br>
            <a:endParaRPr lang="en-US" dirty="0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2FB7ACA0-CDB1-8734-294C-DD87B4621E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742950" lvl="1" indent="-285750">
              <a:buFont typeface="Courier New" panose="020B0604020202020204" pitchFamily="34" charset="0"/>
              <a:buChar char="o"/>
            </a:pPr>
            <a:endParaRPr lang="en-US" dirty="0"/>
          </a:p>
          <a:p>
            <a:pPr marL="742950" lvl="1" indent="-285750">
              <a:buFont typeface="Courier New" panose="020B0604020202020204" pitchFamily="34" charset="0"/>
              <a:buChar char="o"/>
            </a:pPr>
            <a:endParaRPr lang="en-US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D3ED9D8-564F-254D-8DED-3438113C69DC}"/>
              </a:ext>
            </a:extLst>
          </p:cNvPr>
          <p:cNvSpPr txBox="1"/>
          <p:nvPr/>
        </p:nvSpPr>
        <p:spPr>
          <a:xfrm>
            <a:off x="5179432" y="285719"/>
            <a:ext cx="5484294" cy="584775"/>
          </a:xfrm>
          <a:prstGeom prst="rect">
            <a:avLst/>
          </a:prstGeom>
          <a:noFill/>
          <a:ln w="57150">
            <a:solidFill>
              <a:schemeClr val="accent4">
                <a:lumMod val="5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dirty="0"/>
              <a:t>Program Launch – September, 2025</a:t>
            </a:r>
          </a:p>
          <a:p>
            <a:pPr algn="ctr"/>
            <a:r>
              <a:rPr lang="en-US" sz="1600" dirty="0"/>
              <a:t>Over 400 Inquiries</a:t>
            </a:r>
          </a:p>
        </p:txBody>
      </p:sp>
      <p:sp>
        <p:nvSpPr>
          <p:cNvPr id="35" name="Arrow: Down 34">
            <a:extLst>
              <a:ext uri="{FF2B5EF4-FFF2-40B4-BE49-F238E27FC236}">
                <a16:creationId xmlns:a16="http://schemas.microsoft.com/office/drawing/2014/main" id="{508B4072-0403-41CC-7595-1568BB4F02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84306" y="943523"/>
            <a:ext cx="474547" cy="28584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E38ADCD-40EA-0B55-756C-BA671C49AB67}"/>
              </a:ext>
            </a:extLst>
          </p:cNvPr>
          <p:cNvSpPr txBox="1"/>
          <p:nvPr/>
        </p:nvSpPr>
        <p:spPr>
          <a:xfrm>
            <a:off x="5636632" y="2355953"/>
            <a:ext cx="4569894" cy="584775"/>
          </a:xfrm>
          <a:prstGeom prst="rect">
            <a:avLst/>
          </a:prstGeom>
          <a:noFill/>
          <a:ln w="57150">
            <a:solidFill>
              <a:schemeClr val="accent4">
                <a:lumMod val="5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dirty="0"/>
              <a:t>Initial Acceptance – Late October, 2025</a:t>
            </a:r>
          </a:p>
          <a:p>
            <a:pPr algn="ctr"/>
            <a:r>
              <a:rPr lang="en-US" sz="1600" dirty="0"/>
              <a:t>89 Accepted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9A2DB76-72A9-EA1D-5D1F-CD199251B931}"/>
              </a:ext>
            </a:extLst>
          </p:cNvPr>
          <p:cNvSpPr txBox="1"/>
          <p:nvPr/>
        </p:nvSpPr>
        <p:spPr>
          <a:xfrm>
            <a:off x="5759815" y="3372629"/>
            <a:ext cx="4323528" cy="584775"/>
          </a:xfrm>
          <a:prstGeom prst="rect">
            <a:avLst/>
          </a:prstGeom>
          <a:noFill/>
          <a:ln w="57150">
            <a:solidFill>
              <a:schemeClr val="accent4">
                <a:lumMod val="5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dirty="0"/>
              <a:t>Met High School Semester 1 Requirements– January, 2026 - 88 Accepted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6452E1E-8D28-8513-E612-D4D95C844010}"/>
              </a:ext>
            </a:extLst>
          </p:cNvPr>
          <p:cNvSpPr txBox="1"/>
          <p:nvPr/>
        </p:nvSpPr>
        <p:spPr>
          <a:xfrm>
            <a:off x="5957486" y="4389305"/>
            <a:ext cx="3928187" cy="584775"/>
          </a:xfrm>
          <a:prstGeom prst="rect">
            <a:avLst/>
          </a:prstGeom>
          <a:noFill/>
          <a:ln w="57150">
            <a:solidFill>
              <a:schemeClr val="accent4">
                <a:lumMod val="5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dirty="0"/>
              <a:t>Met Testing Requirement– March, 2026</a:t>
            </a:r>
          </a:p>
          <a:p>
            <a:pPr algn="ctr"/>
            <a:r>
              <a:rPr lang="en-US" sz="1600" dirty="0"/>
              <a:t>48 Met Testing Requirements</a:t>
            </a:r>
            <a:endParaRPr lang="en-US" dirty="0"/>
          </a:p>
        </p:txBody>
      </p:sp>
      <p:sp>
        <p:nvSpPr>
          <p:cNvPr id="45" name="Arrow: Down 44">
            <a:extLst>
              <a:ext uri="{FF2B5EF4-FFF2-40B4-BE49-F238E27FC236}">
                <a16:creationId xmlns:a16="http://schemas.microsoft.com/office/drawing/2014/main" id="{C778A45F-FD8B-8E43-DDDF-BAE10F4494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84306" y="3013757"/>
            <a:ext cx="474547" cy="28584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Arrow: Down 45">
            <a:extLst>
              <a:ext uri="{FF2B5EF4-FFF2-40B4-BE49-F238E27FC236}">
                <a16:creationId xmlns:a16="http://schemas.microsoft.com/office/drawing/2014/main" id="{3ED46C5D-13DC-3C7C-1443-EA34461A3A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84306" y="4030433"/>
            <a:ext cx="474547" cy="28584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2" name="Chart 21" descr="Pie chart of students who met testing requriements in College Now">
            <a:extLst>
              <a:ext uri="{FF2B5EF4-FFF2-40B4-BE49-F238E27FC236}">
                <a16:creationId xmlns:a16="http://schemas.microsoft.com/office/drawing/2014/main" id="{76974217-7A96-0230-E6C5-839CD041A6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77509443"/>
              </p:ext>
            </p:extLst>
          </p:nvPr>
        </p:nvGraphicFramePr>
        <p:xfrm>
          <a:off x="977106" y="1594782"/>
          <a:ext cx="36576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AC4F84-BF67-AA0D-386A-7549EF6A0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00038" y="6308725"/>
            <a:ext cx="433388" cy="400843"/>
          </a:xfrm>
        </p:spPr>
        <p:txBody>
          <a:bodyPr/>
          <a:lstStyle/>
          <a:p>
            <a:fld id="{0105D928-3CE7-0043-8E17-CFD3CE8A4A23}" type="slidenum">
              <a:rPr lang="en-US" smtClean="0"/>
              <a:t>6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96525A-684D-F6F9-25C9-A5DDF4EA6A38}"/>
              </a:ext>
            </a:extLst>
          </p:cNvPr>
          <p:cNvSpPr txBox="1"/>
          <p:nvPr/>
        </p:nvSpPr>
        <p:spPr>
          <a:xfrm>
            <a:off x="5369657" y="1302395"/>
            <a:ext cx="5103845" cy="584775"/>
          </a:xfrm>
          <a:prstGeom prst="rect">
            <a:avLst/>
          </a:prstGeom>
          <a:noFill/>
          <a:ln w="57150">
            <a:solidFill>
              <a:schemeClr val="accent4">
                <a:lumMod val="5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dirty="0"/>
              <a:t>Applications Received –  October, 2025</a:t>
            </a:r>
          </a:p>
          <a:p>
            <a:pPr algn="ctr"/>
            <a:r>
              <a:rPr lang="en-US" sz="1600" dirty="0"/>
              <a:t>312 Applied</a:t>
            </a: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B9CAA3ED-CC43-5F34-E840-E74AD73E6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84306" y="1960199"/>
            <a:ext cx="474547" cy="32272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530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Graphic spid="22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AB2FE-201B-C7CE-64EF-805208A81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44125-55A7-148F-18C1-8EB91BBD8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Recruitment of Inaugural Cohort</a:t>
            </a:r>
            <a:br>
              <a:rPr lang="en-US" dirty="0"/>
            </a:br>
            <a:endParaRPr lang="en-US" dirty="0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40E08F35-EF9B-1785-DC12-CB2E2FB257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742950" lvl="1" indent="-285750">
              <a:buFont typeface="Courier New" panose="020B0604020202020204" pitchFamily="34" charset="0"/>
              <a:buChar char="o"/>
            </a:pPr>
            <a:endParaRPr lang="en-US" dirty="0"/>
          </a:p>
          <a:p>
            <a:pPr marL="742950" lvl="1" indent="-285750">
              <a:buFont typeface="Courier New" panose="020B0604020202020204" pitchFamily="34" charset="0"/>
              <a:buChar char="o"/>
            </a:pPr>
            <a:endParaRPr lang="en-US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147F469-BC5E-AC38-DFEC-7B786399314B}"/>
              </a:ext>
            </a:extLst>
          </p:cNvPr>
          <p:cNvSpPr txBox="1"/>
          <p:nvPr/>
        </p:nvSpPr>
        <p:spPr>
          <a:xfrm>
            <a:off x="5179432" y="285719"/>
            <a:ext cx="5484294" cy="584775"/>
          </a:xfrm>
          <a:prstGeom prst="rect">
            <a:avLst/>
          </a:prstGeom>
          <a:noFill/>
          <a:ln w="57150">
            <a:solidFill>
              <a:schemeClr val="accent4">
                <a:lumMod val="5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dirty="0"/>
              <a:t>Program Launch – September, 2025</a:t>
            </a:r>
          </a:p>
          <a:p>
            <a:pPr algn="ctr"/>
            <a:r>
              <a:rPr lang="en-US" sz="1600" dirty="0"/>
              <a:t>Over 400 Inquiries</a:t>
            </a:r>
          </a:p>
        </p:txBody>
      </p:sp>
      <p:sp>
        <p:nvSpPr>
          <p:cNvPr id="35" name="Arrow: Down 34">
            <a:extLst>
              <a:ext uri="{FF2B5EF4-FFF2-40B4-BE49-F238E27FC236}">
                <a16:creationId xmlns:a16="http://schemas.microsoft.com/office/drawing/2014/main" id="{2B8D3D40-3A4E-FC99-2DA8-C543497C5C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84306" y="943523"/>
            <a:ext cx="474547" cy="28584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1B6D15E-836D-F78D-B84F-671F20BFA664}"/>
              </a:ext>
            </a:extLst>
          </p:cNvPr>
          <p:cNvSpPr txBox="1"/>
          <p:nvPr/>
        </p:nvSpPr>
        <p:spPr>
          <a:xfrm>
            <a:off x="5636632" y="2355953"/>
            <a:ext cx="4569894" cy="584775"/>
          </a:xfrm>
          <a:prstGeom prst="rect">
            <a:avLst/>
          </a:prstGeom>
          <a:noFill/>
          <a:ln w="57150">
            <a:solidFill>
              <a:schemeClr val="accent4">
                <a:lumMod val="5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dirty="0"/>
              <a:t>Initial Acceptance – Late October, 2025</a:t>
            </a:r>
          </a:p>
          <a:p>
            <a:pPr algn="ctr"/>
            <a:r>
              <a:rPr lang="en-US" sz="1600" dirty="0"/>
              <a:t>89 Accepted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B58222D-2752-B9C2-77C9-63463A1213C2}"/>
              </a:ext>
            </a:extLst>
          </p:cNvPr>
          <p:cNvSpPr txBox="1"/>
          <p:nvPr/>
        </p:nvSpPr>
        <p:spPr>
          <a:xfrm>
            <a:off x="5759815" y="3372629"/>
            <a:ext cx="4323528" cy="584775"/>
          </a:xfrm>
          <a:prstGeom prst="rect">
            <a:avLst/>
          </a:prstGeom>
          <a:noFill/>
          <a:ln w="57150">
            <a:solidFill>
              <a:schemeClr val="accent4">
                <a:lumMod val="5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dirty="0"/>
              <a:t>Met High School Semester 1 Requirements– January, 2026 - 88 Accepted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CD1F9C1-B74A-472D-0C55-27E690D47277}"/>
              </a:ext>
            </a:extLst>
          </p:cNvPr>
          <p:cNvSpPr txBox="1"/>
          <p:nvPr/>
        </p:nvSpPr>
        <p:spPr>
          <a:xfrm>
            <a:off x="5957486" y="4389305"/>
            <a:ext cx="3928187" cy="584775"/>
          </a:xfrm>
          <a:prstGeom prst="rect">
            <a:avLst/>
          </a:prstGeom>
          <a:noFill/>
          <a:ln w="57150">
            <a:solidFill>
              <a:schemeClr val="accent4">
                <a:lumMod val="5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dirty="0"/>
              <a:t>Met Testing Requirement– March, 2026</a:t>
            </a:r>
          </a:p>
          <a:p>
            <a:pPr algn="ctr"/>
            <a:r>
              <a:rPr lang="en-US" sz="1600" dirty="0"/>
              <a:t>48 Met Testing Requirements</a:t>
            </a:r>
            <a:endParaRPr lang="en-US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E5CFE06-9E31-D66A-1FBD-644FF4EEB65C}"/>
              </a:ext>
            </a:extLst>
          </p:cNvPr>
          <p:cNvSpPr txBox="1"/>
          <p:nvPr/>
        </p:nvSpPr>
        <p:spPr>
          <a:xfrm>
            <a:off x="6362700" y="5405986"/>
            <a:ext cx="3200400" cy="646331"/>
          </a:xfrm>
          <a:prstGeom prst="rect">
            <a:avLst/>
          </a:prstGeom>
          <a:noFill/>
          <a:ln w="57150">
            <a:solidFill>
              <a:schemeClr val="accent4">
                <a:lumMod val="5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/>
              <a:t>Enrolled Students</a:t>
            </a:r>
          </a:p>
          <a:p>
            <a:pPr algn="ctr"/>
            <a:r>
              <a:rPr lang="en-US" dirty="0"/>
              <a:t>43</a:t>
            </a:r>
          </a:p>
        </p:txBody>
      </p:sp>
      <p:sp>
        <p:nvSpPr>
          <p:cNvPr id="45" name="Arrow: Down 44">
            <a:extLst>
              <a:ext uri="{FF2B5EF4-FFF2-40B4-BE49-F238E27FC236}">
                <a16:creationId xmlns:a16="http://schemas.microsoft.com/office/drawing/2014/main" id="{FE5C10D6-4F30-66BC-028B-9687C6071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84306" y="3013757"/>
            <a:ext cx="474547" cy="28584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Arrow: Down 45">
            <a:extLst>
              <a:ext uri="{FF2B5EF4-FFF2-40B4-BE49-F238E27FC236}">
                <a16:creationId xmlns:a16="http://schemas.microsoft.com/office/drawing/2014/main" id="{CA91C038-E3F6-9CB9-A822-6E42A9B40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84306" y="4030433"/>
            <a:ext cx="474547" cy="28584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Arrow: Down 46">
            <a:extLst>
              <a:ext uri="{FF2B5EF4-FFF2-40B4-BE49-F238E27FC236}">
                <a16:creationId xmlns:a16="http://schemas.microsoft.com/office/drawing/2014/main" id="{5D56CC5E-6571-8437-5FE5-4554E4867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84306" y="5047109"/>
            <a:ext cx="474547" cy="28584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Chart 6" descr="Pie chart of initially accepted students in College Now">
            <a:extLst>
              <a:ext uri="{FF2B5EF4-FFF2-40B4-BE49-F238E27FC236}">
                <a16:creationId xmlns:a16="http://schemas.microsoft.com/office/drawing/2014/main" id="{9D5714DF-706D-366A-C8B8-E80F78D9FD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76968069"/>
              </p:ext>
            </p:extLst>
          </p:nvPr>
        </p:nvGraphicFramePr>
        <p:xfrm>
          <a:off x="977106" y="1594782"/>
          <a:ext cx="36576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0BB13E6-CB06-C215-FB56-FFD98942E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00038" y="6308725"/>
            <a:ext cx="433388" cy="400843"/>
          </a:xfrm>
        </p:spPr>
        <p:txBody>
          <a:bodyPr/>
          <a:lstStyle/>
          <a:p>
            <a:fld id="{0105D928-3CE7-0043-8E17-CFD3CE8A4A23}" type="slidenum">
              <a:rPr lang="en-US" smtClean="0"/>
              <a:t>7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9324CF-9B06-6BDD-8674-4CF69A917292}"/>
              </a:ext>
            </a:extLst>
          </p:cNvPr>
          <p:cNvSpPr txBox="1"/>
          <p:nvPr/>
        </p:nvSpPr>
        <p:spPr>
          <a:xfrm>
            <a:off x="5369657" y="1302395"/>
            <a:ext cx="5103845" cy="584775"/>
          </a:xfrm>
          <a:prstGeom prst="rect">
            <a:avLst/>
          </a:prstGeom>
          <a:noFill/>
          <a:ln w="57150">
            <a:solidFill>
              <a:schemeClr val="accent4">
                <a:lumMod val="5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dirty="0"/>
              <a:t>Applications Received –  October, 2025</a:t>
            </a:r>
          </a:p>
          <a:p>
            <a:pPr algn="ctr"/>
            <a:r>
              <a:rPr lang="en-US" sz="1600" dirty="0"/>
              <a:t>312 Applied</a:t>
            </a: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CFBDE66D-0AA4-56BE-33A6-F9C1ADD298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84306" y="1960199"/>
            <a:ext cx="474547" cy="32272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614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Graphic spid="7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09ECB-0553-7FC0-8666-81EFAA1D7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Welcoming the First Cohort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7" name="Content Placeholder 6" descr="Bar chart of student survey asking what are you most nervous about.">
            <a:extLst>
              <a:ext uri="{FF2B5EF4-FFF2-40B4-BE49-F238E27FC236}">
                <a16:creationId xmlns:a16="http://schemas.microsoft.com/office/drawing/2014/main" id="{9F98D8BE-CCC1-2BF8-81B6-DB96118B619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6601770"/>
              </p:ext>
            </p:extLst>
          </p:nvPr>
        </p:nvGraphicFramePr>
        <p:xfrm>
          <a:off x="5183188" y="987425"/>
          <a:ext cx="6172200" cy="4873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9EBA91-8D32-A5E5-5D18-A64FCD1C907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Virtual Family orientation held 8/3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Lots of great questions and insight learned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D79E10-7EA6-8B39-B268-327E6B629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85750" y="6308725"/>
            <a:ext cx="409575" cy="365125"/>
          </a:xfrm>
        </p:spPr>
        <p:txBody>
          <a:bodyPr/>
          <a:lstStyle/>
          <a:p>
            <a:fld id="{0105D928-3CE7-0043-8E17-CFD3CE8A4A2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730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4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C8A42D-6DC4-97AD-C984-C89F26ED6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55A4F-DFE5-FB95-E9B4-EC8804877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Welcoming the First Cohort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802AE8-5692-AA13-AF80-7705752D0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Virtual Family orientation held 8/3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Lots of great questions and insight learned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In-person student orientation to be held 8/21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Walk student schedule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Ensure technology needs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Pick up textbooks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Meet key people and classmates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Classes begin 8/24</a:t>
            </a:r>
          </a:p>
        </p:txBody>
      </p:sp>
      <p:graphicFrame>
        <p:nvGraphicFramePr>
          <p:cNvPr id="8" name="Content Placeholder 6" descr="Bar chart of survey asking students what are you most excited about.">
            <a:extLst>
              <a:ext uri="{FF2B5EF4-FFF2-40B4-BE49-F238E27FC236}">
                <a16:creationId xmlns:a16="http://schemas.microsoft.com/office/drawing/2014/main" id="{0E7F4233-4DD4-2682-41F1-7A54043F9B1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5035835"/>
              </p:ext>
            </p:extLst>
          </p:nvPr>
        </p:nvGraphicFramePr>
        <p:xfrm>
          <a:off x="5196488" y="992187"/>
          <a:ext cx="6172200" cy="4873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A25CDE7-3D75-C80C-549D-3EE637AE2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85750" y="6308725"/>
            <a:ext cx="409575" cy="365125"/>
          </a:xfrm>
        </p:spPr>
        <p:txBody>
          <a:bodyPr/>
          <a:lstStyle/>
          <a:p>
            <a:fld id="{0105D928-3CE7-0043-8E17-CFD3CE8A4A2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23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0A640-76A9-EDF6-0612-A237E929FB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CB14D-F05B-DDA3-B573-45F8E0DB2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Piloting new technology -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ABF4B0-553C-5F29-CD80-97A9696437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/>
              <a:t>Qwickly</a:t>
            </a:r>
            <a:r>
              <a:rPr lang="en-US" dirty="0"/>
              <a:t> allows students to tap their phones to check-in</a:t>
            </a:r>
          </a:p>
          <a:p>
            <a:r>
              <a:rPr lang="en-US" dirty="0"/>
              <a:t>Near </a:t>
            </a:r>
            <a:r>
              <a:rPr lang="en-US"/>
              <a:t>Field Communication (NFC) </a:t>
            </a:r>
            <a:r>
              <a:rPr lang="en-US" dirty="0"/>
              <a:t>technology</a:t>
            </a:r>
          </a:p>
          <a:p>
            <a:r>
              <a:rPr lang="en-US" dirty="0"/>
              <a:t>Expansion opportunities based on pilot</a:t>
            </a:r>
          </a:p>
        </p:txBody>
      </p:sp>
      <p:pic>
        <p:nvPicPr>
          <p:cNvPr id="4" name="Graphic 3" descr="Qwickly Jot Logo">
            <a:extLst>
              <a:ext uri="{FF2B5EF4-FFF2-40B4-BE49-F238E27FC236}">
                <a16:creationId xmlns:a16="http://schemas.microsoft.com/office/drawing/2014/main" id="{DB00E292-3FD3-8EE1-3250-63D9D792A2D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62776" y="546705"/>
            <a:ext cx="2743197" cy="954463"/>
          </a:xfrm>
          <a:prstGeom prst="rect">
            <a:avLst/>
          </a:prstGeom>
        </p:spPr>
      </p:pic>
      <p:pic>
        <p:nvPicPr>
          <p:cNvPr id="6" name="Picture 5" descr="Clip art of phone tapping target. ">
            <a:extLst>
              <a:ext uri="{FF2B5EF4-FFF2-40B4-BE49-F238E27FC236}">
                <a16:creationId xmlns:a16="http://schemas.microsoft.com/office/drawing/2014/main" id="{3335D9B2-A78A-1A75-2408-1E4CE4392C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2776" y="3371544"/>
            <a:ext cx="2429214" cy="2534004"/>
          </a:xfrm>
          <a:prstGeom prst="rect">
            <a:avLst/>
          </a:prstGeom>
        </p:spPr>
      </p:pic>
      <p:pic>
        <p:nvPicPr>
          <p:cNvPr id="10" name="Picture 9" descr="Picture of sign that studnets will use to check in utilizing phone NFC technology">
            <a:extLst>
              <a:ext uri="{FF2B5EF4-FFF2-40B4-BE49-F238E27FC236}">
                <a16:creationId xmlns:a16="http://schemas.microsoft.com/office/drawing/2014/main" id="{A181FE7E-B000-6CD7-6831-A35D7934CE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0098" y="3590270"/>
            <a:ext cx="3667727" cy="290260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2A2235-8DC0-5F15-4DE8-77BD47512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85147" y="6310312"/>
            <a:ext cx="409575" cy="365125"/>
          </a:xfrm>
        </p:spPr>
        <p:txBody>
          <a:bodyPr/>
          <a:lstStyle/>
          <a:p>
            <a:fld id="{0105D928-3CE7-0043-8E17-CFD3CE8A4A23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012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34BD4-9B97-45CB-1FE7-052B2334A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14D3A-7963-CDF1-B99C-EDFB96487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College Now Structure</a:t>
            </a:r>
            <a:br>
              <a:rPr lang="en-US" dirty="0"/>
            </a:br>
            <a:endParaRPr lang="en-US" dirty="0"/>
          </a:p>
        </p:txBody>
      </p:sp>
      <p:pic>
        <p:nvPicPr>
          <p:cNvPr id="5" name="Content Placeholder 4" descr="Chart showing students are at Harper in the morning and at their high school in the afternoon for Junior Year">
            <a:extLst>
              <a:ext uri="{FF2B5EF4-FFF2-40B4-BE49-F238E27FC236}">
                <a16:creationId xmlns:a16="http://schemas.microsoft.com/office/drawing/2014/main" id="{8BD1B59F-C1D2-CC13-FDE6-4B054D270B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53716"/>
          <a:stretch>
            <a:fillRect/>
          </a:stretch>
        </p:blipFill>
        <p:spPr>
          <a:xfrm>
            <a:off x="1563636" y="1771650"/>
            <a:ext cx="3779890" cy="2894678"/>
          </a:xfrm>
          <a:prstGeom prst="rect">
            <a:avLst/>
          </a:prstGeom>
        </p:spPr>
      </p:pic>
      <p:pic>
        <p:nvPicPr>
          <p:cNvPr id="6" name="Picture 5" descr="Chart showing students are at Harper the whole day their senior year">
            <a:extLst>
              <a:ext uri="{FF2B5EF4-FFF2-40B4-BE49-F238E27FC236}">
                <a16:creationId xmlns:a16="http://schemas.microsoft.com/office/drawing/2014/main" id="{CC14B6DB-76A3-63E7-4782-CD526DADA8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8667" y="1771649"/>
            <a:ext cx="3861318" cy="2894679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3DCAD6E-615F-9B9C-5F0D-2EB859742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57175" y="6327775"/>
            <a:ext cx="495300" cy="365125"/>
          </a:xfrm>
        </p:spPr>
        <p:txBody>
          <a:bodyPr/>
          <a:lstStyle/>
          <a:p>
            <a:fld id="{0105D928-3CE7-0043-8E17-CFD3CE8A4A23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369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319C97-4BF0-6E5D-0F6D-47FD172683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 descr="Sample schedule for College Now students showing at Harper in the morning, travel during the day, and at their high school in the afternoon. ">
            <a:extLst>
              <a:ext uri="{FF2B5EF4-FFF2-40B4-BE49-F238E27FC236}">
                <a16:creationId xmlns:a16="http://schemas.microsoft.com/office/drawing/2014/main" id="{05779706-4BCB-FFC7-4F1B-BD7CDDC4F7D2}"/>
              </a:ext>
            </a:extLst>
          </p:cNvPr>
          <p:cNvGrpSpPr/>
          <p:nvPr/>
        </p:nvGrpSpPr>
        <p:grpSpPr>
          <a:xfrm>
            <a:off x="2259614" y="365604"/>
            <a:ext cx="7672771" cy="5706767"/>
            <a:chOff x="2908794" y="552450"/>
            <a:chExt cx="6539746" cy="5706767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7505B24-C1A9-465E-E320-386148F426AA}"/>
                </a:ext>
              </a:extLst>
            </p:cNvPr>
            <p:cNvSpPr txBox="1"/>
            <p:nvPr/>
          </p:nvSpPr>
          <p:spPr>
            <a:xfrm>
              <a:off x="2908794" y="552450"/>
              <a:ext cx="653974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Sample First Semester Schedule</a:t>
              </a: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8697A5B7-3D09-5159-5413-ECCBDB86AC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883096" y="1075670"/>
              <a:ext cx="4591141" cy="5183547"/>
            </a:xfrm>
            <a:prstGeom prst="rect">
              <a:avLst/>
            </a:prstGeom>
          </p:spPr>
        </p:pic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3C6F2B2-8804-64BF-155E-82A79CD45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57175" y="6327775"/>
            <a:ext cx="495300" cy="365125"/>
          </a:xfrm>
        </p:spPr>
        <p:txBody>
          <a:bodyPr/>
          <a:lstStyle/>
          <a:p>
            <a:fld id="{0105D928-3CE7-0043-8E17-CFD3CE8A4A23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0574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FFB152D-6AE2-1C67-92CB-EB5AC8FC4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 Services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3D10AB-0E67-4AF8-3D75-2195FC27DC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fontAlgn="base"/>
            <a:endParaRPr lang="en-US" dirty="0"/>
          </a:p>
          <a:p>
            <a:pPr lvl="0" fontAlgn="base"/>
            <a:r>
              <a:rPr lang="en-US" dirty="0"/>
              <a:t>Hubs</a:t>
            </a:r>
          </a:p>
          <a:p>
            <a:pPr lvl="0" fontAlgn="base"/>
            <a:r>
              <a:rPr lang="en-US" dirty="0"/>
              <a:t>Library​</a:t>
            </a:r>
          </a:p>
          <a:p>
            <a:pPr lvl="0" fontAlgn="base"/>
            <a:r>
              <a:rPr lang="en-US" dirty="0"/>
              <a:t>Advising​</a:t>
            </a:r>
          </a:p>
          <a:p>
            <a:pPr lvl="0" fontAlgn="base"/>
            <a:r>
              <a:rPr lang="en-US" dirty="0"/>
              <a:t>Dual Credit Office​</a:t>
            </a:r>
          </a:p>
          <a:p>
            <a:pPr lvl="0" fontAlgn="base"/>
            <a:r>
              <a:rPr lang="en-US" dirty="0"/>
              <a:t>Academic Support Center </a:t>
            </a:r>
          </a:p>
          <a:p>
            <a:pPr lvl="0" fontAlgn="base"/>
            <a:r>
              <a:rPr lang="en-US" dirty="0"/>
              <a:t>Access and Disability Services​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4DB7B2F-67E8-63A3-C61F-0A55D9D551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70299" y="365125"/>
            <a:ext cx="5960780" cy="5328759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Get Started: High School: Harper College">
            <a:extLst>
              <a:ext uri="{FF2B5EF4-FFF2-40B4-BE49-F238E27FC236}">
                <a16:creationId xmlns:a16="http://schemas.microsoft.com/office/drawing/2014/main" id="{33EBDE44-6979-82B0-A95C-7EDBDF03A7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5325" y="1585544"/>
            <a:ext cx="2303599" cy="2889046"/>
          </a:xfrm>
          <a:prstGeom prst="rect">
            <a:avLst/>
          </a:prstGeom>
        </p:spPr>
      </p:pic>
      <p:pic>
        <p:nvPicPr>
          <p:cNvPr id="12" name="Picture 11" descr="Law Enforcement &amp; Justice Administration Program: Harper College">
            <a:extLst>
              <a:ext uri="{FF2B5EF4-FFF2-40B4-BE49-F238E27FC236}">
                <a16:creationId xmlns:a16="http://schemas.microsoft.com/office/drawing/2014/main" id="{EBA2143A-0D39-E2E9-C713-10D1AFA59F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0185" y="72582"/>
            <a:ext cx="3088254" cy="1314212"/>
          </a:xfrm>
          <a:prstGeom prst="ellipse">
            <a:avLst/>
          </a:prstGeom>
        </p:spPr>
      </p:pic>
      <p:pic>
        <p:nvPicPr>
          <p:cNvPr id="14" name="Picture 13" descr="Harper College's PASO program helps Latino students navigate college  enrollment">
            <a:extLst>
              <a:ext uri="{FF2B5EF4-FFF2-40B4-BE49-F238E27FC236}">
                <a16:creationId xmlns:a16="http://schemas.microsoft.com/office/drawing/2014/main" id="{C52BF193-B0E7-60F8-C811-417003BA47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5996" y="2324709"/>
            <a:ext cx="2743200" cy="1827657"/>
          </a:xfrm>
          <a:prstGeom prst="ellipse">
            <a:avLst/>
          </a:prstGeom>
        </p:spPr>
      </p:pic>
      <p:pic>
        <p:nvPicPr>
          <p:cNvPr id="16" name="Picture 15" descr="Harper College - Palatine, IL: Harper College">
            <a:extLst>
              <a:ext uri="{FF2B5EF4-FFF2-40B4-BE49-F238E27FC236}">
                <a16:creationId xmlns:a16="http://schemas.microsoft.com/office/drawing/2014/main" id="{C3951393-9874-1852-3829-1D9C90515F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2563" y="2323240"/>
            <a:ext cx="2973237" cy="1830595"/>
          </a:xfrm>
          <a:prstGeom prst="ellipse">
            <a:avLst/>
          </a:prstGeom>
        </p:spPr>
      </p:pic>
      <p:pic>
        <p:nvPicPr>
          <p:cNvPr id="18" name="Picture 17" descr="New Student Academic Advising: Harper College">
            <a:extLst>
              <a:ext uri="{FF2B5EF4-FFF2-40B4-BE49-F238E27FC236}">
                <a16:creationId xmlns:a16="http://schemas.microsoft.com/office/drawing/2014/main" id="{126C9294-9B34-7D8C-198D-12D211F372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3316" y="4667573"/>
            <a:ext cx="3275160" cy="1440758"/>
          </a:xfrm>
          <a:prstGeom prst="ellipse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338D1F2-1940-4F95-AA0F-2431D148F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19075" y="6327775"/>
            <a:ext cx="352425" cy="365125"/>
          </a:xfrm>
        </p:spPr>
        <p:txBody>
          <a:bodyPr/>
          <a:lstStyle/>
          <a:p>
            <a:fld id="{0105D928-3CE7-0043-8E17-CFD3CE8A4A2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915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0EFFDC-E16A-D144-8357-4E33759FD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F9D09-7C27-2750-D99F-A71E04CFB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College Now "Hubs"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B84375-44E9-5A1C-3A9B-142B67B7AB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Hubs are designated areas around campus to help students succeed based on their needs</a:t>
            </a:r>
          </a:p>
          <a:p>
            <a:r>
              <a:rPr lang="en-US" dirty="0"/>
              <a:t>Hubs identified: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Academic support – Building F, first floor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Cultural/Hangout - Building D, cultural center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Quiet/Study - Building F, Library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Recharge – Building D, Starbucks; Building A, Cafeteria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Student Engagement – Building A, 3rd floor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14D257-4945-3ADF-215D-2B5569405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825" y="6327775"/>
            <a:ext cx="457200" cy="365125"/>
          </a:xfrm>
        </p:spPr>
        <p:txBody>
          <a:bodyPr/>
          <a:lstStyle/>
          <a:p>
            <a:fld id="{0105D928-3CE7-0043-8E17-CFD3CE8A4A2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611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Blue confetti background for decoration various festive celebrations vector  illustration | Premium Vector">
            <a:extLst>
              <a:ext uri="{FF2B5EF4-FFF2-40B4-BE49-F238E27FC236}">
                <a16:creationId xmlns:a16="http://schemas.microsoft.com/office/drawing/2014/main" id="{8327624D-12BC-B9ED-345B-3BEBD39113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6006" y="6019"/>
            <a:ext cx="6523118" cy="5572623"/>
          </a:xfrm>
          <a:prstGeom prst="rect">
            <a:avLst/>
          </a:prstGeom>
        </p:spPr>
      </p:pic>
      <p:pic>
        <p:nvPicPr>
          <p:cNvPr id="4" name="Picture 3" descr="Harper College 2024 commencement ceremony celebrates 'rich tapestry' of  graduates">
            <a:extLst>
              <a:ext uri="{FF2B5EF4-FFF2-40B4-BE49-F238E27FC236}">
                <a16:creationId xmlns:a16="http://schemas.microsoft.com/office/drawing/2014/main" id="{E7788A84-8357-73B1-AAC1-7DC6C1AA6E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2770" y="2223264"/>
            <a:ext cx="2743199" cy="1829944"/>
          </a:xfrm>
          <a:prstGeom prst="rect">
            <a:avLst/>
          </a:prstGeom>
        </p:spPr>
      </p:pic>
      <p:pic>
        <p:nvPicPr>
          <p:cNvPr id="6" name="Picture 5" descr="Harper's 2024 Commencement Ceremony celebrates 'rich tapestry' of graduates:  Harper College">
            <a:extLst>
              <a:ext uri="{FF2B5EF4-FFF2-40B4-BE49-F238E27FC236}">
                <a16:creationId xmlns:a16="http://schemas.microsoft.com/office/drawing/2014/main" id="{A1E114C1-959D-80E8-15FD-7324E2287B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6390" y="-2448"/>
            <a:ext cx="2743199" cy="1880006"/>
          </a:xfrm>
          <a:prstGeom prst="rect">
            <a:avLst/>
          </a:prstGeom>
        </p:spPr>
      </p:pic>
      <p:pic>
        <p:nvPicPr>
          <p:cNvPr id="3" name="Picture 2" descr="Rain doesn't dampen graduates' spirits at 54th annual Commencement  Ceremony: Harper College">
            <a:extLst>
              <a:ext uri="{FF2B5EF4-FFF2-40B4-BE49-F238E27FC236}">
                <a16:creationId xmlns:a16="http://schemas.microsoft.com/office/drawing/2014/main" id="{F6942493-5E85-D0DF-D11B-F32902B968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2795" y="4340893"/>
            <a:ext cx="2743200" cy="18859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6940DD4-86A9-1315-F09E-F49719192513}"/>
              </a:ext>
            </a:extLst>
          </p:cNvPr>
          <p:cNvSpPr txBox="1"/>
          <p:nvPr/>
        </p:nvSpPr>
        <p:spPr>
          <a:xfrm>
            <a:off x="1694956" y="819988"/>
            <a:ext cx="6051667" cy="41549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b="1" dirty="0"/>
              <a:t>Harper College Graduation</a:t>
            </a:r>
            <a:endParaRPr lang="en-US" b="1" dirty="0"/>
          </a:p>
          <a:p>
            <a:pPr algn="ctr"/>
            <a:r>
              <a:rPr lang="en-US" sz="4400" b="1" dirty="0"/>
              <a:t>Class of 2028</a:t>
            </a:r>
          </a:p>
          <a:p>
            <a:pPr algn="ctr"/>
            <a:r>
              <a:rPr lang="en-US" sz="4400" b="1" dirty="0"/>
              <a:t>Save the Date: </a:t>
            </a:r>
          </a:p>
          <a:p>
            <a:pPr algn="ctr"/>
            <a:r>
              <a:rPr lang="en-US" sz="4400" b="1" dirty="0"/>
              <a:t>Friday, May 16th, 2028 2:00pm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D417B75-9170-8111-1008-0CFEE6B37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2875" y="6337300"/>
            <a:ext cx="561975" cy="365125"/>
          </a:xfrm>
        </p:spPr>
        <p:txBody>
          <a:bodyPr/>
          <a:lstStyle/>
          <a:p>
            <a:fld id="{0105D928-3CE7-0043-8E17-CFD3CE8A4A23}" type="slidenum">
              <a:rPr lang="en-US" smtClean="0"/>
              <a:t>15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384C4AA-320A-27DD-BE28-1CBEC822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Save the Date for College now Graduation in 2028</a:t>
            </a:r>
          </a:p>
        </p:txBody>
      </p:sp>
    </p:spTree>
    <p:extLst>
      <p:ext uri="{BB962C8B-B14F-4D97-AF65-F5344CB8AC3E}">
        <p14:creationId xmlns:p14="http://schemas.microsoft.com/office/powerpoint/2010/main" val="32836717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8176B34-8FC1-35DC-F449-2D0627D653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Questions?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5F43D8E-74D2-E68A-1B88-F83922BDF0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D303E02-9510-594A-15E9-72F63CB0A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6225" y="6318250"/>
            <a:ext cx="533400" cy="365125"/>
          </a:xfrm>
        </p:spPr>
        <p:txBody>
          <a:bodyPr/>
          <a:lstStyle/>
          <a:p>
            <a:fld id="{0105D928-3CE7-0043-8E17-CFD3CE8A4A23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1230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F401D393-0630-1F4F-88C1-F19A7AF05BDD}" vid="{03B5FB40-D00D-6145-A91E-1B9474603F0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2a3f89a-a1ed-4054-8309-74cad3eb93db">
      <Value>306</Value>
    </TaxCatchAll>
    <Recommendation_x0020_Order xmlns="82a3f89a-a1ed-4054-8309-74cad3eb93db" xsi:nil="true"/>
    <Group_x0020_by xmlns="82a3f89a-a1ed-4054-8309-74cad3eb93db" xsi:nil="true"/>
    <TaxKeywordTaxHTField xmlns="82a3f89a-a1ed-4054-8309-74cad3eb93db">
      <Terms xmlns="http://schemas.microsoft.com/office/infopath/2007/PartnerControls">
        <TermInfo xmlns="http://schemas.microsoft.com/office/infopath/2007/PartnerControls">
          <TermName xmlns="http://schemas.microsoft.com/office/infopath/2007/PartnerControls">Board Presentation</TermName>
          <TermId xmlns="http://schemas.microsoft.com/office/infopath/2007/PartnerControls">3cf63bf2-376c-4352-8944-92da25a7828f</TermId>
        </TermInfo>
      </Terms>
    </TaxKeywordTaxHTField>
    <HARPER_x0020_Objective xmlns="82a3f89a-a1ed-4054-8309-74cad3eb93db" xsi:nil="true"/>
    <dda3366e4cfa4d258fa700ee5daef11b xmlns="82a3f89a-a1ed-4054-8309-74cad3eb93db">
      <Terms xmlns="http://schemas.microsoft.com/office/infopath/2007/PartnerControls"/>
    </dda3366e4cfa4d258fa700ee5daef11b>
    <Review_x0020_Date xmlns="82a3f89a-a1ed-4054-8309-74cad3eb93db" xsi:nil="true"/>
    <b6f2bb0946884b4d9719b0bea4de4cc6 xmlns="82a3f89a-a1ed-4054-8309-74cad3eb93db">
      <Terms xmlns="http://schemas.microsoft.com/office/infopath/2007/PartnerControls"/>
    </b6f2bb0946884b4d9719b0bea4de4cc6>
    <h9cf66f7e1804ce8a08598f1bbd47fc5 xmlns="82a3f89a-a1ed-4054-8309-74cad3eb93db">
      <Terms xmlns="http://schemas.microsoft.com/office/infopath/2007/PartnerControls"/>
    </h9cf66f7e1804ce8a08598f1bbd47fc5>
    <m535579cdb4449c7a70d921ca97ab6bd xmlns="82a3f89a-a1ed-4054-8309-74cad3eb93db">
      <Terms xmlns="http://schemas.microsoft.com/office/infopath/2007/PartnerControls"/>
    </m535579cdb4449c7a70d921ca97ab6bd>
    <p5ca3e662bc14801a2bc700579938ed0 xmlns="82a3f89a-a1ed-4054-8309-74cad3eb93db">
      <Terms xmlns="http://schemas.microsoft.com/office/infopath/2007/PartnerControls"/>
    </p5ca3e662bc14801a2bc700579938ed0>
    <Agenda_x0020_and_x0020_Minutes_x0020_Date xmlns="82a3f89a-a1ed-4054-8309-74cad3eb93db" xsi:nil="true"/>
    <b050177161ac4218bdb87adb4247f318 xmlns="82a3f89a-a1ed-4054-8309-74cad3eb93db">
      <Terms xmlns="http://schemas.microsoft.com/office/infopath/2007/PartnerControls"/>
    </b050177161ac4218bdb87adb4247f318>
    <j3d0e44d5ec74206b951c8d13f309db6 xmlns="82a3f89a-a1ed-4054-8309-74cad3eb93db">
      <Terms xmlns="http://schemas.microsoft.com/office/infopath/2007/PartnerControls"/>
    </j3d0e44d5ec74206b951c8d13f309db6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HARPER Document" ma:contentTypeID="0x0101007C714B2613C1D446856A7394ED56AE800093B69E1D6BAFE44C991A7EDCFC66A35F" ma:contentTypeVersion="39" ma:contentTypeDescription="Basic Harper document" ma:contentTypeScope="" ma:versionID="edf5ee8df8ba15dd5bec4002fdb3eeb8">
  <xsd:schema xmlns:xsd="http://www.w3.org/2001/XMLSchema" xmlns:xs="http://www.w3.org/2001/XMLSchema" xmlns:p="http://schemas.microsoft.com/office/2006/metadata/properties" xmlns:ns2="82a3f89a-a1ed-4054-8309-74cad3eb93db" targetNamespace="http://schemas.microsoft.com/office/2006/metadata/properties" ma:root="true" ma:fieldsID="3c47266bd72f925a2e3b0d8d9e376f44" ns2:_="">
    <xsd:import namespace="82a3f89a-a1ed-4054-8309-74cad3eb93db"/>
    <xsd:element name="properties">
      <xsd:complexType>
        <xsd:sequence>
          <xsd:element name="documentManagement">
            <xsd:complexType>
              <xsd:all>
                <xsd:element ref="ns2:HARPER_x0020_Objective" minOccurs="0"/>
                <xsd:element ref="ns2:Group_x0020_by" minOccurs="0"/>
                <xsd:element ref="ns2:Review_x0020_Date" minOccurs="0"/>
                <xsd:element ref="ns2:b6f2bb0946884b4d9719b0bea4de4cc6" minOccurs="0"/>
                <xsd:element ref="ns2:TaxKeywordTaxHTField" minOccurs="0"/>
                <xsd:element ref="ns2:j3d0e44d5ec74206b951c8d13f309db6" minOccurs="0"/>
                <xsd:element ref="ns2:p5ca3e662bc14801a2bc700579938ed0" minOccurs="0"/>
                <xsd:element ref="ns2:TaxCatchAll" minOccurs="0"/>
                <xsd:element ref="ns2:h9cf66f7e1804ce8a08598f1bbd47fc5" minOccurs="0"/>
                <xsd:element ref="ns2:TaxCatchAllLabel" minOccurs="0"/>
                <xsd:element ref="ns2:b050177161ac4218bdb87adb4247f318" minOccurs="0"/>
                <xsd:element ref="ns2:dda3366e4cfa4d258fa700ee5daef11b" minOccurs="0"/>
                <xsd:element ref="ns2:m535579cdb4449c7a70d921ca97ab6bd" minOccurs="0"/>
                <xsd:element ref="ns2:Agenda_x0020_and_x0020_Minutes_x0020_Date" minOccurs="0"/>
                <xsd:element ref="ns2:Recommendation_x0020_Orde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a3f89a-a1ed-4054-8309-74cad3eb93db" elementFormDefault="qualified">
    <xsd:import namespace="http://schemas.microsoft.com/office/2006/documentManagement/types"/>
    <xsd:import namespace="http://schemas.microsoft.com/office/infopath/2007/PartnerControls"/>
    <xsd:element name="HARPER_x0020_Objective" ma:index="7" nillable="true" ma:displayName="HARPER Objective" ma:internalName="HARPER_x0020_Objective">
      <xsd:simpleType>
        <xsd:restriction base="dms:Unknown"/>
      </xsd:simpleType>
    </xsd:element>
    <xsd:element name="Group_x0020_by" ma:index="10" nillable="true" ma:displayName="Group by" ma:format="Dropdown" ma:internalName="Group_x0020_by" ma:readOnly="false">
      <xsd:simpleType>
        <xsd:restriction base="dms:Choice">
          <xsd:enumeration value="Agenda"/>
          <xsd:enumeration value="Minutes"/>
          <xsd:enumeration value="N/A"/>
        </xsd:restriction>
      </xsd:simpleType>
    </xsd:element>
    <xsd:element name="Review_x0020_Date" ma:index="12" nillable="true" ma:displayName="Review Date" ma:format="DateOnly" ma:internalName="Review_x0020_Date" ma:readOnly="false">
      <xsd:simpleType>
        <xsd:restriction base="dms:DateTime"/>
      </xsd:simpleType>
    </xsd:element>
    <xsd:element name="b6f2bb0946884b4d9719b0bea4de4cc6" ma:index="14" nillable="true" ma:taxonomy="true" ma:internalName="b6f2bb0946884b4d9719b0bea4de4cc6" ma:taxonomyFieldName="HARPER_x0020_Policies_x0020_and_x0020_Procedures" ma:displayName="HARPER Policies and Procedures" ma:default="" ma:fieldId="{b6f2bb09-4688-4b4d-9719-b0bea4de4cc6}" ma:taxonomyMulti="true" ma:sspId="2be2f5ef-10bb-44f7-8626-41d665f97443" ma:termSetId="a01b37bf-c40b-4f16-82b7-6c17d6426e2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KeywordTaxHTField" ma:index="16" nillable="true" ma:taxonomy="true" ma:internalName="TaxKeywordTaxHTField" ma:taxonomyFieldName="TaxKeyword" ma:displayName="Enterprise Keywords" ma:fieldId="{23f27201-bee3-471e-b2e7-b64fd8b7ca38}" ma:taxonomyMulti="true" ma:sspId="2be2f5ef-10bb-44f7-8626-41d665f97443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j3d0e44d5ec74206b951c8d13f309db6" ma:index="19" nillable="true" ma:taxonomy="true" ma:internalName="j3d0e44d5ec74206b951c8d13f309db6" ma:taxonomyFieldName="HARPER_x0020_Administration" ma:displayName="HARPER Administration" ma:default="" ma:fieldId="{33d0e44d-5ec7-4206-b951-c8d13f309db6}" ma:taxonomyMulti="true" ma:sspId="2be2f5ef-10bb-44f7-8626-41d665f97443" ma:termSetId="0d0b6b08-6c62-4901-a7fd-c0f31764206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5ca3e662bc14801a2bc700579938ed0" ma:index="21" nillable="true" ma:taxonomy="true" ma:internalName="p5ca3e662bc14801a2bc700579938ed0" ma:taxonomyFieldName="HARPER_x0020_Governance" ma:displayName="HARPER Governance" ma:default="" ma:fieldId="{95ca3e66-2bc1-4801-a2bc-700579938ed0}" ma:taxonomyMulti="true" ma:sspId="2be2f5ef-10bb-44f7-8626-41d665f97443" ma:termSetId="10a489e1-3477-4420-a53c-47ea5323a75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22" nillable="true" ma:displayName="Taxonomy Catch All Column" ma:hidden="true" ma:list="{bc166cca-c00b-49e9-8e42-a0e6e3b5a9cf}" ma:internalName="TaxCatchAll" ma:showField="CatchAllData" ma:web="82a3f89a-a1ed-4054-8309-74cad3eb93d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h9cf66f7e1804ce8a08598f1bbd47fc5" ma:index="23" nillable="true" ma:taxonomy="true" ma:internalName="h9cf66f7e1804ce8a08598f1bbd47fc5" ma:taxonomyFieldName="HARPER_x0020_Advancement" ma:displayName="HARPER Advancement" ma:default="" ma:fieldId="{19cf66f7-e180-4ce8-a085-98f1bbd47fc5}" ma:taxonomyMulti="true" ma:sspId="2be2f5ef-10bb-44f7-8626-41d665f97443" ma:termSetId="67a8d895-8a00-46c7-b4e1-620d67fabd6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Label" ma:index="24" nillable="true" ma:displayName="Taxonomy Catch All Column1" ma:hidden="true" ma:list="{bc166cca-c00b-49e9-8e42-a0e6e3b5a9cf}" ma:internalName="TaxCatchAllLabel" ma:readOnly="true" ma:showField="CatchAllDataLabel" ma:web="82a3f89a-a1ed-4054-8309-74cad3eb93d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b050177161ac4218bdb87adb4247f318" ma:index="25" nillable="true" ma:taxonomy="true" ma:internalName="b050177161ac4218bdb87adb4247f318" ma:taxonomyFieldName="HARPER_x0020_Academic_x0020_Divisions" ma:displayName="HARPER Academic Divisions" ma:default="" ma:fieldId="{b0501771-61ac-4218-bdb8-7adb4247f318}" ma:taxonomyMulti="true" ma:sspId="2be2f5ef-10bb-44f7-8626-41d665f97443" ma:termSetId="c0f9ef6c-3515-41d7-9fc9-458d4fe2e41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da3366e4cfa4d258fa700ee5daef11b" ma:index="27" nillable="true" ma:taxonomy="true" ma:internalName="dda3366e4cfa4d258fa700ee5daef11b" ma:taxonomyFieldName="HARPER_x0020_Division" ma:displayName="HARPER Division" ma:default="" ma:fieldId="{dda3366e-4cfa-4d25-8fa7-00ee5daef11b}" ma:taxonomyMulti="true" ma:sspId="2be2f5ef-10bb-44f7-8626-41d665f97443" ma:termSetId="7e597027-f0a9-498c-8769-2022074df12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535579cdb4449c7a70d921ca97ab6bd" ma:index="28" nillable="true" ma:taxonomy="true" ma:internalName="m535579cdb4449c7a70d921ca97ab6bd" ma:taxonomyFieldName="HARPER_x0020_Audience" ma:displayName="HARPER Audience" ma:default="" ma:fieldId="{6535579c-db44-49c7-a70d-921ca97ab6bd}" ma:taxonomyMulti="true" ma:sspId="2be2f5ef-10bb-44f7-8626-41d665f97443" ma:termSetId="11266337-1135-4224-a8fa-1d31159d41dc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genda_x0020_and_x0020_Minutes_x0020_Date" ma:index="29" nillable="true" ma:displayName="Agenda and Minutes Date" ma:format="DateOnly" ma:internalName="Agenda_x0020_and_x0020_Minutes_x0020_Date" ma:readOnly="false">
      <xsd:simpleType>
        <xsd:restriction base="dms:DateTime"/>
      </xsd:simpleType>
    </xsd:element>
    <xsd:element name="Recommendation_x0020_Order" ma:index="30" nillable="true" ma:displayName="Recommendation Order" ma:internalName="Recommendation_x0020_Order">
      <xsd:simpleType>
        <xsd:restriction base="dms:Number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6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2EB7862-8CE7-42C8-85E6-FE6876FE9D90}">
  <ds:schemaRefs>
    <ds:schemaRef ds:uri="http://purl.org/dc/dcmitype/"/>
    <ds:schemaRef ds:uri="ccc686f4-17ad-4dff-a9cc-88af7be28342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f446a5d7-78ec-4a7b-96ab-a58cd05dccad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FA79C01F-53C9-4107-B1B1-BC497DBDC45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A088A5E-B9E2-4B69-A806-11A43E79C1D1}"/>
</file>

<file path=docProps/app.xml><?xml version="1.0" encoding="utf-8"?>
<Properties xmlns="http://schemas.openxmlformats.org/officeDocument/2006/extended-properties" xmlns:vt="http://schemas.openxmlformats.org/officeDocument/2006/docPropsVTypes">
  <Template>hc-aspen-2027-top-25-16x9 (4)</Template>
  <TotalTime>509</TotalTime>
  <Words>526</Words>
  <Application>Microsoft Office PowerPoint</Application>
  <PresentationFormat>Widescreen</PresentationFormat>
  <Paragraphs>114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Aptos</vt:lpstr>
      <vt:lpstr>Aptos Display</vt:lpstr>
      <vt:lpstr>Arial</vt:lpstr>
      <vt:lpstr>Calibri</vt:lpstr>
      <vt:lpstr>Courier New</vt:lpstr>
      <vt:lpstr>Office Theme</vt:lpstr>
      <vt:lpstr>August 18, 2026 Dr. Sean Warren-Crouch, Director of College Transitions Lisa Haegele, Assistant Director Dual Credit</vt:lpstr>
      <vt:lpstr>College Now Program</vt:lpstr>
      <vt:lpstr>Recruitment of Inaugural Cohort </vt:lpstr>
      <vt:lpstr>Recruitment of Inaugural Cohort </vt:lpstr>
      <vt:lpstr>Recruitment of Inaugural Cohort </vt:lpstr>
      <vt:lpstr>Recruitment of Inaugural Cohort </vt:lpstr>
      <vt:lpstr>Recruitment of Inaugural Cohort </vt:lpstr>
      <vt:lpstr>Welcoming the First Cohort </vt:lpstr>
      <vt:lpstr>Welcoming the First Cohort </vt:lpstr>
      <vt:lpstr>Piloting new technology - </vt:lpstr>
      <vt:lpstr>College Now Structure </vt:lpstr>
      <vt:lpstr>PowerPoint Presentation</vt:lpstr>
      <vt:lpstr>Support Services</vt:lpstr>
      <vt:lpstr>College Now "Hubs"</vt:lpstr>
      <vt:lpstr>Save the Date for College now Graduation in 2028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2026-08-19 College Now Update</dc:title>
  <dc:creator>Cindy Roth-Wurster</dc:creator>
  <cp:keywords>Board Presentation</cp:keywords>
  <cp:lastModifiedBy>Colleen Rice</cp:lastModifiedBy>
  <cp:revision>5</cp:revision>
  <dcterms:created xsi:type="dcterms:W3CDTF">2026-07-01T13:43:43Z</dcterms:created>
  <dcterms:modified xsi:type="dcterms:W3CDTF">2026-08-12T14:44:50Z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0x0101007C714B2613C1D446856A7394ED56AE800093B69E1D6BAFE44C991A7EDCFC66A35F</vt:lpwstr>
  </property>
  <property fmtid="{D5CDD505-2E9C-101B-9397-08002B2CF9AE}" pid="3" name="MediaServiceImageTags">
    <vt:lpwstr/>
  </property>
  <property fmtid="{D5CDD505-2E9C-101B-9397-08002B2CF9AE}" pid="4" name="HARPER Policies and Procedures">
    <vt:lpwstr/>
  </property>
  <property fmtid="{D5CDD505-2E9C-101B-9397-08002B2CF9AE}" pid="5" name="HARPER Administration">
    <vt:lpwstr/>
  </property>
  <property fmtid="{D5CDD505-2E9C-101B-9397-08002B2CF9AE}" pid="6" name="TaxKeyword">
    <vt:lpwstr>306;#Board Presentation|3cf63bf2-376c-4352-8944-92da25a7828f</vt:lpwstr>
  </property>
  <property fmtid="{D5CDD505-2E9C-101B-9397-08002B2CF9AE}" pid="7" name="HARPER Governance">
    <vt:lpwstr/>
  </property>
  <property fmtid="{D5CDD505-2E9C-101B-9397-08002B2CF9AE}" pid="8" name="HARPER Advancement">
    <vt:lpwstr/>
  </property>
  <property fmtid="{D5CDD505-2E9C-101B-9397-08002B2CF9AE}" pid="9" name="HARPER Audience">
    <vt:lpwstr/>
  </property>
  <property fmtid="{D5CDD505-2E9C-101B-9397-08002B2CF9AE}" pid="10" name="HARPER Division">
    <vt:lpwstr/>
  </property>
  <property fmtid="{D5CDD505-2E9C-101B-9397-08002B2CF9AE}" pid="11" name="HARPER Academic Divisions">
    <vt:lpwstr/>
  </property>
</Properties>
</file>