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73" r:id="rId6"/>
    <p:sldId id="261" r:id="rId7"/>
    <p:sldId id="262" r:id="rId8"/>
    <p:sldId id="263" r:id="rId9"/>
    <p:sldId id="274" r:id="rId10"/>
    <p:sldId id="265" r:id="rId11"/>
    <p:sldId id="275" r:id="rId12"/>
    <p:sldId id="267" r:id="rId13"/>
    <p:sldId id="268" r:id="rId14"/>
    <p:sldId id="278" r:id="rId15"/>
    <p:sldId id="270" r:id="rId16"/>
    <p:sldId id="271" r:id="rId17"/>
    <p:sldId id="272" r:id="rId18"/>
    <p:sldId id="279" r:id="rId19"/>
    <p:sldId id="269" r:id="rId2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B2BA2E3-1B2D-40C5-A59A-8A11DED56D94}" type="datetimeFigureOut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D8EC56-274A-49CA-9D32-B0DAB28B9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4077-9AAA-458F-8ACB-6D7113B12531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BDC2-02AD-4959-99CE-9421F592A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20603-1C6C-4B08-9A20-D0205F18EEB9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D79B-367A-4F79-930F-97DD7AA85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88379-913D-49E1-92E8-9C26C6F22E40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CB1A7-D0BB-4B5F-98BB-C122AC4DC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BBDD-A249-45DF-B4B6-1A7A744C9C9C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18FF-1C10-4F6B-9982-9ACA54048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CC55-14FF-413B-A880-FCED0FAF7EFD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4F2B-EF35-44D3-9EAF-EC5AEA534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BDCD-C178-4078-B83E-526D9ADE3765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3B46-C7A3-44A2-9D3A-F12D1AFE3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33EC6-CB69-4CD0-AB87-712FE820E640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1CB9-1D0A-4403-B357-65C78BC80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37C3-EA8D-41FC-9621-F6505C9D8E3A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45805-F2A4-43CB-8E2F-4B0CF5B27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87BF-5874-46EA-B865-5D8663F7DA98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37B3-3C1B-4D09-A6A6-C80710058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A934-F8F9-4229-B873-8157AF778883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05D8-7338-4DFA-99BF-6249F0762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9AD62-2964-448E-B586-78FA60251D87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ECAD-B3C8-441A-A92E-73900669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A0942C5-8A99-43AE-9238-51145C0B758C}" type="datetime1">
              <a:rPr lang="en-US"/>
              <a:pPr>
                <a:defRPr/>
              </a:pPr>
              <a:t>10/30/2009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9D5FD5D-E7F5-4895-A42F-C5333D7F7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0" r:id="rId2"/>
    <p:sldLayoutId id="2147483756" r:id="rId3"/>
    <p:sldLayoutId id="2147483751" r:id="rId4"/>
    <p:sldLayoutId id="2147483752" r:id="rId5"/>
    <p:sldLayoutId id="2147483753" r:id="rId6"/>
    <p:sldLayoutId id="2147483757" r:id="rId7"/>
    <p:sldLayoutId id="2147483758" r:id="rId8"/>
    <p:sldLayoutId id="2147483759" r:id="rId9"/>
    <p:sldLayoutId id="2147483754" r:id="rId10"/>
    <p:sldLayoutId id="21474837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Personal Assessment of the College Environment (PACE) 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Summary of Findings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752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Highest Mean Item Ratings in 2005 </a:t>
            </a:r>
            <a:r>
              <a:rPr lang="en-US" sz="4400" i="1" u="sng" dirty="0" smtClean="0">
                <a:solidFill>
                  <a:schemeClr val="accent1">
                    <a:satMod val="150000"/>
                  </a:schemeClr>
                </a:solidFill>
              </a:rPr>
              <a:t>not</a:t>
            </a: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repeated in 2008 </a:t>
            </a: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73563"/>
          </a:xfrm>
        </p:spPr>
        <p:txBody>
          <a:bodyPr/>
          <a:lstStyle/>
          <a:p>
            <a:r>
              <a:rPr lang="en-US" sz="2400" smtClean="0"/>
              <a:t>The extent to which I am responsible for meaningful work: 4.34</a:t>
            </a:r>
          </a:p>
          <a:p>
            <a:r>
              <a:rPr lang="en-US" sz="2400" smtClean="0"/>
              <a:t>The extent to which students receive an excellent education at this institution: 4.24</a:t>
            </a:r>
          </a:p>
          <a:p>
            <a:r>
              <a:rPr lang="en-US" sz="2400" smtClean="0"/>
              <a:t>The extent to which my skills are appropriate for my job: 4.22</a:t>
            </a:r>
          </a:p>
          <a:p>
            <a:r>
              <a:rPr lang="en-US" sz="2400" smtClean="0"/>
              <a:t>The extent to which accuracy is expected of me in my job: 4.20</a:t>
            </a:r>
          </a:p>
          <a:p>
            <a:r>
              <a:rPr lang="en-US" sz="2400" smtClean="0"/>
              <a:t>The extent to which this institution prepares students for further learning: 4.11</a:t>
            </a:r>
          </a:p>
          <a:p>
            <a:pPr>
              <a:buFont typeface="Wingdings 2" pitchFamily="18" charset="2"/>
              <a:buNone/>
            </a:pPr>
            <a:endParaRPr lang="en-US" sz="2400" smtClean="0"/>
          </a:p>
          <a:p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DDD9C-8A3A-4C96-BF98-86469259FA00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Lowest Mean Item Ratings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Information shared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Decisions made at appropriate levels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2.78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Cooperation exists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2.92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I’m able to influence</a:t>
                      </a:r>
                      <a:r>
                        <a:rPr lang="en-US" sz="1200" baseline="0" dirty="0" smtClean="0"/>
                        <a:t> direction of HC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Open &amp; ethical communication practiced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HC appropriately organized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2.99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Opportunity for advancement w/in HC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Teams used problem-solving techniques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My work guided by clearly defined administrative processes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HC</a:t>
                      </a:r>
                      <a:r>
                        <a:rPr lang="en-US" sz="1200" baseline="0" dirty="0" smtClean="0"/>
                        <a:t> positively motivates my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74D1B-0404-4640-8BB5-03AAA25EA1BD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</a:rPr>
              <a:t>Climate Factors Ratings by </a:t>
            </a:r>
            <a:r>
              <a:rPr lang="en-US" sz="4000" i="1" u="sng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</a:rPr>
              <a:t>All</a:t>
            </a: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</a:rPr>
              <a:t> Employees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Factor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2008 w/ adjunct faculty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Supervisory Relationships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3.58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3.66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Institutional Structure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3.28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Teamwork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Student Focus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Overall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3.61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3.63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18DD3-CC26-4DFE-B693-34872961FBE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32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Rating of 2008 Harper College Climate Factors by Employee Groups </a:t>
            </a:r>
            <a:endParaRPr lang="en-US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15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524000"/>
                <a:gridCol w="1676400"/>
                <a:gridCol w="1447800"/>
                <a:gridCol w="990600"/>
                <a:gridCol w="914400"/>
              </a:tblGrid>
              <a:tr h="6060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Employee Group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Supervisory Relations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Institutional Structure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Teamwork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Student Focus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Overall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4.04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4.16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4.17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4.00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Classified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3.76 </a:t>
                      </a:r>
                      <a:endParaRPr lang="en-US" dirty="0"/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Super/Con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4.05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3.69</a:t>
                      </a:r>
                      <a:endParaRPr lang="en-US" dirty="0"/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(full-time)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2.91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 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dirty="0" smtClean="0"/>
                        <a:t>3.70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3.64</a:t>
                      </a:r>
                      <a:endParaRPr lang="en-US" dirty="0"/>
                    </a:p>
                  </a:txBody>
                  <a:tcPr/>
                </a:tc>
              </a:tr>
              <a:tr h="351115">
                <a:tc>
                  <a:txBody>
                    <a:bodyPr/>
                    <a:lstStyle/>
                    <a:p>
                      <a:r>
                        <a:rPr lang="en-US" dirty="0" smtClean="0"/>
                        <a:t>Campus 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2.91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2.96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2.79</a:t>
                      </a:r>
                    </a:p>
                    <a:p>
                      <a:pPr lv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dirty="0" smtClean="0"/>
                        <a:t>3.11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84178-8180-4090-AA66-B9E215178AE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2008 Mean Climate Scores as Rated by Employee Groups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2057400"/>
            <a:ext cx="5229225" cy="3314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2008  Ratings of Climate F actors by Demographic Groups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447800"/>
                <a:gridCol w="12954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Supervisory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Institutional 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7C73A-53BE-43BB-89AB-58C455D2F7BF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2008 Ratings of Climate Factors</a:t>
            </a:r>
            <a:b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 by Years of Service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286000"/>
          <a:ext cx="7239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79"/>
                <a:gridCol w="1426221"/>
                <a:gridCol w="1447800"/>
                <a:gridCol w="1295400"/>
                <a:gridCol w="1066800"/>
                <a:gridCol w="11430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Supervisory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Institutional 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</a:tr>
              <a:tr h="359511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/>
                </a:tc>
              </a:tr>
              <a:tr h="359511">
                <a:tc>
                  <a:txBody>
                    <a:bodyPr/>
                    <a:lstStyle/>
                    <a:p>
                      <a:r>
                        <a:rPr lang="en-US" dirty="0" smtClean="0"/>
                        <a:t>1-4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3.70</a:t>
                      </a:r>
                      <a:endParaRPr lang="en-US" dirty="0"/>
                    </a:p>
                  </a:txBody>
                  <a:tcPr/>
                </a:tc>
              </a:tr>
              <a:tr h="359511">
                <a:tc>
                  <a:txBody>
                    <a:bodyPr/>
                    <a:lstStyle/>
                    <a:p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3.51</a:t>
                      </a:r>
                      <a:endParaRPr lang="en-US" dirty="0"/>
                    </a:p>
                  </a:txBody>
                  <a:tcPr/>
                </a:tc>
              </a:tr>
              <a:tr h="359511">
                <a:tc>
                  <a:txBody>
                    <a:bodyPr/>
                    <a:lstStyle/>
                    <a:p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4.07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3.54</a:t>
                      </a:r>
                      <a:endParaRPr lang="en-US" dirty="0"/>
                    </a:p>
                  </a:txBody>
                  <a:tcPr/>
                </a:tc>
              </a:tr>
              <a:tr h="359511">
                <a:tc>
                  <a:txBody>
                    <a:bodyPr/>
                    <a:lstStyle/>
                    <a:p>
                      <a:r>
                        <a:rPr lang="en-US" dirty="0" smtClean="0"/>
                        <a:t>15+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19C3C-B175-4624-8AEF-9A258B5F4348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Harper’s Climate Compared to NILIE Norm Base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76475"/>
          <a:ext cx="60960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Climate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Harper 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Harper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NILIE Norm Base</a:t>
                      </a:r>
                      <a:r>
                        <a:rPr lang="en-US" baseline="0" dirty="0" smtClean="0"/>
                        <a:t> (n=65)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Supervisory</a:t>
                      </a:r>
                      <a:r>
                        <a:rPr lang="en-US" baseline="0" dirty="0" smtClean="0"/>
                        <a:t> Relationships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</a:t>
                      </a:r>
                      <a:r>
                        <a:rPr lang="en-US" baseline="0" dirty="0" smtClean="0"/>
                        <a:t> 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Teamwork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3.56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95957-BD02-4B5F-BACD-B8DFD2089005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C000"/>
                </a:solidFill>
              </a:rPr>
              <a:t>Harper College Climate Compared with the NILIE PACE Norm Base</a:t>
            </a:r>
            <a:endParaRPr lang="en-US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E6178-15AA-46B9-A1D8-6F670908742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590800"/>
            <a:ext cx="50323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2008  Customized Items</a:t>
            </a:r>
            <a:b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(Harper only for 2008)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96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990600"/>
                <a:gridCol w="990600"/>
                <a:gridCol w="990600"/>
                <a:gridCol w="990600"/>
                <a:gridCol w="1066800"/>
                <a:gridCol w="1143000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Classified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Super</a:t>
                      </a:r>
                      <a:r>
                        <a:rPr lang="en-US" sz="1400" baseline="0" dirty="0" smtClean="0"/>
                        <a:t> Con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Faculty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Tech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Campus Ops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 Excellence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2.90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 Respect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2.67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 Integrity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2.90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 Collaboration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2.76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Welcoming environment for </a:t>
                      </a:r>
                      <a:r>
                        <a:rPr lang="en-US" sz="1400" dirty="0" err="1" smtClean="0"/>
                        <a:t>underrep</a:t>
                      </a:r>
                      <a:r>
                        <a:rPr lang="en-US" sz="1400" dirty="0" smtClean="0"/>
                        <a:t> groups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3.08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 about strengths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3.21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 contribute to welcoming environment for </a:t>
                      </a:r>
                      <a:r>
                        <a:rPr lang="en-US" sz="1400" dirty="0" err="1" smtClean="0"/>
                        <a:t>underrep</a:t>
                      </a:r>
                      <a:r>
                        <a:rPr lang="en-US" sz="1400" dirty="0" smtClean="0"/>
                        <a:t> groups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3.57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 apply strengths to my 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Campus</a:t>
                      </a:r>
                      <a:r>
                        <a:rPr lang="en-US" sz="1400" baseline="0" dirty="0" smtClean="0"/>
                        <a:t> security provides for my safety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3.91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Overall rating of HC climate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4.02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3.52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just"/>
                      <a:r>
                        <a:rPr lang="en-US" sz="1400" dirty="0" smtClean="0"/>
                        <a:t>2.90</a:t>
                      </a:r>
                    </a:p>
                    <a:p>
                      <a:pPr lvl="1" algn="just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F86F7-39B9-4079-93CE-6BC121EF5E43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9113" y="2538413"/>
            <a:ext cx="55657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PACE Model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satMod val="150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accent1">
                    <a:satMod val="150000"/>
                  </a:schemeClr>
                </a:solidFill>
              </a:rPr>
              <a:t>ational Initiative for Leadership &amp; Institutional Effectiveness (NILIE)</a:t>
            </a:r>
            <a:br>
              <a:rPr lang="en-US" sz="18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satMod val="150000"/>
                  </a:schemeClr>
                </a:solidFill>
              </a:rPr>
              <a:t>North Carolina State University</a:t>
            </a:r>
            <a:endParaRPr lang="en-US" sz="18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2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sz="1200" smtClean="0"/>
          </a:p>
          <a:p>
            <a:pPr>
              <a:buFont typeface="Wingdings 2" pitchFamily="18" charset="2"/>
              <a:buNone/>
            </a:pPr>
            <a:endParaRPr lang="en-US" sz="1200" smtClean="0"/>
          </a:p>
        </p:txBody>
      </p:sp>
      <p:sp>
        <p:nvSpPr>
          <p:cNvPr id="7" name="Rectangle 6"/>
          <p:cNvSpPr/>
          <p:nvPr/>
        </p:nvSpPr>
        <p:spPr>
          <a:xfrm>
            <a:off x="3733800" y="2133600"/>
            <a:ext cx="14478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Climate Factors </a:t>
            </a:r>
            <a:endParaRPr lang="en-US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78910-260F-48CB-A99B-023686EBDA5F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Organizational Systems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Coercive: least conducive to productivity, job satisfaction, communication, &amp; overall organizational climate </a:t>
            </a:r>
          </a:p>
          <a:p>
            <a:r>
              <a:rPr lang="en-US" smtClean="0"/>
              <a:t>Competitive</a:t>
            </a:r>
          </a:p>
          <a:p>
            <a:r>
              <a:rPr lang="en-US" smtClean="0"/>
              <a:t>Consultative</a:t>
            </a:r>
          </a:p>
          <a:p>
            <a:r>
              <a:rPr lang="en-US" smtClean="0"/>
              <a:t>Collaborative: most conducive to productivity, job satisfaction, communication, &amp; overall organizational climate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DBF7B-CEB5-4DCC-9391-2FC3AE8B77E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nstrumentation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46 items grouped under the 4 climate factors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Institutional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Supervisory Relationships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Teamwork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/>
              <a:t>Student Focus</a:t>
            </a:r>
          </a:p>
          <a:p>
            <a:r>
              <a:rPr lang="en-US" smtClean="0"/>
              <a:t>Respondents rate these 4 factors on 5-point scale (1 = low . . . 5 = high)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9339B-E755-432C-821C-B16A844A05A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Response Rates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 sz="2800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905000"/>
            <a:ext cx="8229600" cy="1143000"/>
          </a:xfrm>
          <a:prstGeom prst="rect">
            <a:avLst/>
          </a:prstGeom>
        </p:spPr>
        <p:txBody>
          <a:bodyPr lIns="0" rIns="0" bIns="0" anchor="b">
            <a:normAutofit fontScale="3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5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53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500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50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50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Response</a:t>
            </a:r>
            <a:r>
              <a:rPr lang="en-US" sz="50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Rates </a:t>
            </a:r>
            <a:endParaRPr lang="en-US" sz="5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981200"/>
          <a:ext cx="8305801" cy="405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4458"/>
                <a:gridCol w="1786194"/>
                <a:gridCol w="1786194"/>
                <a:gridCol w="1428955"/>
              </a:tblGrid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Employee Group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Total 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Population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Surveys Completed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% Population Represented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Administrator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87.5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Classified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176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128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72.7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Supervisory/Confidential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64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86.5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Faculty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210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167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79.5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Professional Technical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120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76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63.3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Campus Operations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85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47.1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Did Not Respond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Total Nov 2008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713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527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73.9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827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Total Apr 2005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781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+mj-lt"/>
                        </a:rPr>
                        <a:t>416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53.3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2DA1E-40C5-45A5-8757-DB38854E342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Overall Climate Rating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Overall mean response: </a:t>
            </a:r>
            <a:br>
              <a:rPr lang="en-US" sz="3600" smtClean="0"/>
            </a:br>
            <a:r>
              <a:rPr lang="en-US" sz="3600" smtClean="0"/>
              <a:t>“healthy climate”  </a:t>
            </a:r>
          </a:p>
          <a:p>
            <a:r>
              <a:rPr lang="en-US" sz="3600" smtClean="0"/>
              <a:t>Mid-Consultative range </a:t>
            </a:r>
          </a:p>
          <a:p>
            <a:pPr>
              <a:buFont typeface="Wingdings 2" pitchFamily="18" charset="2"/>
              <a:buNone/>
            </a:pPr>
            <a:endParaRPr lang="en-US" sz="36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810000"/>
          <a:ext cx="609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2008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3.56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3.61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2EE97-5C3B-4C2C-9E35-F664603665D2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Overall Climate Factor Ratings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mtClean="0"/>
              <a:t>Highest rated climate factor: Student Focus</a:t>
            </a:r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2667000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3.99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C6E9A-4B95-47D5-A4B9-0F0FA555B54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Overall Climate Factor Ratings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2008 </a:t>
            </a:r>
            <a:r>
              <a:rPr lang="en-US" sz="2400" i="1" u="sng" smtClean="0"/>
              <a:t>Overall</a:t>
            </a:r>
            <a:r>
              <a:rPr lang="en-US" sz="2000" smtClean="0"/>
              <a:t> climate factor ratings by employee group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Administrator			4.00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Classified				3.76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Supervisory/Confidential		3.69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Faculty				3.48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Professional/Technical		3.64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Campus Operations		3.11</a:t>
            </a:r>
          </a:p>
          <a:p>
            <a:r>
              <a:rPr lang="en-US" sz="2000" smtClean="0"/>
              <a:t>2005 </a:t>
            </a:r>
            <a:r>
              <a:rPr lang="en-US" sz="2400" i="1" u="sng" smtClean="0"/>
              <a:t>Overall</a:t>
            </a:r>
            <a:r>
              <a:rPr lang="en-US" sz="2000" smtClean="0"/>
              <a:t> climate factor ratings by employee group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Administrative			3.82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Technical/Campus Operations	3.64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Administrative Support		3.61	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smtClean="0"/>
              <a:t>Faculty				3.55</a:t>
            </a:r>
            <a:r>
              <a:rPr lang="en-US" sz="1600" smtClean="0"/>
              <a:t>			</a:t>
            </a:r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BC41F-9149-4328-88C0-8590875F894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Highest Mean Item Ratings</a:t>
            </a: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609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92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Students</a:t>
                      </a:r>
                      <a:r>
                        <a:rPr lang="en-US" sz="1200" baseline="0" dirty="0" smtClean="0"/>
                        <a:t> receive excellent education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4.24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My job is relevant to mission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4.34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HC</a:t>
                      </a:r>
                      <a:r>
                        <a:rPr lang="en-US" sz="1200" baseline="0" dirty="0" smtClean="0"/>
                        <a:t> prepares students for further education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HC prepares students for careers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Faculty meet needs of students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Students satisfied w/ educational experience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Classified personnel meet needs of students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Non-teaching personnel meet needs of students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My supervisor expresses</a:t>
                      </a:r>
                      <a:r>
                        <a:rPr lang="en-US" sz="1200" baseline="0" dirty="0" smtClean="0"/>
                        <a:t> confidence in my work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My supervisor open to new ideas, etc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F21C4-2F41-49F8-A8E5-6E7515C63E67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HARPER Document" ma:contentTypeID="0x0101007C714B2613C1D446856A7394ED56AE8000BEE1D5A83F6037408424CE4047E3BAAA" ma:contentTypeVersion="41" ma:contentTypeDescription="Basic Harper document" ma:contentTypeScope="" ma:versionID="46f8f89192a55bca1082d047b12819b1">
  <xsd:schema xmlns:xsd="http://www.w3.org/2001/XMLSchema" xmlns:xs="http://www.w3.org/2001/XMLSchema" xmlns:p="http://schemas.microsoft.com/office/2006/metadata/properties" xmlns:ns2="82a3f89a-a1ed-4054-8309-74cad3eb93db" xmlns:ns3="6f38ce10-3159-46db-8bfd-780907d4f1a8" targetNamespace="http://schemas.microsoft.com/office/2006/metadata/properties" ma:root="true" ma:fieldsID="0117fe075d7f3197d6cf50254d6890a1" ns2:_="" ns3:_="">
    <xsd:import namespace="82a3f89a-a1ed-4054-8309-74cad3eb93db"/>
    <xsd:import namespace="6f38ce10-3159-46db-8bfd-780907d4f1a8"/>
    <xsd:element name="properties">
      <xsd:complexType>
        <xsd:sequence>
          <xsd:element name="documentManagement">
            <xsd:complexType>
              <xsd:all>
                <xsd:element ref="ns2:HARPER_x0020_Objective" minOccurs="0"/>
                <xsd:element ref="ns2:Group_x0020_by" minOccurs="0"/>
                <xsd:element ref="ns2:Review_x0020_Date" minOccurs="0"/>
                <xsd:element ref="ns2:b6f2bb0946884b4d9719b0bea4de4cc6" minOccurs="0"/>
                <xsd:element ref="ns2:TaxKeywordTaxHTField" minOccurs="0"/>
                <xsd:element ref="ns2:i1417cfe8ff2417e9c10fcea50dd498f" minOccurs="0"/>
                <xsd:element ref="ns2:j3d0e44d5ec74206b951c8d13f309db6" minOccurs="0"/>
                <xsd:element ref="ns2:m535579cdb4449c7a70d921ca97ab6bd" minOccurs="0"/>
                <xsd:element ref="ns2:p5ca3e662bc14801a2bc700579938ed0" minOccurs="0"/>
                <xsd:element ref="ns2:TaxCatchAll" minOccurs="0"/>
                <xsd:element ref="ns2:h9cf66f7e1804ce8a08598f1bbd47fc5" minOccurs="0"/>
                <xsd:element ref="ns2:TaxCatchAllLabel" minOccurs="0"/>
                <xsd:element ref="ns2:b050177161ac4218bdb87adb4247f318" minOccurs="0"/>
                <xsd:element ref="ns2:dda3366e4cfa4d258fa700ee5daef11b" minOccurs="0"/>
                <xsd:element ref="ns2:Agenda_x0020_and_x0020_Minutes_x0020_Date" minOccurs="0"/>
                <xsd:element ref="ns2:Recommendation_x0020_Order" minOccurs="0"/>
                <xsd:element ref="ns3:Se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a3f89a-a1ed-4054-8309-74cad3eb93db" elementFormDefault="qualified">
    <xsd:import namespace="http://schemas.microsoft.com/office/2006/documentManagement/types"/>
    <xsd:import namespace="http://schemas.microsoft.com/office/infopath/2007/PartnerControls"/>
    <xsd:element name="HARPER_x0020_Objective" ma:index="7" nillable="true" ma:displayName="HARPER Objective" ma:internalName="HARPER_x0020_Objective">
      <xsd:simpleType>
        <xsd:restriction base="dms:Unknown"/>
      </xsd:simpleType>
    </xsd:element>
    <xsd:element name="Group_x0020_by" ma:index="10" nillable="true" ma:displayName="Group by" ma:format="Dropdown" ma:internalName="Group_x0020_by" ma:readOnly="false">
      <xsd:simpleType>
        <xsd:restriction base="dms:Choice">
          <xsd:enumeration value="Agenda"/>
          <xsd:enumeration value="Minutes"/>
          <xsd:enumeration value="N/A"/>
        </xsd:restriction>
      </xsd:simpleType>
    </xsd:element>
    <xsd:element name="Review_x0020_Date" ma:index="13" nillable="true" ma:displayName="Review Date" ma:format="DateOnly" ma:internalName="Review_x0020_Date" ma:readOnly="false">
      <xsd:simpleType>
        <xsd:restriction base="dms:DateTime"/>
      </xsd:simpleType>
    </xsd:element>
    <xsd:element name="b6f2bb0946884b4d9719b0bea4de4cc6" ma:index="14" nillable="true" ma:taxonomy="true" ma:internalName="b6f2bb0946884b4d9719b0bea4de4cc6" ma:taxonomyFieldName="HARPER_x0020_Policies_x0020_and_x0020_Procedures" ma:displayName="HARPER Policies and Procedures" ma:default="" ma:fieldId="{b6f2bb09-4688-4b4d-9719-b0bea4de4cc6}" ma:taxonomyMulti="true" ma:sspId="2be2f5ef-10bb-44f7-8626-41d665f97443" ma:termSetId="a01b37bf-c40b-4f16-82b7-6c17d6426e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2be2f5ef-10bb-44f7-8626-41d665f9744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i1417cfe8ff2417e9c10fcea50dd498f" ma:index="18" nillable="true" ma:taxonomy="true" ma:internalName="i1417cfe8ff2417e9c10fcea50dd498f" ma:taxonomyFieldName="Year" ma:displayName="Year" ma:default="" ma:fieldId="{21417cfe-8ff2-417e-9c10-fcea50dd498f}" ma:taxonomyMulti="true" ma:sspId="2be2f5ef-10bb-44f7-8626-41d665f97443" ma:termSetId="9ecd9807-948d-4641-943d-d059ef1ba4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3d0e44d5ec74206b951c8d13f309db6" ma:index="21" nillable="true" ma:taxonomy="true" ma:internalName="j3d0e44d5ec74206b951c8d13f309db6" ma:taxonomyFieldName="HARPER_x0020_Administration" ma:displayName="HARPER Administration" ma:default="" ma:fieldId="{33d0e44d-5ec7-4206-b951-c8d13f309db6}" ma:taxonomyMulti="true" ma:sspId="2be2f5ef-10bb-44f7-8626-41d665f97443" ma:termSetId="0d0b6b08-6c62-4901-a7fd-c0f31764206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535579cdb4449c7a70d921ca97ab6bd" ma:index="22" nillable="true" ma:taxonomy="true" ma:internalName="m535579cdb4449c7a70d921ca97ab6bd" ma:taxonomyFieldName="HARPER_x0020_Audience" ma:displayName="HARPER Audience" ma:default="" ma:fieldId="{6535579c-db44-49c7-a70d-921ca97ab6bd}" ma:taxonomyMulti="true" ma:sspId="2be2f5ef-10bb-44f7-8626-41d665f97443" ma:termSetId="11266337-1135-4224-a8fa-1d31159d41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ca3e662bc14801a2bc700579938ed0" ma:index="23" nillable="true" ma:taxonomy="true" ma:internalName="p5ca3e662bc14801a2bc700579938ed0" ma:taxonomyFieldName="HARPER_x0020_Governance" ma:displayName="HARPER Governance" ma:default="" ma:fieldId="{95ca3e66-2bc1-4801-a2bc-700579938ed0}" ma:taxonomyMulti="true" ma:sspId="2be2f5ef-10bb-44f7-8626-41d665f97443" ma:termSetId="10a489e1-3477-4420-a53c-47ea5323a75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4" nillable="true" ma:displayName="Taxonomy Catch All Column" ma:hidden="true" ma:list="{bc166cca-c00b-49e9-8e42-a0e6e3b5a9cf}" ma:internalName="TaxCatchAll" ma:showField="CatchAllData" ma:web="82a3f89a-a1ed-4054-8309-74cad3eb93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9cf66f7e1804ce8a08598f1bbd47fc5" ma:index="25" nillable="true" ma:taxonomy="true" ma:internalName="h9cf66f7e1804ce8a08598f1bbd47fc5" ma:taxonomyFieldName="HARPER_x0020_Advancement" ma:displayName="HARPER Advancement" ma:default="" ma:fieldId="{19cf66f7-e180-4ce8-a085-98f1bbd47fc5}" ma:taxonomyMulti="true" ma:sspId="2be2f5ef-10bb-44f7-8626-41d665f97443" ma:termSetId="67a8d895-8a00-46c7-b4e1-620d67fabd6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6" nillable="true" ma:displayName="Taxonomy Catch All Column1" ma:description="" ma:hidden="true" ma:list="{bc166cca-c00b-49e9-8e42-a0e6e3b5a9cf}" ma:internalName="TaxCatchAllLabel" ma:readOnly="true" ma:showField="CatchAllDataLabel" ma:web="82a3f89a-a1ed-4054-8309-74cad3eb93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050177161ac4218bdb87adb4247f318" ma:index="27" nillable="true" ma:taxonomy="true" ma:internalName="b050177161ac4218bdb87adb4247f318" ma:taxonomyFieldName="HARPER_x0020_Academic_x0020_Divisions" ma:displayName="HARPER Academic Divisions" ma:default="" ma:fieldId="{b0501771-61ac-4218-bdb8-7adb4247f318}" ma:taxonomyMulti="true" ma:sspId="2be2f5ef-10bb-44f7-8626-41d665f97443" ma:termSetId="c0f9ef6c-3515-41d7-9fc9-458d4fe2e41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da3366e4cfa4d258fa700ee5daef11b" ma:index="28" nillable="true" ma:taxonomy="true" ma:internalName="dda3366e4cfa4d258fa700ee5daef11b" ma:taxonomyFieldName="HARPER_x0020_Division" ma:displayName="HARPER Division" ma:default="" ma:fieldId="{dda3366e-4cfa-4d25-8fa7-00ee5daef11b}" ma:taxonomyMulti="true" ma:sspId="2be2f5ef-10bb-44f7-8626-41d665f97443" ma:termSetId="7e597027-f0a9-498c-8769-2022074df1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genda_x0020_and_x0020_Minutes_x0020_Date" ma:index="31" nillable="true" ma:displayName="Agenda and Minutes Date" ma:format="DateOnly" ma:internalName="Agenda_x0020_and_x0020_Minutes_x0020_Date" ma:readOnly="false">
      <xsd:simpleType>
        <xsd:restriction base="dms:DateTime"/>
      </xsd:simpleType>
    </xsd:element>
    <xsd:element name="Recommendation_x0020_Order" ma:index="32" nillable="true" ma:displayName="Recommendation Order" ma:internalName="Recommendation_x0020_Order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38ce10-3159-46db-8bfd-780907d4f1a8" elementFormDefault="qualified">
    <xsd:import namespace="http://schemas.microsoft.com/office/2006/documentManagement/types"/>
    <xsd:import namespace="http://schemas.microsoft.com/office/infopath/2007/PartnerControls"/>
    <xsd:element name="Section" ma:index="33" nillable="true" ma:displayName="Section" ma:internalName="Sec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a3f89a-a1ed-4054-8309-74cad3eb93db">
      <Value>561</Value>
      <Value>726</Value>
      <Value>401</Value>
      <Value>400</Value>
    </TaxCatchAll>
    <Recommendation_x0020_Order xmlns="82a3f89a-a1ed-4054-8309-74cad3eb93db" xsi:nil="true"/>
    <Group_x0020_by xmlns="82a3f89a-a1ed-4054-8309-74cad3eb93db" xsi:nil="true"/>
    <TaxKeywordTaxHTField xmlns="82a3f89a-a1ed-4054-8309-74cad3eb93d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PACE</TermName>
          <TermId xmlns="http://schemas.microsoft.com/office/infopath/2007/PartnerControls">c1dd8e63-1a87-4472-90d7-9006d756109b</TermId>
        </TermInfo>
        <TermInfo xmlns="http://schemas.microsoft.com/office/infopath/2007/PartnerControls">
          <TermName xmlns="http://schemas.microsoft.com/office/infopath/2007/PartnerControls">Personal Assessment of the College Environment</TermName>
          <TermId xmlns="http://schemas.microsoft.com/office/infopath/2007/PartnerControls">74552c2f-8ec9-4adc-ae41-af1bea8e8aa3</TermId>
        </TermInfo>
        <TermInfo xmlns="http://schemas.microsoft.com/office/infopath/2007/PartnerControls">
          <TermName xmlns="http://schemas.microsoft.com/office/infopath/2007/PartnerControls">Employee Climate Sruvey</TermName>
          <TermId xmlns="http://schemas.microsoft.com/office/infopath/2007/PartnerControls">0162f9b8-6abf-4f45-b14a-9977f36a72cb</TermId>
        </TermInfo>
      </Terms>
    </TaxKeywordTaxHTField>
    <HARPER_x0020_Objective xmlns="82a3f89a-a1ed-4054-8309-74cad3eb93db" xsi:nil="true"/>
    <i1417cfe8ff2417e9c10fcea50dd498f xmlns="82a3f89a-a1ed-4054-8309-74cad3eb93db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2008</TermName>
          <TermId xmlns="http://schemas.microsoft.com/office/infopath/2007/PartnerControls">ee3da58b-6360-46d3-904b-6d896165a436</TermId>
        </TermInfo>
      </Terms>
    </i1417cfe8ff2417e9c10fcea50dd498f>
    <dda3366e4cfa4d258fa700ee5daef11b xmlns="82a3f89a-a1ed-4054-8309-74cad3eb93db">
      <Terms xmlns="http://schemas.microsoft.com/office/infopath/2007/PartnerControls"/>
    </dda3366e4cfa4d258fa700ee5daef11b>
    <Review_x0020_Date xmlns="82a3f89a-a1ed-4054-8309-74cad3eb93db" xsi:nil="true"/>
    <b6f2bb0946884b4d9719b0bea4de4cc6 xmlns="82a3f89a-a1ed-4054-8309-74cad3eb93db">
      <Terms xmlns="http://schemas.microsoft.com/office/infopath/2007/PartnerControls"/>
    </b6f2bb0946884b4d9719b0bea4de4cc6>
    <h9cf66f7e1804ce8a08598f1bbd47fc5 xmlns="82a3f89a-a1ed-4054-8309-74cad3eb93db">
      <Terms xmlns="http://schemas.microsoft.com/office/infopath/2007/PartnerControls"/>
    </h9cf66f7e1804ce8a08598f1bbd47fc5>
    <m535579cdb4449c7a70d921ca97ab6bd xmlns="82a3f89a-a1ed-4054-8309-74cad3eb93db">
      <Terms xmlns="http://schemas.microsoft.com/office/infopath/2007/PartnerControls"/>
    </m535579cdb4449c7a70d921ca97ab6bd>
    <p5ca3e662bc14801a2bc700579938ed0 xmlns="82a3f89a-a1ed-4054-8309-74cad3eb93db">
      <Terms xmlns="http://schemas.microsoft.com/office/infopath/2007/PartnerControls"/>
    </p5ca3e662bc14801a2bc700579938ed0>
    <Agenda_x0020_and_x0020_Minutes_x0020_Date xmlns="82a3f89a-a1ed-4054-8309-74cad3eb93db" xsi:nil="true"/>
    <b050177161ac4218bdb87adb4247f318 xmlns="82a3f89a-a1ed-4054-8309-74cad3eb93db">
      <Terms xmlns="http://schemas.microsoft.com/office/infopath/2007/PartnerControls"/>
    </b050177161ac4218bdb87adb4247f318>
    <j3d0e44d5ec74206b951c8d13f309db6 xmlns="82a3f89a-a1ed-4054-8309-74cad3eb93db">
      <Terms xmlns="http://schemas.microsoft.com/office/infopath/2007/PartnerControls"/>
    </j3d0e44d5ec74206b951c8d13f309db6>
    <Section xmlns="6f38ce10-3159-46db-8bfd-780907d4f1a8">Employees</Section>
  </documentManagement>
</p:properties>
</file>

<file path=customXml/itemProps1.xml><?xml version="1.0" encoding="utf-8"?>
<ds:datastoreItem xmlns:ds="http://schemas.openxmlformats.org/officeDocument/2006/customXml" ds:itemID="{42D92595-3470-4C58-B7EE-281A43384B19}"/>
</file>

<file path=customXml/itemProps2.xml><?xml version="1.0" encoding="utf-8"?>
<ds:datastoreItem xmlns:ds="http://schemas.openxmlformats.org/officeDocument/2006/customXml" ds:itemID="{51DB7708-8C3A-4D4F-94BC-0EB4C36E8D50}"/>
</file>

<file path=customXml/itemProps3.xml><?xml version="1.0" encoding="utf-8"?>
<ds:datastoreItem xmlns:ds="http://schemas.openxmlformats.org/officeDocument/2006/customXml" ds:itemID="{575ADE8A-B41F-40F5-84C4-3AF70B5948EC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760</TotalTime>
  <Words>784</Words>
  <Application>Microsoft Office PowerPoint</Application>
  <PresentationFormat>On-screen Show (4:3)</PresentationFormat>
  <Paragraphs>425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Corbel</vt:lpstr>
      <vt:lpstr>Arial</vt:lpstr>
      <vt:lpstr>Wingdings 2</vt:lpstr>
      <vt:lpstr>Wingdings</vt:lpstr>
      <vt:lpstr>Wingdings 3</vt:lpstr>
      <vt:lpstr>Calibri</vt:lpstr>
      <vt:lpstr>Times New Roman</vt:lpstr>
      <vt:lpstr>Module</vt:lpstr>
      <vt:lpstr>Personal Assessment of the College Environment (PACE) </vt:lpstr>
      <vt:lpstr>PACE Model National Initiative for Leadership &amp; Institutional Effectiveness (NILIE) North Carolina State University</vt:lpstr>
      <vt:lpstr>Organizational Systems</vt:lpstr>
      <vt:lpstr>Instrumentation</vt:lpstr>
      <vt:lpstr>Response Rates</vt:lpstr>
      <vt:lpstr>Overall Climate Rating</vt:lpstr>
      <vt:lpstr>Overall Climate Factor Ratings</vt:lpstr>
      <vt:lpstr>Overall Climate Factor Ratings</vt:lpstr>
      <vt:lpstr>Highest Mean Item Ratings </vt:lpstr>
      <vt:lpstr>   Highest Mean Item Ratings in 2005 not repeated in 2008   </vt:lpstr>
      <vt:lpstr>Lowest Mean Item Ratings</vt:lpstr>
      <vt:lpstr>Climate Factors Ratings by All Employees </vt:lpstr>
      <vt:lpstr>Rating of 2008 Harper College Climate Factors by Employee Groups </vt:lpstr>
      <vt:lpstr>2008 Mean Climate Scores as Rated by Employee Groups</vt:lpstr>
      <vt:lpstr>2008  Ratings of Climate F actors by Demographic Groups</vt:lpstr>
      <vt:lpstr>2008 Ratings of Climate Factors  by Years of Service</vt:lpstr>
      <vt:lpstr>Harper’s Climate Compared to NILIE Norm Base</vt:lpstr>
      <vt:lpstr>Harper College Climate Compared with the NILIE PACE Norm Base</vt:lpstr>
      <vt:lpstr>2008  Customized Items (Harper only for 2008)</vt:lpstr>
    </vt:vector>
  </TitlesOfParts>
  <Company>Harper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 Presentation 2008 </dc:title>
  <dc:creator>deasterl</dc:creator>
  <cp:keywords>Personal Assessment of the College Environment; PACE; Employee Climate Sruvey</cp:keywords>
  <cp:lastModifiedBy>deasterl</cp:lastModifiedBy>
  <cp:revision>75</cp:revision>
  <dcterms:created xsi:type="dcterms:W3CDTF">2009-10-23T17:53:37Z</dcterms:created>
  <dcterms:modified xsi:type="dcterms:W3CDTF">2009-10-30T15:36:40Z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0x0101007C714B2613C1D446856A7394ED56AE8000BEE1D5A83F6037408424CE4047E3BAAA</vt:lpwstr>
  </property>
  <property fmtid="{D5CDD505-2E9C-101B-9397-08002B2CF9AE}" pid="3" name="HARPER Administration">
    <vt:lpwstr/>
  </property>
  <property fmtid="{D5CDD505-2E9C-101B-9397-08002B2CF9AE}" pid="4" name="HARPER Policies and Procedures">
    <vt:lpwstr/>
  </property>
  <property fmtid="{D5CDD505-2E9C-101B-9397-08002B2CF9AE}" pid="5" name="TaxKeyword">
    <vt:lpwstr>400;#PACE|c1dd8e63-1a87-4472-90d7-9006d756109b;#401;#Personal Assessment of the College Environment|74552c2f-8ec9-4adc-ae41-af1bea8e8aa3;#726;#Employee Climate Sruvey|0162f9b8-6abf-4f45-b14a-9977f36a72cb</vt:lpwstr>
  </property>
  <property fmtid="{D5CDD505-2E9C-101B-9397-08002B2CF9AE}" pid="6" name="HARPER Governance">
    <vt:lpwstr/>
  </property>
  <property fmtid="{D5CDD505-2E9C-101B-9397-08002B2CF9AE}" pid="7" name="HARPER Advancement">
    <vt:lpwstr/>
  </property>
  <property fmtid="{D5CDD505-2E9C-101B-9397-08002B2CF9AE}" pid="8" name="HARPER Audience">
    <vt:lpwstr/>
  </property>
  <property fmtid="{D5CDD505-2E9C-101B-9397-08002B2CF9AE}" pid="9" name="Year">
    <vt:lpwstr>561;#2008|ee3da58b-6360-46d3-904b-6d896165a436</vt:lpwstr>
  </property>
  <property fmtid="{D5CDD505-2E9C-101B-9397-08002B2CF9AE}" pid="10" name="HARPER Division">
    <vt:lpwstr/>
  </property>
  <property fmtid="{D5CDD505-2E9C-101B-9397-08002B2CF9AE}" pid="11" name="HARPER Academic Divisions">
    <vt:lpwstr/>
  </property>
</Properties>
</file>