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2.xml" ContentType="application/vnd.openxmlformats-officedocument.drawingml.char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1"/>
  </p:sldMasterIdLst>
  <p:notesMasterIdLst>
    <p:notesMasterId r:id="rId20"/>
  </p:notesMasterIdLst>
  <p:handoutMasterIdLst>
    <p:handoutMasterId r:id="rId21"/>
  </p:handoutMasterIdLst>
  <p:sldIdLst>
    <p:sldId id="256" r:id="rId2"/>
    <p:sldId id="260" r:id="rId3"/>
    <p:sldId id="284" r:id="rId4"/>
    <p:sldId id="258" r:id="rId5"/>
    <p:sldId id="259" r:id="rId6"/>
    <p:sldId id="261" r:id="rId7"/>
    <p:sldId id="262" r:id="rId8"/>
    <p:sldId id="285" r:id="rId9"/>
    <p:sldId id="267" r:id="rId10"/>
    <p:sldId id="283" r:id="rId11"/>
    <p:sldId id="287" r:id="rId12"/>
    <p:sldId id="274" r:id="rId13"/>
    <p:sldId id="275" r:id="rId14"/>
    <p:sldId id="269" r:id="rId15"/>
    <p:sldId id="270" r:id="rId16"/>
    <p:sldId id="271" r:id="rId17"/>
    <p:sldId id="288" r:id="rId18"/>
    <p:sldId id="289"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7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75126" autoAdjust="0"/>
  </p:normalViewPr>
  <p:slideViewPr>
    <p:cSldViewPr>
      <p:cViewPr>
        <p:scale>
          <a:sx n="70" d="100"/>
          <a:sy n="70" d="100"/>
        </p:scale>
        <p:origin x="-2814" y="-738"/>
      </p:cViewPr>
      <p:guideLst>
        <p:guide orient="horz" pos="2160"/>
        <p:guide pos="2880"/>
      </p:guideLst>
    </p:cSldViewPr>
  </p:slideViewPr>
  <p:outlineViewPr>
    <p:cViewPr>
      <p:scale>
        <a:sx n="33" d="100"/>
        <a:sy n="33" d="100"/>
      </p:scale>
      <p:origin x="0" y="2988"/>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552" y="-5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959675495108"/>
          <c:y val="4.3764562324446289E-2"/>
          <c:w val="0.84168289191123835"/>
          <c:h val="0.74489271077957364"/>
        </c:manualLayout>
      </c:layout>
      <c:lineChart>
        <c:grouping val="standard"/>
        <c:varyColors val="0"/>
        <c:ser>
          <c:idx val="0"/>
          <c:order val="0"/>
          <c:tx>
            <c:strRef>
              <c:f>Sheet2!$B$22</c:f>
              <c:strCache>
                <c:ptCount val="1"/>
                <c:pt idx="0">
                  <c:v>Harper</c:v>
                </c:pt>
              </c:strCache>
            </c:strRef>
          </c:tx>
          <c:spPr>
            <a:ln w="38100"/>
          </c:spPr>
          <c:marker>
            <c:symbol val="none"/>
          </c:marker>
          <c:cat>
            <c:strRef>
              <c:f>Sheet2!$A$23:$A$27</c:f>
              <c:strCache>
                <c:ptCount val="5"/>
                <c:pt idx="0">
                  <c:v>Institutional Structure</c:v>
                </c:pt>
                <c:pt idx="1">
                  <c:v>Supervisory Relationships</c:v>
                </c:pt>
                <c:pt idx="2">
                  <c:v>Teamwork</c:v>
                </c:pt>
                <c:pt idx="3">
                  <c:v>Student Focus</c:v>
                </c:pt>
                <c:pt idx="4">
                  <c:v>Overall</c:v>
                </c:pt>
              </c:strCache>
            </c:strRef>
          </c:cat>
          <c:val>
            <c:numRef>
              <c:f>Sheet2!$B$23:$B$27</c:f>
              <c:numCache>
                <c:formatCode>General</c:formatCode>
                <c:ptCount val="5"/>
                <c:pt idx="0">
                  <c:v>3.44</c:v>
                </c:pt>
                <c:pt idx="1">
                  <c:v>3.88</c:v>
                </c:pt>
                <c:pt idx="2">
                  <c:v>3.85</c:v>
                </c:pt>
                <c:pt idx="3">
                  <c:v>4.0999999999999996</c:v>
                </c:pt>
                <c:pt idx="4">
                  <c:v>3.78</c:v>
                </c:pt>
              </c:numCache>
            </c:numRef>
          </c:val>
          <c:smooth val="0"/>
        </c:ser>
        <c:ser>
          <c:idx val="1"/>
          <c:order val="1"/>
          <c:tx>
            <c:strRef>
              <c:f>Sheet2!$C$22</c:f>
              <c:strCache>
                <c:ptCount val="1"/>
                <c:pt idx="0">
                  <c:v>Norm Base</c:v>
                </c:pt>
              </c:strCache>
            </c:strRef>
          </c:tx>
          <c:spPr>
            <a:ln w="38100"/>
          </c:spPr>
          <c:marker>
            <c:symbol val="none"/>
          </c:marker>
          <c:cat>
            <c:strRef>
              <c:f>Sheet2!$A$23:$A$27</c:f>
              <c:strCache>
                <c:ptCount val="5"/>
                <c:pt idx="0">
                  <c:v>Institutional Structure</c:v>
                </c:pt>
                <c:pt idx="1">
                  <c:v>Supervisory Relationships</c:v>
                </c:pt>
                <c:pt idx="2">
                  <c:v>Teamwork</c:v>
                </c:pt>
                <c:pt idx="3">
                  <c:v>Student Focus</c:v>
                </c:pt>
                <c:pt idx="4">
                  <c:v>Overall</c:v>
                </c:pt>
              </c:strCache>
            </c:strRef>
          </c:cat>
          <c:val>
            <c:numRef>
              <c:f>Sheet2!$C$23:$C$27</c:f>
              <c:numCache>
                <c:formatCode>General</c:formatCode>
                <c:ptCount val="5"/>
                <c:pt idx="0">
                  <c:v>3.48</c:v>
                </c:pt>
                <c:pt idx="1">
                  <c:v>3.81</c:v>
                </c:pt>
                <c:pt idx="2">
                  <c:v>3.83</c:v>
                </c:pt>
                <c:pt idx="3">
                  <c:v>4.0599999999999996</c:v>
                </c:pt>
                <c:pt idx="4">
                  <c:v>3.77</c:v>
                </c:pt>
              </c:numCache>
            </c:numRef>
          </c:val>
          <c:smooth val="0"/>
        </c:ser>
        <c:dLbls>
          <c:showLegendKey val="0"/>
          <c:showVal val="0"/>
          <c:showCatName val="0"/>
          <c:showSerName val="0"/>
          <c:showPercent val="0"/>
          <c:showBubbleSize val="0"/>
        </c:dLbls>
        <c:marker val="1"/>
        <c:smooth val="0"/>
        <c:axId val="92681728"/>
        <c:axId val="92683264"/>
      </c:lineChart>
      <c:catAx>
        <c:axId val="92681728"/>
        <c:scaling>
          <c:orientation val="minMax"/>
        </c:scaling>
        <c:delete val="0"/>
        <c:axPos val="b"/>
        <c:majorTickMark val="out"/>
        <c:minorTickMark val="none"/>
        <c:tickLblPos val="nextTo"/>
        <c:txPr>
          <a:bodyPr/>
          <a:lstStyle/>
          <a:p>
            <a:pPr>
              <a:defRPr sz="1800" baseline="0">
                <a:latin typeface="Times New Roman" panose="02020603050405020304" pitchFamily="18" charset="0"/>
              </a:defRPr>
            </a:pPr>
            <a:endParaRPr lang="en-US"/>
          </a:p>
        </c:txPr>
        <c:crossAx val="92683264"/>
        <c:crosses val="autoZero"/>
        <c:auto val="1"/>
        <c:lblAlgn val="ctr"/>
        <c:lblOffset val="100"/>
        <c:noMultiLvlLbl val="0"/>
      </c:catAx>
      <c:valAx>
        <c:axId val="92683264"/>
        <c:scaling>
          <c:orientation val="minMax"/>
        </c:scaling>
        <c:delete val="0"/>
        <c:axPos val="l"/>
        <c:majorGridlines/>
        <c:title>
          <c:tx>
            <c:rich>
              <a:bodyPr rot="-5400000" vert="horz"/>
              <a:lstStyle/>
              <a:p>
                <a:pPr>
                  <a:defRPr/>
                </a:pPr>
                <a:r>
                  <a:rPr lang="en-US" sz="2400" dirty="0">
                    <a:latin typeface="Times New Roman" panose="02020603050405020304" pitchFamily="18" charset="0"/>
                    <a:cs typeface="Times New Roman" panose="02020603050405020304" pitchFamily="18" charset="0"/>
                  </a:rPr>
                  <a:t>Rating</a:t>
                </a:r>
                <a:r>
                  <a:rPr lang="en-US" sz="2400" baseline="0" dirty="0">
                    <a:latin typeface="Times New Roman" panose="02020603050405020304" pitchFamily="18" charset="0"/>
                    <a:cs typeface="Times New Roman" panose="02020603050405020304" pitchFamily="18" charset="0"/>
                  </a:rPr>
                  <a:t> Scale</a:t>
                </a:r>
                <a:endParaRPr lang="en-US" sz="2400" dirty="0">
                  <a:latin typeface="Times New Roman" panose="02020603050405020304" pitchFamily="18" charset="0"/>
                  <a:cs typeface="Times New Roman" panose="02020603050405020304" pitchFamily="18" charset="0"/>
                </a:endParaRPr>
              </a:p>
            </c:rich>
          </c:tx>
          <c:layout>
            <c:manualLayout>
              <c:xMode val="edge"/>
              <c:yMode val="edge"/>
              <c:x val="1.2121212121212121E-2"/>
              <c:y val="0.21641548095961688"/>
            </c:manualLayout>
          </c:layout>
          <c:overlay val="0"/>
        </c:title>
        <c:numFmt formatCode="General" sourceLinked="1"/>
        <c:majorTickMark val="out"/>
        <c:minorTickMark val="none"/>
        <c:tickLblPos val="nextTo"/>
        <c:txPr>
          <a:bodyPr/>
          <a:lstStyle/>
          <a:p>
            <a:pPr>
              <a:defRPr sz="1800" baseline="0">
                <a:latin typeface="Times New Roman" panose="02020603050405020304" pitchFamily="18" charset="0"/>
              </a:defRPr>
            </a:pPr>
            <a:endParaRPr lang="en-US"/>
          </a:p>
        </c:txPr>
        <c:crossAx val="92681728"/>
        <c:crosses val="autoZero"/>
        <c:crossBetween val="between"/>
      </c:valAx>
    </c:plotArea>
    <c:legend>
      <c:legendPos val="r"/>
      <c:layout>
        <c:manualLayout>
          <c:xMode val="edge"/>
          <c:yMode val="edge"/>
          <c:x val="0.77184824624194703"/>
          <c:y val="0.56116107197126674"/>
          <c:w val="0.17057599618229541"/>
          <c:h val="0.10574803149606299"/>
        </c:manualLayout>
      </c:layout>
      <c:overlay val="0"/>
      <c:txPr>
        <a:bodyPr/>
        <a:lstStyle/>
        <a:p>
          <a:pPr>
            <a:defRPr sz="1600" baseline="0">
              <a:latin typeface="Times New Roman" panose="02020603050405020304" pitchFamily="18"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Sheet1!$A$17</c:f>
              <c:strCache>
                <c:ptCount val="1"/>
                <c:pt idx="0">
                  <c:v>Institutional Structure</c:v>
                </c:pt>
              </c:strCache>
            </c:strRef>
          </c:tx>
          <c:cat>
            <c:strRef>
              <c:f>Sheet1!$B$16:$H$16</c:f>
              <c:strCache>
                <c:ptCount val="7"/>
                <c:pt idx="0">
                  <c:v>Administrators</c:v>
                </c:pt>
                <c:pt idx="1">
                  <c:v>Classified</c:v>
                </c:pt>
                <c:pt idx="2">
                  <c:v>Super Man</c:v>
                </c:pt>
                <c:pt idx="3">
                  <c:v>Full-time faculty</c:v>
                </c:pt>
                <c:pt idx="4">
                  <c:v>Adjunct faculty</c:v>
                </c:pt>
                <c:pt idx="5">
                  <c:v>Professional/technical</c:v>
                </c:pt>
                <c:pt idx="6">
                  <c:v>Campus operations</c:v>
                </c:pt>
              </c:strCache>
            </c:strRef>
          </c:cat>
          <c:val>
            <c:numRef>
              <c:f>Sheet1!$B$17:$H$17</c:f>
              <c:numCache>
                <c:formatCode>General</c:formatCode>
                <c:ptCount val="7"/>
                <c:pt idx="0">
                  <c:v>3.73</c:v>
                </c:pt>
                <c:pt idx="1">
                  <c:v>3.24</c:v>
                </c:pt>
                <c:pt idx="2">
                  <c:v>3.28</c:v>
                </c:pt>
                <c:pt idx="3">
                  <c:v>3.39</c:v>
                </c:pt>
                <c:pt idx="4">
                  <c:v>3.69</c:v>
                </c:pt>
                <c:pt idx="5">
                  <c:v>3.29</c:v>
                </c:pt>
                <c:pt idx="6">
                  <c:v>3.09</c:v>
                </c:pt>
              </c:numCache>
            </c:numRef>
          </c:val>
          <c:smooth val="0"/>
        </c:ser>
        <c:ser>
          <c:idx val="1"/>
          <c:order val="1"/>
          <c:tx>
            <c:strRef>
              <c:f>Sheet1!$A$18</c:f>
              <c:strCache>
                <c:ptCount val="1"/>
                <c:pt idx="0">
                  <c:v>Supervisory Responsibilities</c:v>
                </c:pt>
              </c:strCache>
            </c:strRef>
          </c:tx>
          <c:cat>
            <c:strRef>
              <c:f>Sheet1!$B$16:$H$16</c:f>
              <c:strCache>
                <c:ptCount val="7"/>
                <c:pt idx="0">
                  <c:v>Administrators</c:v>
                </c:pt>
                <c:pt idx="1">
                  <c:v>Classified</c:v>
                </c:pt>
                <c:pt idx="2">
                  <c:v>Super Man</c:v>
                </c:pt>
                <c:pt idx="3">
                  <c:v>Full-time faculty</c:v>
                </c:pt>
                <c:pt idx="4">
                  <c:v>Adjunct faculty</c:v>
                </c:pt>
                <c:pt idx="5">
                  <c:v>Professional/technical</c:v>
                </c:pt>
                <c:pt idx="6">
                  <c:v>Campus operations</c:v>
                </c:pt>
              </c:strCache>
            </c:strRef>
          </c:cat>
          <c:val>
            <c:numRef>
              <c:f>Sheet1!$B$18:$H$18</c:f>
              <c:numCache>
                <c:formatCode>General</c:formatCode>
                <c:ptCount val="7"/>
                <c:pt idx="0">
                  <c:v>4.1100000000000003</c:v>
                </c:pt>
                <c:pt idx="1">
                  <c:v>3.7</c:v>
                </c:pt>
                <c:pt idx="2">
                  <c:v>3.99</c:v>
                </c:pt>
                <c:pt idx="3">
                  <c:v>3.98</c:v>
                </c:pt>
                <c:pt idx="4">
                  <c:v>3.93</c:v>
                </c:pt>
                <c:pt idx="5">
                  <c:v>3.82</c:v>
                </c:pt>
                <c:pt idx="6">
                  <c:v>3.17</c:v>
                </c:pt>
              </c:numCache>
            </c:numRef>
          </c:val>
          <c:smooth val="0"/>
        </c:ser>
        <c:ser>
          <c:idx val="2"/>
          <c:order val="2"/>
          <c:tx>
            <c:strRef>
              <c:f>Sheet1!$A$19</c:f>
              <c:strCache>
                <c:ptCount val="1"/>
                <c:pt idx="0">
                  <c:v>Teamwork</c:v>
                </c:pt>
              </c:strCache>
            </c:strRef>
          </c:tx>
          <c:cat>
            <c:strRef>
              <c:f>Sheet1!$B$16:$H$16</c:f>
              <c:strCache>
                <c:ptCount val="7"/>
                <c:pt idx="0">
                  <c:v>Administrators</c:v>
                </c:pt>
                <c:pt idx="1">
                  <c:v>Classified</c:v>
                </c:pt>
                <c:pt idx="2">
                  <c:v>Super Man</c:v>
                </c:pt>
                <c:pt idx="3">
                  <c:v>Full-time faculty</c:v>
                </c:pt>
                <c:pt idx="4">
                  <c:v>Adjunct faculty</c:v>
                </c:pt>
                <c:pt idx="5">
                  <c:v>Professional/technical</c:v>
                </c:pt>
                <c:pt idx="6">
                  <c:v>Campus operations</c:v>
                </c:pt>
              </c:strCache>
            </c:strRef>
          </c:cat>
          <c:val>
            <c:numRef>
              <c:f>Sheet1!$B$19:$H$19</c:f>
              <c:numCache>
                <c:formatCode>General</c:formatCode>
                <c:ptCount val="7"/>
                <c:pt idx="0">
                  <c:v>4.24</c:v>
                </c:pt>
                <c:pt idx="1">
                  <c:v>3.65</c:v>
                </c:pt>
                <c:pt idx="2">
                  <c:v>4</c:v>
                </c:pt>
                <c:pt idx="3">
                  <c:v>3.95</c:v>
                </c:pt>
                <c:pt idx="4">
                  <c:v>3.87</c:v>
                </c:pt>
                <c:pt idx="5">
                  <c:v>3.86</c:v>
                </c:pt>
                <c:pt idx="6">
                  <c:v>3.12</c:v>
                </c:pt>
              </c:numCache>
            </c:numRef>
          </c:val>
          <c:smooth val="0"/>
        </c:ser>
        <c:ser>
          <c:idx val="3"/>
          <c:order val="3"/>
          <c:tx>
            <c:strRef>
              <c:f>Sheet1!$A$20</c:f>
              <c:strCache>
                <c:ptCount val="1"/>
                <c:pt idx="0">
                  <c:v>Student Focus</c:v>
                </c:pt>
              </c:strCache>
            </c:strRef>
          </c:tx>
          <c:cat>
            <c:strRef>
              <c:f>Sheet1!$B$16:$H$16</c:f>
              <c:strCache>
                <c:ptCount val="7"/>
                <c:pt idx="0">
                  <c:v>Administrators</c:v>
                </c:pt>
                <c:pt idx="1">
                  <c:v>Classified</c:v>
                </c:pt>
                <c:pt idx="2">
                  <c:v>Super Man</c:v>
                </c:pt>
                <c:pt idx="3">
                  <c:v>Full-time faculty</c:v>
                </c:pt>
                <c:pt idx="4">
                  <c:v>Adjunct faculty</c:v>
                </c:pt>
                <c:pt idx="5">
                  <c:v>Professional/technical</c:v>
                </c:pt>
                <c:pt idx="6">
                  <c:v>Campus operations</c:v>
                </c:pt>
              </c:strCache>
            </c:strRef>
          </c:cat>
          <c:val>
            <c:numRef>
              <c:f>Sheet1!$B$20:$H$20</c:f>
              <c:numCache>
                <c:formatCode>General</c:formatCode>
                <c:ptCount val="7"/>
                <c:pt idx="0">
                  <c:v>4.1500000000000004</c:v>
                </c:pt>
                <c:pt idx="1">
                  <c:v>3.98</c:v>
                </c:pt>
                <c:pt idx="2">
                  <c:v>4.03</c:v>
                </c:pt>
                <c:pt idx="3">
                  <c:v>4.17</c:v>
                </c:pt>
                <c:pt idx="4">
                  <c:v>4.13</c:v>
                </c:pt>
                <c:pt idx="5">
                  <c:v>4.03</c:v>
                </c:pt>
                <c:pt idx="6">
                  <c:v>4.17</c:v>
                </c:pt>
              </c:numCache>
            </c:numRef>
          </c:val>
          <c:smooth val="0"/>
        </c:ser>
        <c:ser>
          <c:idx val="4"/>
          <c:order val="4"/>
          <c:tx>
            <c:strRef>
              <c:f>Sheet1!$A$21</c:f>
              <c:strCache>
                <c:ptCount val="1"/>
                <c:pt idx="0">
                  <c:v>Overall</c:v>
                </c:pt>
              </c:strCache>
            </c:strRef>
          </c:tx>
          <c:cat>
            <c:strRef>
              <c:f>Sheet1!$B$16:$H$16</c:f>
              <c:strCache>
                <c:ptCount val="7"/>
                <c:pt idx="0">
                  <c:v>Administrators</c:v>
                </c:pt>
                <c:pt idx="1">
                  <c:v>Classified</c:v>
                </c:pt>
                <c:pt idx="2">
                  <c:v>Super Man</c:v>
                </c:pt>
                <c:pt idx="3">
                  <c:v>Full-time faculty</c:v>
                </c:pt>
                <c:pt idx="4">
                  <c:v>Adjunct faculty</c:v>
                </c:pt>
                <c:pt idx="5">
                  <c:v>Professional/technical</c:v>
                </c:pt>
                <c:pt idx="6">
                  <c:v>Campus operations</c:v>
                </c:pt>
              </c:strCache>
            </c:strRef>
          </c:cat>
          <c:val>
            <c:numRef>
              <c:f>Sheet1!$B$21:$H$21</c:f>
              <c:numCache>
                <c:formatCode>General</c:formatCode>
                <c:ptCount val="7"/>
                <c:pt idx="0">
                  <c:v>4.01</c:v>
                </c:pt>
                <c:pt idx="1">
                  <c:v>3.61</c:v>
                </c:pt>
                <c:pt idx="2">
                  <c:v>3.76</c:v>
                </c:pt>
                <c:pt idx="3">
                  <c:v>3.83</c:v>
                </c:pt>
                <c:pt idx="4">
                  <c:v>3.9</c:v>
                </c:pt>
                <c:pt idx="5">
                  <c:v>3.7</c:v>
                </c:pt>
                <c:pt idx="6">
                  <c:v>3.38</c:v>
                </c:pt>
              </c:numCache>
            </c:numRef>
          </c:val>
          <c:smooth val="0"/>
        </c:ser>
        <c:dLbls>
          <c:showLegendKey val="0"/>
          <c:showVal val="0"/>
          <c:showCatName val="0"/>
          <c:showSerName val="0"/>
          <c:showPercent val="0"/>
          <c:showBubbleSize val="0"/>
        </c:dLbls>
        <c:marker val="1"/>
        <c:smooth val="0"/>
        <c:axId val="41650048"/>
        <c:axId val="41651584"/>
      </c:lineChart>
      <c:catAx>
        <c:axId val="41650048"/>
        <c:scaling>
          <c:orientation val="minMax"/>
        </c:scaling>
        <c:delete val="0"/>
        <c:axPos val="b"/>
        <c:majorTickMark val="out"/>
        <c:minorTickMark val="none"/>
        <c:tickLblPos val="nextTo"/>
        <c:txPr>
          <a:bodyPr/>
          <a:lstStyle/>
          <a:p>
            <a:pPr>
              <a:defRPr sz="1600" baseline="0"/>
            </a:pPr>
            <a:endParaRPr lang="en-US"/>
          </a:p>
        </c:txPr>
        <c:crossAx val="41651584"/>
        <c:crosses val="autoZero"/>
        <c:auto val="1"/>
        <c:lblAlgn val="ctr"/>
        <c:lblOffset val="100"/>
        <c:noMultiLvlLbl val="0"/>
      </c:catAx>
      <c:valAx>
        <c:axId val="41651584"/>
        <c:scaling>
          <c:orientation val="minMax"/>
        </c:scaling>
        <c:delete val="0"/>
        <c:axPos val="l"/>
        <c:majorGridlines/>
        <c:numFmt formatCode="General" sourceLinked="1"/>
        <c:majorTickMark val="out"/>
        <c:minorTickMark val="none"/>
        <c:tickLblPos val="nextTo"/>
        <c:txPr>
          <a:bodyPr/>
          <a:lstStyle/>
          <a:p>
            <a:pPr>
              <a:defRPr sz="1600" baseline="0"/>
            </a:pPr>
            <a:endParaRPr lang="en-US"/>
          </a:p>
        </c:txPr>
        <c:crossAx val="41650048"/>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6"/>
            <a:ext cx="2972421" cy="4649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032" y="6"/>
            <a:ext cx="2972421" cy="464980"/>
          </a:xfrm>
          <a:prstGeom prst="rect">
            <a:avLst/>
          </a:prstGeom>
        </p:spPr>
        <p:txBody>
          <a:bodyPr vert="horz" lIns="91440" tIns="45720" rIns="91440" bIns="45720" rtlCol="0"/>
          <a:lstStyle>
            <a:lvl1pPr algn="r">
              <a:defRPr sz="1200"/>
            </a:lvl1pPr>
          </a:lstStyle>
          <a:p>
            <a:fld id="{29023E63-FC2C-4428-9376-871365236DA5}" type="datetimeFigureOut">
              <a:rPr lang="en-US" smtClean="0"/>
              <a:t>4/24/2014</a:t>
            </a:fld>
            <a:endParaRPr lang="en-US" dirty="0"/>
          </a:p>
        </p:txBody>
      </p:sp>
      <p:sp>
        <p:nvSpPr>
          <p:cNvPr id="4" name="Footer Placeholder 3"/>
          <p:cNvSpPr>
            <a:spLocks noGrp="1"/>
          </p:cNvSpPr>
          <p:nvPr>
            <p:ph type="ftr" sz="quarter" idx="2"/>
          </p:nvPr>
        </p:nvSpPr>
        <p:spPr>
          <a:xfrm>
            <a:off x="6" y="8829825"/>
            <a:ext cx="2972421" cy="4649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032" y="8829825"/>
            <a:ext cx="2972421" cy="464980"/>
          </a:xfrm>
          <a:prstGeom prst="rect">
            <a:avLst/>
          </a:prstGeom>
        </p:spPr>
        <p:txBody>
          <a:bodyPr vert="horz" lIns="91440" tIns="45720" rIns="91440" bIns="45720" rtlCol="0" anchor="b"/>
          <a:lstStyle>
            <a:lvl1pPr algn="r">
              <a:defRPr sz="1200"/>
            </a:lvl1pPr>
          </a:lstStyle>
          <a:p>
            <a:fld id="{C9257E0E-F71C-4240-A366-630758580BB0}" type="slidenum">
              <a:rPr lang="en-US" smtClean="0"/>
              <a:t>‹#›</a:t>
            </a:fld>
            <a:endParaRPr lang="en-US" dirty="0"/>
          </a:p>
        </p:txBody>
      </p:sp>
    </p:spTree>
    <p:extLst>
      <p:ext uri="{BB962C8B-B14F-4D97-AF65-F5344CB8AC3E}">
        <p14:creationId xmlns:p14="http://schemas.microsoft.com/office/powerpoint/2010/main" val="2225611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B2BA2E3-1B2D-40C5-A59A-8A11DED56D94}" type="datetimeFigureOut">
              <a:rPr lang="en-US"/>
              <a:pPr>
                <a:defRPr/>
              </a:pPr>
              <a:t>4/24/2014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34"/>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4D8EC56-274A-49CA-9D32-B0DAB28B95B8}" type="slidenum">
              <a:rPr lang="en-US"/>
              <a:pPr>
                <a:defRPr/>
              </a:pPr>
              <a:t>‹#›</a:t>
            </a:fld>
            <a:endParaRPr lang="en-US" dirty="0"/>
          </a:p>
        </p:txBody>
      </p:sp>
    </p:spTree>
    <p:extLst>
      <p:ext uri="{BB962C8B-B14F-4D97-AF65-F5344CB8AC3E}">
        <p14:creationId xmlns:p14="http://schemas.microsoft.com/office/powerpoint/2010/main" val="1231215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4100" y="660400"/>
            <a:ext cx="4646613" cy="3486150"/>
          </a:xfrm>
        </p:spPr>
      </p:sp>
      <p:sp>
        <p:nvSpPr>
          <p:cNvPr id="3" name="Notes Placeholder 2"/>
          <p:cNvSpPr>
            <a:spLocks noGrp="1"/>
          </p:cNvSpPr>
          <p:nvPr>
            <p:ph type="body" idx="1"/>
          </p:nvPr>
        </p:nvSpPr>
        <p:spPr/>
        <p:txBody>
          <a:bodyPr/>
          <a:lstStyle/>
          <a:p>
            <a:r>
              <a:rPr lang="en-US" dirty="0" smtClean="0">
                <a:latin typeface="Century Gothic" pitchFamily="34" charset="0"/>
              </a:rPr>
              <a:t>This is Harper’s 4</a:t>
            </a:r>
            <a:r>
              <a:rPr lang="en-US" baseline="30000" dirty="0" smtClean="0">
                <a:latin typeface="Century Gothic" pitchFamily="34" charset="0"/>
              </a:rPr>
              <a:t>th</a:t>
            </a:r>
            <a:r>
              <a:rPr lang="en-US" dirty="0" smtClean="0">
                <a:latin typeface="Century Gothic" pitchFamily="34" charset="0"/>
              </a:rPr>
              <a:t> administration of this instrument.  The survey was administered in October 2013.  </a:t>
            </a:r>
          </a:p>
          <a:p>
            <a:r>
              <a:rPr lang="en-US" dirty="0" smtClean="0">
                <a:latin typeface="Century Gothic" pitchFamily="34" charset="0"/>
              </a:rPr>
              <a:t>Previous administrations were in April 2005, November 2008, and September 2011. </a:t>
            </a:r>
            <a:r>
              <a:rPr lang="en-US" dirty="0">
                <a:latin typeface="Century Gothic" pitchFamily="34" charset="0"/>
              </a:rPr>
              <a:t>The purpose of the survey was to obtain the perceptions of personnel concerning the college climate and to provide data to assist </a:t>
            </a:r>
            <a:r>
              <a:rPr lang="en-US" dirty="0" smtClean="0">
                <a:latin typeface="Century Gothic" pitchFamily="34" charset="0"/>
              </a:rPr>
              <a:t>Harper </a:t>
            </a:r>
            <a:r>
              <a:rPr lang="en-US" dirty="0">
                <a:latin typeface="Century Gothic" pitchFamily="34" charset="0"/>
              </a:rPr>
              <a:t>in promoting more open and constructive communication among faculty, staff, and administrators. </a:t>
            </a:r>
            <a:endParaRPr lang="en-US" dirty="0" smtClean="0">
              <a:latin typeface="Century Gothic" pitchFamily="34" charset="0"/>
            </a:endParaRPr>
          </a:p>
          <a:p>
            <a:r>
              <a:rPr lang="en-US" dirty="0" smtClean="0">
                <a:latin typeface="Century Gothic" pitchFamily="34" charset="0"/>
              </a:rPr>
              <a:t>The vendor for this survey is the National </a:t>
            </a:r>
            <a:r>
              <a:rPr lang="en-US" dirty="0">
                <a:latin typeface="Century Gothic" pitchFamily="34" charset="0"/>
              </a:rPr>
              <a:t>Initiative for Leadership and Institutional Effectiveness </a:t>
            </a:r>
            <a:r>
              <a:rPr lang="en-US" dirty="0" smtClean="0">
                <a:latin typeface="Century Gothic" pitchFamily="34" charset="0"/>
              </a:rPr>
              <a:t>(NILIE) at North Carolina State University.  NILIE was provided with the e-mail addresses of Harper employees so a message could be generated with an embedded link to a Website maintained by NILIE for the conduct of the survey.</a:t>
            </a:r>
          </a:p>
          <a:p>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a:t>
            </a:fld>
            <a:endParaRPr lang="en-US" dirty="0"/>
          </a:p>
        </p:txBody>
      </p:sp>
    </p:spTree>
    <p:extLst>
      <p:ext uri="{BB962C8B-B14F-4D97-AF65-F5344CB8AC3E}">
        <p14:creationId xmlns:p14="http://schemas.microsoft.com/office/powerpoint/2010/main" val="3580135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804" y="4418106"/>
            <a:ext cx="6187109" cy="4295071"/>
          </a:xfrm>
        </p:spPr>
        <p:txBody>
          <a:bodyPr/>
          <a:lstStyle/>
          <a:p>
            <a:r>
              <a:rPr lang="en-US" dirty="0" smtClean="0">
                <a:latin typeface="Century Gothic" pitchFamily="34" charset="0"/>
              </a:rPr>
              <a:t>All </a:t>
            </a:r>
            <a:r>
              <a:rPr lang="en-US" dirty="0" smtClean="0">
                <a:latin typeface="Century Gothic" pitchFamily="34" charset="0"/>
              </a:rPr>
              <a:t>EXCEPT Campus Operations above </a:t>
            </a:r>
            <a:r>
              <a:rPr lang="en-US" dirty="0" smtClean="0">
                <a:latin typeface="Century Gothic" pitchFamily="34" charset="0"/>
              </a:rPr>
              <a:t>3.5 – consultative system</a:t>
            </a:r>
          </a:p>
          <a:p>
            <a:r>
              <a:rPr lang="en-US" dirty="0" smtClean="0">
                <a:latin typeface="Century Gothic" pitchFamily="34"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10</a:t>
            </a:fld>
            <a:endParaRPr lang="en-US"/>
          </a:p>
        </p:txBody>
      </p:sp>
    </p:spTree>
    <p:extLst>
      <p:ext uri="{BB962C8B-B14F-4D97-AF65-F5344CB8AC3E}">
        <p14:creationId xmlns:p14="http://schemas.microsoft.com/office/powerpoint/2010/main" val="3411687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This graph presents the same data as the preceding slide displaying the overall climate ratings by the different employee groups.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A5ED3813-BD11-4599-97B0-FFA9E5672561}" type="slidenum">
              <a:rPr lang="en-US" smtClean="0"/>
              <a:t>11</a:t>
            </a:fld>
            <a:endParaRPr lang="en-US"/>
          </a:p>
        </p:txBody>
      </p:sp>
    </p:spTree>
    <p:extLst>
      <p:ext uri="{BB962C8B-B14F-4D97-AF65-F5344CB8AC3E}">
        <p14:creationId xmlns:p14="http://schemas.microsoft.com/office/powerpoint/2010/main" val="156468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All are over 4 in the collaborative system.</a:t>
            </a:r>
          </a:p>
          <a:p>
            <a:endParaRPr lang="en-US" dirty="0" smtClean="0">
              <a:latin typeface="Century Gothic" pitchFamily="34" charset="0"/>
            </a:endParaRPr>
          </a:p>
          <a:p>
            <a:r>
              <a:rPr lang="en-US" dirty="0" smtClean="0">
                <a:latin typeface="Century Gothic" pitchFamily="34" charset="0"/>
              </a:rPr>
              <a:t>NEW this year: The extent to which my supervisor is open to the ideas, opinions, and beliefs of everyone (2011 was 4.09) </a:t>
            </a:r>
          </a:p>
          <a:p>
            <a:endParaRPr lang="en-US" dirty="0" smtClean="0">
              <a:latin typeface="Century Gothic" pitchFamily="34" charset="0"/>
            </a:endParaRPr>
          </a:p>
          <a:p>
            <a:r>
              <a:rPr lang="en-US" dirty="0" smtClean="0">
                <a:latin typeface="Century Gothic" pitchFamily="34" charset="0"/>
              </a:rPr>
              <a:t>MISSING this year: The extent to which faculty meet the needs of the students (2011 was 4.12; 2013 is 4.02)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12</a:t>
            </a:fld>
            <a:endParaRPr lang="en-US"/>
          </a:p>
        </p:txBody>
      </p:sp>
    </p:spTree>
    <p:extLst>
      <p:ext uri="{BB962C8B-B14F-4D97-AF65-F5344CB8AC3E}">
        <p14:creationId xmlns:p14="http://schemas.microsoft.com/office/powerpoint/2010/main" val="3649864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Most of the lowest over </a:t>
            </a:r>
            <a:r>
              <a:rPr lang="en-US" dirty="0" smtClean="0">
                <a:latin typeface="Century Gothic" pitchFamily="34" charset="0"/>
              </a:rPr>
              <a:t>3.0 in the consultative system</a:t>
            </a:r>
            <a:r>
              <a:rPr lang="en-US" dirty="0" smtClean="0">
                <a:latin typeface="Century Gothic" pitchFamily="34" charset="0"/>
              </a:rPr>
              <a:t>.</a:t>
            </a:r>
          </a:p>
          <a:p>
            <a:endParaRPr lang="en-US" dirty="0" smtClean="0">
              <a:latin typeface="Century Gothic" pitchFamily="34" charset="0"/>
            </a:endParaRPr>
          </a:p>
          <a:p>
            <a:r>
              <a:rPr lang="en-US" dirty="0" smtClean="0">
                <a:latin typeface="Century Gothic" pitchFamily="34" charset="0"/>
              </a:rPr>
              <a:t>Two are dropping and need to be watched.</a:t>
            </a:r>
          </a:p>
          <a:p>
            <a:endParaRPr lang="en-US" dirty="0" smtClean="0">
              <a:latin typeface="Century Gothic" pitchFamily="34" charset="0"/>
            </a:endParaRPr>
          </a:p>
          <a:p>
            <a:r>
              <a:rPr lang="en-US" dirty="0" smtClean="0">
                <a:latin typeface="Century Gothic" pitchFamily="34" charset="0"/>
              </a:rPr>
              <a:t>Same items last year in the bottom 10</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13</a:t>
            </a:fld>
            <a:endParaRPr lang="en-US"/>
          </a:p>
        </p:txBody>
      </p:sp>
    </p:spTree>
    <p:extLst>
      <p:ext uri="{BB962C8B-B14F-4D97-AF65-F5344CB8AC3E}">
        <p14:creationId xmlns:p14="http://schemas.microsoft.com/office/powerpoint/2010/main" val="16164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All of highest</a:t>
            </a:r>
            <a:r>
              <a:rPr lang="en-US" baseline="0" dirty="0" smtClean="0">
                <a:latin typeface="Century Gothic" pitchFamily="34" charset="0"/>
              </a:rPr>
              <a:t> ratings are in the </a:t>
            </a:r>
            <a:r>
              <a:rPr lang="en-US" baseline="0" dirty="0" err="1" smtClean="0">
                <a:latin typeface="Century Gothic" pitchFamily="34" charset="0"/>
              </a:rPr>
              <a:t>the</a:t>
            </a:r>
            <a:r>
              <a:rPr lang="en-US" baseline="0" dirty="0" smtClean="0">
                <a:latin typeface="Century Gothic" pitchFamily="34" charset="0"/>
              </a:rPr>
              <a:t> </a:t>
            </a:r>
            <a:r>
              <a:rPr lang="en-US" dirty="0" smtClean="0">
                <a:latin typeface="Century Gothic" pitchFamily="34" charset="0"/>
              </a:rPr>
              <a:t>collaborative system (4.0 or higher).</a:t>
            </a:r>
          </a:p>
          <a:p>
            <a:r>
              <a:rPr lang="en-US" dirty="0" smtClean="0">
                <a:latin typeface="Century Gothic" pitchFamily="34" charset="0"/>
              </a:rPr>
              <a:t>All of lowest ratings are in consultative system (3.0 or higher).</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14</a:t>
            </a:fld>
            <a:endParaRPr lang="en-US"/>
          </a:p>
        </p:txBody>
      </p:sp>
    </p:spTree>
    <p:extLst>
      <p:ext uri="{BB962C8B-B14F-4D97-AF65-F5344CB8AC3E}">
        <p14:creationId xmlns:p14="http://schemas.microsoft.com/office/powerpoint/2010/main" val="295306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itchFamily="34" charset="0"/>
                <a:cs typeface="Times New Roman" pitchFamily="18" charset="0"/>
              </a:rPr>
              <a:t>The overall mean does not reflect the mean scores of the customized items developed specifically for Harper College.</a:t>
            </a:r>
          </a:p>
          <a:p>
            <a:r>
              <a:rPr lang="en-US" sz="1200" dirty="0" smtClean="0">
                <a:latin typeface="Century Gothic" pitchFamily="34" charset="0"/>
                <a:cs typeface="Times New Roman" pitchFamily="18" charset="0"/>
              </a:rPr>
              <a:t>Other includes Hispanic or Latino, of any race, American Indian or Alaska Native, Asian, Black, Native Hawaiian or Other Pacific Islander, two or more races, not Hispanic or Latino.  These were not broken out separately due to the small numbers in each group</a:t>
            </a:r>
            <a:r>
              <a:rPr lang="en-US" sz="1200" dirty="0" smtClean="0">
                <a:latin typeface="Century Gothic" pitchFamily="34" charset="0"/>
                <a:cs typeface="Times New Roman" pitchFamily="18" charset="0"/>
              </a:rPr>
              <a:t>.  Mean score calculated using a weighted mean.</a:t>
            </a:r>
            <a:endParaRPr lang="en-US" sz="1200" dirty="0" smtClean="0">
              <a:latin typeface="Century Gothic" pitchFamily="34" charset="0"/>
              <a:cs typeface="Times New Roman" pitchFamily="18" charset="0"/>
            </a:endParaRPr>
          </a:p>
          <a:p>
            <a:r>
              <a:rPr lang="en-US" dirty="0" smtClean="0">
                <a:latin typeface="Century Gothic" pitchFamily="34" charset="0"/>
                <a:cs typeface="Times New Roman" pitchFamily="18" charset="0"/>
              </a:rPr>
              <a:t>[NEED to verify statistical</a:t>
            </a:r>
            <a:r>
              <a:rPr lang="en-US" baseline="0" dirty="0" smtClean="0">
                <a:latin typeface="Century Gothic" pitchFamily="34" charset="0"/>
                <a:cs typeface="Times New Roman" pitchFamily="18" charset="0"/>
              </a:rPr>
              <a:t> significance!!!]</a:t>
            </a:r>
            <a:r>
              <a:rPr lang="en-US" dirty="0" smtClean="0">
                <a:latin typeface="Century Gothic" pitchFamily="34" charset="0"/>
                <a:cs typeface="Times New Roman" pitchFamily="18" charset="0"/>
              </a:rPr>
              <a:t>The </a:t>
            </a:r>
            <a:r>
              <a:rPr lang="en-US" dirty="0" smtClean="0">
                <a:latin typeface="Century Gothic" pitchFamily="34" charset="0"/>
                <a:cs typeface="Times New Roman" pitchFamily="18" charset="0"/>
              </a:rPr>
              <a:t>only statistically significant difference between these different demographic groups is the rating of overall climate between full-time and part-time employees.</a:t>
            </a:r>
            <a:endParaRPr lang="en-US" sz="1200" dirty="0" smtClean="0">
              <a:latin typeface="Century Gothic" pitchFamily="34" charset="0"/>
              <a:cs typeface="Times New Roman" pitchFamily="18" charset="0"/>
            </a:endParaRPr>
          </a:p>
          <a:p>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15</a:t>
            </a:fld>
            <a:endParaRPr lang="en-US"/>
          </a:p>
        </p:txBody>
      </p:sp>
    </p:spTree>
    <p:extLst>
      <p:ext uri="{BB962C8B-B14F-4D97-AF65-F5344CB8AC3E}">
        <p14:creationId xmlns:p14="http://schemas.microsoft.com/office/powerpoint/2010/main" val="427198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Overall the longer a respondent has worked at Harper, the lower the rating for the overall climate.  However, all of these ratings are over </a:t>
            </a:r>
            <a:r>
              <a:rPr lang="en-US" dirty="0" smtClean="0">
                <a:latin typeface="Century Gothic" pitchFamily="34" charset="0"/>
              </a:rPr>
              <a:t>3.5 -- the mid-point</a:t>
            </a:r>
            <a:r>
              <a:rPr lang="en-US" baseline="0" dirty="0" smtClean="0">
                <a:latin typeface="Century Gothic" pitchFamily="34" charset="0"/>
              </a:rPr>
              <a:t> of </a:t>
            </a:r>
            <a:r>
              <a:rPr lang="en-US" dirty="0" smtClean="0">
                <a:latin typeface="Century Gothic" pitchFamily="34" charset="0"/>
              </a:rPr>
              <a:t>the consultative system.</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16</a:t>
            </a:fld>
            <a:endParaRPr lang="en-US"/>
          </a:p>
        </p:txBody>
      </p:sp>
    </p:spTree>
    <p:extLst>
      <p:ext uri="{BB962C8B-B14F-4D97-AF65-F5344CB8AC3E}">
        <p14:creationId xmlns:p14="http://schemas.microsoft.com/office/powerpoint/2010/main" val="282567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17</a:t>
            </a:fld>
            <a:endParaRPr lang="en-US" dirty="0"/>
          </a:p>
        </p:txBody>
      </p:sp>
    </p:spTree>
    <p:extLst>
      <p:ext uri="{BB962C8B-B14F-4D97-AF65-F5344CB8AC3E}">
        <p14:creationId xmlns:p14="http://schemas.microsoft.com/office/powerpoint/2010/main" val="163516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18</a:t>
            </a:fld>
            <a:endParaRPr lang="en-US" dirty="0"/>
          </a:p>
        </p:txBody>
      </p:sp>
    </p:spTree>
    <p:extLst>
      <p:ext uri="{BB962C8B-B14F-4D97-AF65-F5344CB8AC3E}">
        <p14:creationId xmlns:p14="http://schemas.microsoft.com/office/powerpoint/2010/main" val="316674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In addition to the standard 46-item survey, respondents also </a:t>
            </a:r>
            <a:r>
              <a:rPr lang="en-US" dirty="0">
                <a:latin typeface="Century Gothic" pitchFamily="34" charset="0"/>
              </a:rPr>
              <a:t>completed a Customized section designed specifically for Harper College. </a:t>
            </a:r>
            <a:r>
              <a:rPr lang="en-US" dirty="0" smtClean="0">
                <a:latin typeface="Century Gothic" pitchFamily="34" charset="0"/>
              </a:rPr>
              <a:t>  Those respondents who designated their employee classification as full-time faculty were also asked to complete a separate survey developed by the faculty Senate.  </a:t>
            </a:r>
          </a:p>
          <a:p>
            <a:r>
              <a:rPr lang="en-US" dirty="0" smtClean="0">
                <a:latin typeface="Century Gothic" pitchFamily="34" charset="0"/>
              </a:rPr>
              <a:t>Respondents </a:t>
            </a:r>
            <a:r>
              <a:rPr lang="en-US" dirty="0">
                <a:latin typeface="Century Gothic" pitchFamily="34" charset="0"/>
              </a:rPr>
              <a:t>were asked to rate the four </a:t>
            </a:r>
            <a:r>
              <a:rPr lang="en-US" dirty="0" smtClean="0">
                <a:latin typeface="Century Gothic" pitchFamily="34" charset="0"/>
              </a:rPr>
              <a:t>climate factors </a:t>
            </a:r>
            <a:r>
              <a:rPr lang="en-US" dirty="0">
                <a:latin typeface="Century Gothic" pitchFamily="34" charset="0"/>
              </a:rPr>
              <a:t>on a five-point </a:t>
            </a:r>
            <a:r>
              <a:rPr lang="en-US" dirty="0" err="1">
                <a:latin typeface="Century Gothic" pitchFamily="34" charset="0"/>
              </a:rPr>
              <a:t>Likert</a:t>
            </a:r>
            <a:r>
              <a:rPr lang="en-US" dirty="0">
                <a:latin typeface="Century Gothic" pitchFamily="34" charset="0"/>
              </a:rPr>
              <a:t>-type scale. The instrument was specifically designed to compare the existing climate at </a:t>
            </a:r>
            <a:r>
              <a:rPr lang="en-US" dirty="0" smtClean="0">
                <a:latin typeface="Century Gothic" pitchFamily="34" charset="0"/>
              </a:rPr>
              <a:t>Harper </a:t>
            </a:r>
            <a:r>
              <a:rPr lang="en-US" dirty="0">
                <a:latin typeface="Century Gothic" pitchFamily="34" charset="0"/>
              </a:rPr>
              <a:t>to a range of four managerial systems found to exist in colleges and to a Norm Base of </a:t>
            </a:r>
            <a:r>
              <a:rPr lang="en-US" dirty="0" smtClean="0">
                <a:latin typeface="Century Gothic" pitchFamily="34" charset="0"/>
              </a:rPr>
              <a:t>69 </a:t>
            </a:r>
            <a:r>
              <a:rPr lang="en-US" dirty="0">
                <a:latin typeface="Century Gothic" pitchFamily="34" charset="0"/>
              </a:rPr>
              <a:t>community colleges across North America. </a:t>
            </a: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2</a:t>
            </a:fld>
            <a:endParaRPr lang="en-US" dirty="0"/>
          </a:p>
        </p:txBody>
      </p:sp>
    </p:spTree>
    <p:extLst>
      <p:ext uri="{BB962C8B-B14F-4D97-AF65-F5344CB8AC3E}">
        <p14:creationId xmlns:p14="http://schemas.microsoft.com/office/powerpoint/2010/main" val="27712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6434"/>
            <a:ext cx="5791200" cy="4183063"/>
          </a:xfrm>
        </p:spPr>
        <p:txBody>
          <a:bodyPr/>
          <a:lstStyle/>
          <a:p>
            <a:pPr>
              <a:defRPr/>
            </a:pPr>
            <a:r>
              <a:rPr lang="en-US" sz="1000" dirty="0">
                <a:latin typeface="Century Gothic" pitchFamily="34" charset="0"/>
              </a:rPr>
              <a:t>In </a:t>
            </a:r>
            <a:r>
              <a:rPr lang="en-US" sz="1000" dirty="0" smtClean="0">
                <a:latin typeface="Century Gothic" pitchFamily="34" charset="0"/>
              </a:rPr>
              <a:t>October 2013, </a:t>
            </a:r>
            <a:r>
              <a:rPr lang="en-US" sz="1000" dirty="0">
                <a:latin typeface="Century Gothic" pitchFamily="34" charset="0"/>
              </a:rPr>
              <a:t>the Personal Assessment of the College Environment (PACE) survey was administered to </a:t>
            </a:r>
            <a:r>
              <a:rPr lang="en-US" sz="1000" dirty="0" smtClean="0">
                <a:latin typeface="Century Gothic" pitchFamily="34" charset="0"/>
              </a:rPr>
              <a:t>1776 </a:t>
            </a:r>
            <a:r>
              <a:rPr lang="en-US" sz="1000" dirty="0">
                <a:latin typeface="Century Gothic" pitchFamily="34" charset="0"/>
              </a:rPr>
              <a:t>employees at Harper College (HC). Of those </a:t>
            </a:r>
            <a:r>
              <a:rPr lang="en-US" sz="1000" dirty="0" smtClean="0">
                <a:latin typeface="Century Gothic" pitchFamily="34" charset="0"/>
              </a:rPr>
              <a:t>1776 </a:t>
            </a:r>
            <a:r>
              <a:rPr lang="en-US" sz="1000" dirty="0">
                <a:latin typeface="Century Gothic" pitchFamily="34" charset="0"/>
              </a:rPr>
              <a:t>employees, </a:t>
            </a:r>
            <a:r>
              <a:rPr lang="en-US" sz="1000" dirty="0" smtClean="0">
                <a:latin typeface="Century Gothic" pitchFamily="34" charset="0"/>
              </a:rPr>
              <a:t>708 (39.9%) </a:t>
            </a:r>
            <a:r>
              <a:rPr lang="en-US" sz="1000" dirty="0">
                <a:latin typeface="Century Gothic" pitchFamily="34" charset="0"/>
              </a:rPr>
              <a:t>completed and returned the instrument for analysis. </a:t>
            </a:r>
            <a:endParaRPr lang="en-US" sz="1000" dirty="0" smtClean="0">
              <a:effectLst/>
              <a:latin typeface="Century Gothic" pitchFamily="34" charset="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effectLst/>
                <a:latin typeface="Century Gothic" pitchFamily="34" charset="0"/>
                <a:cs typeface="Times New Roman" pitchFamily="18" charset="0"/>
              </a:rPr>
              <a:t>The </a:t>
            </a:r>
            <a:r>
              <a:rPr lang="en-US" sz="1000" dirty="0" smtClean="0">
                <a:effectLst/>
                <a:latin typeface="Century Gothic" pitchFamily="34" charset="0"/>
                <a:cs typeface="Times New Roman" pitchFamily="18" charset="0"/>
              </a:rPr>
              <a:t>Campus operations classification includes </a:t>
            </a:r>
            <a:r>
              <a:rPr lang="en-US" sz="1000" dirty="0" smtClean="0">
                <a:latin typeface="Century Gothic" pitchFamily="34" charset="0"/>
                <a:cs typeface="Times New Roman" pitchFamily="18" charset="0"/>
              </a:rPr>
              <a:t>physical plant </a:t>
            </a:r>
            <a:r>
              <a:rPr lang="en-US" sz="1000" dirty="0" smtClean="0">
                <a:effectLst/>
                <a:latin typeface="Century Gothic" pitchFamily="34" charset="0"/>
                <a:cs typeface="Times New Roman" pitchFamily="18" charset="0"/>
              </a:rPr>
              <a:t>employees </a:t>
            </a:r>
            <a:r>
              <a:rPr lang="en-US" sz="1000" dirty="0" smtClean="0">
                <a:latin typeface="Century Gothic" pitchFamily="34" charset="0"/>
                <a:cs typeface="Times New Roman" pitchFamily="18" charset="0"/>
              </a:rPr>
              <a:t>&amp;</a:t>
            </a:r>
            <a:r>
              <a:rPr lang="en-US" sz="1000" dirty="0" smtClean="0">
                <a:effectLst/>
                <a:latin typeface="Century Gothic" pitchFamily="34" charset="0"/>
                <a:cs typeface="Times New Roman" pitchFamily="18" charset="0"/>
              </a:rPr>
              <a:t> campus police.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dirty="0" smtClean="0">
                <a:effectLst/>
                <a:latin typeface="Century Gothic" pitchFamily="34" charset="0"/>
                <a:cs typeface="Times New Roman" pitchFamily="18" charset="0"/>
              </a:rPr>
              <a:t>In </a:t>
            </a:r>
            <a:r>
              <a:rPr lang="en-US" sz="1000" dirty="0" smtClean="0">
                <a:effectLst/>
                <a:latin typeface="Century Gothic" pitchFamily="34" charset="0"/>
                <a:cs typeface="Times New Roman" pitchFamily="18" charset="0"/>
              </a:rPr>
              <a:t>the 2005 PACE administration, the response rate was 53.3% (416 respondents).  In 2008 the </a:t>
            </a:r>
            <a:r>
              <a:rPr lang="en-US" sz="1000" dirty="0" smtClean="0">
                <a:latin typeface="Century Gothic" pitchFamily="34" charset="0"/>
                <a:cs typeface="Times New Roman" pitchFamily="18" charset="0"/>
              </a:rPr>
              <a:t>response rate was 73.9% </a:t>
            </a:r>
            <a:r>
              <a:rPr lang="en-US" sz="1000" dirty="0" smtClean="0">
                <a:effectLst/>
                <a:latin typeface="Century Gothic" pitchFamily="34" charset="0"/>
                <a:cs typeface="Times New Roman" pitchFamily="18" charset="0"/>
              </a:rPr>
              <a:t>(527 respondents)</a:t>
            </a:r>
            <a:r>
              <a:rPr lang="en-US" sz="1000" dirty="0" smtClean="0">
                <a:latin typeface="Century Gothic" pitchFamily="34" charset="0"/>
                <a:cs typeface="Times New Roman" pitchFamily="18" charset="0"/>
              </a:rPr>
              <a:t>.  </a:t>
            </a:r>
            <a:r>
              <a:rPr lang="en-US" sz="1000" dirty="0" smtClean="0">
                <a:effectLst/>
                <a:latin typeface="Century Gothic" pitchFamily="34" charset="0"/>
                <a:cs typeface="Times New Roman" pitchFamily="18" charset="0"/>
              </a:rPr>
              <a:t>In 2011 the </a:t>
            </a:r>
            <a:r>
              <a:rPr lang="en-US" sz="1000" dirty="0" smtClean="0">
                <a:latin typeface="Century Gothic" pitchFamily="34" charset="0"/>
                <a:cs typeface="Times New Roman" pitchFamily="18" charset="0"/>
              </a:rPr>
              <a:t>response rate was 51.2% </a:t>
            </a:r>
            <a:r>
              <a:rPr lang="en-US" sz="1000" dirty="0" smtClean="0">
                <a:effectLst/>
                <a:latin typeface="Century Gothic" pitchFamily="34" charset="0"/>
                <a:cs typeface="Times New Roman" pitchFamily="18" charset="0"/>
              </a:rPr>
              <a:t>(748 respondents)</a:t>
            </a:r>
            <a:r>
              <a:rPr lang="en-US" sz="1000" dirty="0" smtClean="0">
                <a:latin typeface="Century Gothic" pitchFamily="34" charset="0"/>
                <a:cs typeface="Times New Roman" pitchFamily="18" charset="0"/>
              </a:rPr>
              <a:t>.</a:t>
            </a:r>
            <a:endParaRPr lang="en-US" sz="1000" dirty="0" smtClean="0">
              <a:effectLst/>
              <a:latin typeface="Century Gothic" pitchFamily="34" charset="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dirty="0" smtClean="0">
              <a:effectLst/>
              <a:latin typeface="Century Gothic" pitchFamily="34" charset="0"/>
              <a:cs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effectLst/>
              <a:latin typeface="Century Gothic" pitchFamily="34" charset="0"/>
              <a:ea typeface="Times New Roman"/>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94245578"/>
              </p:ext>
            </p:extLst>
          </p:nvPr>
        </p:nvGraphicFramePr>
        <p:xfrm>
          <a:off x="457200" y="5943600"/>
          <a:ext cx="5562600" cy="2371979"/>
        </p:xfrm>
        <a:graphic>
          <a:graphicData uri="http://schemas.openxmlformats.org/drawingml/2006/table">
            <a:tbl>
              <a:tblPr>
                <a:tableStyleId>{5C22544A-7EE6-4342-B048-85BDC9FD1C3A}</a:tableStyleId>
              </a:tblPr>
              <a:tblGrid>
                <a:gridCol w="1486408"/>
                <a:gridCol w="625856"/>
                <a:gridCol w="782320"/>
                <a:gridCol w="625856"/>
                <a:gridCol w="625856"/>
                <a:gridCol w="806704"/>
                <a:gridCol w="609600"/>
              </a:tblGrid>
              <a:tr h="298871">
                <a:tc>
                  <a:txBody>
                    <a:bodyPr/>
                    <a:lstStyle/>
                    <a:p>
                      <a:pPr algn="l" fontAlgn="ctr"/>
                      <a:endParaRPr lang="en-US" sz="1000" b="1" i="0" u="none" strike="noStrike" dirty="0">
                        <a:solidFill>
                          <a:srgbClr val="76923C"/>
                        </a:solidFill>
                        <a:effectLst/>
                        <a:latin typeface="Century Gothic" pitchFamily="34" charset="0"/>
                      </a:endParaRPr>
                    </a:p>
                  </a:txBody>
                  <a:tcPr marL="9318" marR="9318" marT="9587" marB="0" anchor="ctr"/>
                </a:tc>
                <a:tc gridSpan="3">
                  <a:txBody>
                    <a:bodyPr/>
                    <a:lstStyle/>
                    <a:p>
                      <a:pPr algn="ctr" fontAlgn="b"/>
                      <a:r>
                        <a:rPr lang="en-US" sz="1200" b="0" i="0" u="none" strike="noStrike" dirty="0">
                          <a:solidFill>
                            <a:srgbClr val="000000"/>
                          </a:solidFill>
                          <a:effectLst/>
                          <a:latin typeface="Calibri"/>
                        </a:rPr>
                        <a:t>2011</a:t>
                      </a:r>
                    </a:p>
                  </a:txBody>
                  <a:tcPr marL="9525" marR="9525" marT="9525" marB="0" anchor="b">
                    <a:solidFill>
                      <a:schemeClr val="tx2">
                        <a:lumMod val="20000"/>
                        <a:lumOff val="80000"/>
                      </a:schemeClr>
                    </a:solidFill>
                  </a:tcPr>
                </a:tc>
                <a:tc hMerge="1">
                  <a:txBody>
                    <a:bodyPr/>
                    <a:lstStyle/>
                    <a:p>
                      <a:endParaRPr lang="en-US"/>
                    </a:p>
                  </a:txBody>
                  <a:tcPr/>
                </a:tc>
                <a:tc hMerge="1">
                  <a:txBody>
                    <a:bodyPr/>
                    <a:lstStyle/>
                    <a:p>
                      <a:endParaRPr lang="en-US"/>
                    </a:p>
                  </a:txBody>
                  <a:tcPr/>
                </a:tc>
                <a:tc gridSpan="3">
                  <a:txBody>
                    <a:bodyPr/>
                    <a:lstStyle/>
                    <a:p>
                      <a:pPr algn="ctr" fontAlgn="b"/>
                      <a:r>
                        <a:rPr lang="en-US" sz="1200" b="0" i="0" u="none" strike="noStrike" dirty="0">
                          <a:solidFill>
                            <a:srgbClr val="000000"/>
                          </a:solidFill>
                          <a:effectLst/>
                          <a:latin typeface="Calibri"/>
                        </a:rPr>
                        <a:t>2013</a:t>
                      </a:r>
                    </a:p>
                  </a:txBody>
                  <a:tcPr marL="9525" marR="9525" marT="9525" marB="0" anchor="b">
                    <a:solidFill>
                      <a:schemeClr val="tx2">
                        <a:lumMod val="20000"/>
                        <a:lumOff val="80000"/>
                      </a:schemeClr>
                    </a:solidFill>
                  </a:tcPr>
                </a:tc>
                <a:tc hMerge="1">
                  <a:txBody>
                    <a:bodyPr/>
                    <a:lstStyle/>
                    <a:p>
                      <a:endParaRPr lang="en-US"/>
                    </a:p>
                  </a:txBody>
                  <a:tcPr/>
                </a:tc>
                <a:tc hMerge="1">
                  <a:txBody>
                    <a:bodyPr/>
                    <a:lstStyle/>
                    <a:p>
                      <a:endParaRPr lang="en-US"/>
                    </a:p>
                  </a:txBody>
                  <a:tcPr/>
                </a:tc>
              </a:tr>
              <a:tr h="533400">
                <a:tc>
                  <a:txBody>
                    <a:bodyPr/>
                    <a:lstStyle/>
                    <a:p>
                      <a:pPr algn="l" fontAlgn="ctr"/>
                      <a:r>
                        <a:rPr lang="en-US" sz="1000" u="none" strike="noStrike" dirty="0">
                          <a:effectLst/>
                          <a:latin typeface="Century Gothic" pitchFamily="34" charset="0"/>
                        </a:rPr>
                        <a:t>Category</a:t>
                      </a:r>
                      <a:endParaRPr lang="en-US" sz="1000" b="1" i="0" u="none" strike="noStrike" dirty="0">
                        <a:solidFill>
                          <a:srgbClr val="76923C"/>
                        </a:solidFill>
                        <a:effectLst/>
                        <a:latin typeface="Century Gothic" pitchFamily="34" charset="0"/>
                      </a:endParaRPr>
                    </a:p>
                  </a:txBody>
                  <a:tcPr marL="9318" marR="9318" marT="9587" marB="0" anchor="ctr">
                    <a:solidFill>
                      <a:schemeClr val="tx2">
                        <a:lumMod val="20000"/>
                        <a:lumOff val="80000"/>
                      </a:schemeClr>
                    </a:solidFill>
                  </a:tcPr>
                </a:tc>
                <a:tc>
                  <a:txBody>
                    <a:bodyPr/>
                    <a:lstStyle/>
                    <a:p>
                      <a:pPr algn="l" rtl="0" fontAlgn="ctr"/>
                      <a:r>
                        <a:rPr lang="en-US" sz="1000" b="0" i="0" u="none" strike="noStrike" dirty="0">
                          <a:solidFill>
                            <a:srgbClr val="000000"/>
                          </a:solidFill>
                          <a:effectLst/>
                          <a:latin typeface="Century Gothic"/>
                        </a:rPr>
                        <a:t>Number Surveyed</a:t>
                      </a:r>
                    </a:p>
                  </a:txBody>
                  <a:tcPr marL="9525" marR="9525" marT="9525" marB="0" anchor="ctr">
                    <a:solidFill>
                      <a:schemeClr val="tx2">
                        <a:lumMod val="20000"/>
                        <a:lumOff val="80000"/>
                      </a:schemeClr>
                    </a:solidFill>
                  </a:tcPr>
                </a:tc>
                <a:tc>
                  <a:txBody>
                    <a:bodyPr/>
                    <a:lstStyle/>
                    <a:p>
                      <a:pPr algn="l" rtl="0" fontAlgn="ctr"/>
                      <a:r>
                        <a:rPr lang="en-US" sz="1000" b="0" i="0" u="none" strike="noStrike" dirty="0">
                          <a:solidFill>
                            <a:srgbClr val="000000"/>
                          </a:solidFill>
                          <a:effectLst/>
                          <a:latin typeface="Century Gothic"/>
                        </a:rPr>
                        <a:t>Number Responded</a:t>
                      </a:r>
                    </a:p>
                  </a:txBody>
                  <a:tcPr marL="9525" marR="9525" marT="9525" marB="0" anchor="ctr">
                    <a:solidFill>
                      <a:schemeClr val="tx2">
                        <a:lumMod val="20000"/>
                        <a:lumOff val="80000"/>
                      </a:schemeClr>
                    </a:solidFill>
                  </a:tcPr>
                </a:tc>
                <a:tc>
                  <a:txBody>
                    <a:bodyPr/>
                    <a:lstStyle/>
                    <a:p>
                      <a:pPr algn="l" rtl="0" fontAlgn="ctr"/>
                      <a:r>
                        <a:rPr lang="en-US" sz="1000" b="0" i="0" u="none" strike="noStrike" dirty="0">
                          <a:solidFill>
                            <a:srgbClr val="000000"/>
                          </a:solidFill>
                          <a:effectLst/>
                          <a:latin typeface="Century Gothic"/>
                        </a:rPr>
                        <a:t>Final response rate </a:t>
                      </a:r>
                    </a:p>
                  </a:txBody>
                  <a:tcPr marL="9525" marR="9525" marT="9525" marB="0" anchor="ctr">
                    <a:solidFill>
                      <a:schemeClr val="tx2">
                        <a:lumMod val="20000"/>
                        <a:lumOff val="80000"/>
                      </a:schemeClr>
                    </a:solidFill>
                  </a:tcPr>
                </a:tc>
                <a:tc>
                  <a:txBody>
                    <a:bodyPr/>
                    <a:lstStyle/>
                    <a:p>
                      <a:pPr algn="l" rtl="0" fontAlgn="ctr"/>
                      <a:r>
                        <a:rPr lang="en-US" sz="1000" b="0" i="0" u="none" strike="noStrike" dirty="0">
                          <a:solidFill>
                            <a:srgbClr val="000000"/>
                          </a:solidFill>
                          <a:effectLst/>
                          <a:latin typeface="Century Gothic"/>
                        </a:rPr>
                        <a:t>Number Surveyed</a:t>
                      </a:r>
                    </a:p>
                  </a:txBody>
                  <a:tcPr marL="9525" marR="9525" marT="9525" marB="0" anchor="ctr">
                    <a:solidFill>
                      <a:schemeClr val="tx2">
                        <a:lumMod val="20000"/>
                        <a:lumOff val="80000"/>
                      </a:schemeClr>
                    </a:solidFill>
                  </a:tcPr>
                </a:tc>
                <a:tc>
                  <a:txBody>
                    <a:bodyPr/>
                    <a:lstStyle/>
                    <a:p>
                      <a:pPr algn="l" rtl="0" fontAlgn="ctr"/>
                      <a:r>
                        <a:rPr lang="en-US" sz="1000" b="0" i="0" u="none" strike="noStrike" dirty="0">
                          <a:solidFill>
                            <a:srgbClr val="000000"/>
                          </a:solidFill>
                          <a:effectLst/>
                          <a:latin typeface="Century Gothic"/>
                        </a:rPr>
                        <a:t>Number Responded</a:t>
                      </a:r>
                    </a:p>
                  </a:txBody>
                  <a:tcPr marL="9525" marR="9525" marT="9525" marB="0" anchor="ctr">
                    <a:solidFill>
                      <a:schemeClr val="tx2">
                        <a:lumMod val="20000"/>
                        <a:lumOff val="80000"/>
                      </a:schemeClr>
                    </a:solidFill>
                  </a:tcPr>
                </a:tc>
                <a:tc>
                  <a:txBody>
                    <a:bodyPr/>
                    <a:lstStyle/>
                    <a:p>
                      <a:pPr algn="l" rtl="0" fontAlgn="ctr"/>
                      <a:r>
                        <a:rPr lang="en-US" sz="1000" b="0" i="0" u="none" strike="noStrike" dirty="0">
                          <a:solidFill>
                            <a:srgbClr val="000000"/>
                          </a:solidFill>
                          <a:effectLst/>
                          <a:latin typeface="Century Gothic"/>
                        </a:rPr>
                        <a:t>Final response rate </a:t>
                      </a:r>
                    </a:p>
                  </a:txBody>
                  <a:tcPr marL="9525" marR="9525" marT="9525" marB="0" anchor="ctr">
                    <a:solidFill>
                      <a:schemeClr val="tx2">
                        <a:lumMod val="20000"/>
                        <a:lumOff val="80000"/>
                      </a:schemeClr>
                    </a:solidFill>
                  </a:tcPr>
                </a:tc>
              </a:tr>
              <a:tr h="193662">
                <a:tc>
                  <a:txBody>
                    <a:bodyPr/>
                    <a:lstStyle/>
                    <a:p>
                      <a:pPr algn="l" fontAlgn="ctr"/>
                      <a:r>
                        <a:rPr lang="en-US" sz="1000" u="none" strike="noStrike" dirty="0">
                          <a:effectLst/>
                          <a:latin typeface="Century Gothic" pitchFamily="34" charset="0"/>
                        </a:rPr>
                        <a:t>Administrators</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dirty="0">
                          <a:solidFill>
                            <a:srgbClr val="000000"/>
                          </a:solidFill>
                          <a:effectLst/>
                          <a:latin typeface="Century Gothic"/>
                        </a:rPr>
                        <a:t>43</a:t>
                      </a:r>
                    </a:p>
                  </a:txBody>
                  <a:tcPr marL="9525" marR="9525" marT="9525" marB="0" anchor="ctr"/>
                </a:tc>
                <a:tc>
                  <a:txBody>
                    <a:bodyPr/>
                    <a:lstStyle/>
                    <a:p>
                      <a:pPr algn="r" rtl="0" fontAlgn="ctr"/>
                      <a:r>
                        <a:rPr lang="en-US" sz="1000" b="0" i="0" u="none" strike="noStrike" dirty="0">
                          <a:solidFill>
                            <a:srgbClr val="000000"/>
                          </a:solidFill>
                          <a:effectLst/>
                          <a:latin typeface="Century Gothic"/>
                        </a:rPr>
                        <a:t>39</a:t>
                      </a:r>
                    </a:p>
                  </a:txBody>
                  <a:tcPr marL="9525" marR="9525" marT="9525" marB="0" anchor="ctr"/>
                </a:tc>
                <a:tc>
                  <a:txBody>
                    <a:bodyPr/>
                    <a:lstStyle/>
                    <a:p>
                      <a:pPr algn="r" rtl="0" fontAlgn="ctr"/>
                      <a:r>
                        <a:rPr lang="en-US" sz="1000" b="0" i="0" u="none" strike="noStrike">
                          <a:solidFill>
                            <a:srgbClr val="000000"/>
                          </a:solidFill>
                          <a:effectLst/>
                          <a:latin typeface="Century Gothic"/>
                        </a:rPr>
                        <a:t>90.7%</a:t>
                      </a:r>
                    </a:p>
                  </a:txBody>
                  <a:tcPr marL="9525" marR="9525" marT="9525" marB="0" anchor="ctr"/>
                </a:tc>
                <a:tc>
                  <a:txBody>
                    <a:bodyPr/>
                    <a:lstStyle/>
                    <a:p>
                      <a:pPr algn="r" rtl="0" fontAlgn="ctr"/>
                      <a:r>
                        <a:rPr lang="en-US" sz="1000" b="0" i="0" u="none" strike="noStrike">
                          <a:solidFill>
                            <a:srgbClr val="000000"/>
                          </a:solidFill>
                          <a:effectLst/>
                          <a:latin typeface="Century Gothic"/>
                        </a:rPr>
                        <a:t>47</a:t>
                      </a:r>
                    </a:p>
                  </a:txBody>
                  <a:tcPr marL="9525" marR="9525" marT="9525" marB="0" anchor="ctr"/>
                </a:tc>
                <a:tc>
                  <a:txBody>
                    <a:bodyPr/>
                    <a:lstStyle/>
                    <a:p>
                      <a:pPr algn="r" rtl="0" fontAlgn="ctr"/>
                      <a:r>
                        <a:rPr lang="en-US" sz="1000" b="0" i="0" u="none" strike="noStrike">
                          <a:solidFill>
                            <a:srgbClr val="000000"/>
                          </a:solidFill>
                          <a:effectLst/>
                          <a:latin typeface="Century Gothic"/>
                        </a:rPr>
                        <a:t>35</a:t>
                      </a:r>
                    </a:p>
                  </a:txBody>
                  <a:tcPr marL="9525" marR="9525" marT="9525" marB="0" anchor="ctr"/>
                </a:tc>
                <a:tc>
                  <a:txBody>
                    <a:bodyPr/>
                    <a:lstStyle/>
                    <a:p>
                      <a:pPr algn="r" rtl="0" fontAlgn="ctr"/>
                      <a:r>
                        <a:rPr lang="en-US" sz="1000" b="0" i="0" u="none" strike="noStrike">
                          <a:solidFill>
                            <a:srgbClr val="000000"/>
                          </a:solidFill>
                          <a:effectLst/>
                          <a:latin typeface="Century Gothic"/>
                        </a:rPr>
                        <a:t>74.5%</a:t>
                      </a:r>
                    </a:p>
                  </a:txBody>
                  <a:tcPr marL="9525" marR="9525" marT="9525" marB="0" anchor="ctr"/>
                </a:tc>
              </a:tr>
              <a:tr h="193662">
                <a:tc>
                  <a:txBody>
                    <a:bodyPr/>
                    <a:lstStyle/>
                    <a:p>
                      <a:pPr algn="l" fontAlgn="ctr"/>
                      <a:r>
                        <a:rPr lang="en-US" sz="1000" u="none" strike="noStrike" dirty="0">
                          <a:effectLst/>
                          <a:latin typeface="Century Gothic" pitchFamily="34" charset="0"/>
                        </a:rPr>
                        <a:t>Classified</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a:solidFill>
                            <a:srgbClr val="000000"/>
                          </a:solidFill>
                          <a:effectLst/>
                          <a:latin typeface="Century Gothic"/>
                        </a:rPr>
                        <a:t>197</a:t>
                      </a:r>
                    </a:p>
                  </a:txBody>
                  <a:tcPr marL="9525" marR="9525" marT="9525" marB="0" anchor="ctr"/>
                </a:tc>
                <a:tc>
                  <a:txBody>
                    <a:bodyPr/>
                    <a:lstStyle/>
                    <a:p>
                      <a:pPr algn="r" rtl="0" fontAlgn="ctr"/>
                      <a:r>
                        <a:rPr lang="en-US" sz="1000" b="0" i="0" u="none" strike="noStrike">
                          <a:solidFill>
                            <a:srgbClr val="000000"/>
                          </a:solidFill>
                          <a:effectLst/>
                          <a:latin typeface="Century Gothic"/>
                        </a:rPr>
                        <a:t>142</a:t>
                      </a:r>
                    </a:p>
                  </a:txBody>
                  <a:tcPr marL="9525" marR="9525" marT="9525" marB="0" anchor="ctr"/>
                </a:tc>
                <a:tc>
                  <a:txBody>
                    <a:bodyPr/>
                    <a:lstStyle/>
                    <a:p>
                      <a:pPr algn="r" rtl="0" fontAlgn="b"/>
                      <a:r>
                        <a:rPr lang="en-US" sz="1000" b="0" i="0" u="none" strike="noStrike" dirty="0">
                          <a:solidFill>
                            <a:srgbClr val="000000"/>
                          </a:solidFill>
                          <a:effectLst/>
                          <a:latin typeface="Century Gothic"/>
                        </a:rPr>
                        <a:t>72.1%</a:t>
                      </a:r>
                    </a:p>
                  </a:txBody>
                  <a:tcPr marL="9525" marR="9525" marT="9525" marB="0" anchor="b"/>
                </a:tc>
                <a:tc>
                  <a:txBody>
                    <a:bodyPr/>
                    <a:lstStyle/>
                    <a:p>
                      <a:pPr algn="r" rtl="0" fontAlgn="ctr"/>
                      <a:r>
                        <a:rPr lang="en-US" sz="1000" b="0" i="0" u="none" strike="noStrike" dirty="0">
                          <a:solidFill>
                            <a:srgbClr val="000000"/>
                          </a:solidFill>
                          <a:effectLst/>
                          <a:latin typeface="Century Gothic"/>
                        </a:rPr>
                        <a:t>306</a:t>
                      </a:r>
                    </a:p>
                  </a:txBody>
                  <a:tcPr marL="9525" marR="9525" marT="9525" marB="0" anchor="ctr"/>
                </a:tc>
                <a:tc>
                  <a:txBody>
                    <a:bodyPr/>
                    <a:lstStyle/>
                    <a:p>
                      <a:pPr algn="r" rtl="0" fontAlgn="ctr"/>
                      <a:r>
                        <a:rPr lang="en-US" sz="1000" b="0" i="0" u="none" strike="noStrike" dirty="0">
                          <a:solidFill>
                            <a:srgbClr val="000000"/>
                          </a:solidFill>
                          <a:effectLst/>
                          <a:latin typeface="Century Gothic"/>
                        </a:rPr>
                        <a:t>130</a:t>
                      </a:r>
                    </a:p>
                  </a:txBody>
                  <a:tcPr marL="9525" marR="9525" marT="9525" marB="0" anchor="ctr"/>
                </a:tc>
                <a:tc>
                  <a:txBody>
                    <a:bodyPr/>
                    <a:lstStyle/>
                    <a:p>
                      <a:pPr algn="r" rtl="0" fontAlgn="b"/>
                      <a:r>
                        <a:rPr lang="en-US" sz="1000" b="0" i="0" u="none" strike="noStrike" dirty="0">
                          <a:solidFill>
                            <a:srgbClr val="000000"/>
                          </a:solidFill>
                          <a:effectLst/>
                          <a:latin typeface="Century Gothic"/>
                        </a:rPr>
                        <a:t>42.5%</a:t>
                      </a:r>
                    </a:p>
                  </a:txBody>
                  <a:tcPr marL="9525" marR="9525" marT="9525" marB="0" anchor="b"/>
                </a:tc>
              </a:tr>
              <a:tr h="377736">
                <a:tc>
                  <a:txBody>
                    <a:bodyPr/>
                    <a:lstStyle/>
                    <a:p>
                      <a:pPr algn="l" fontAlgn="ctr"/>
                      <a:r>
                        <a:rPr lang="en-US" sz="1000" u="none" strike="noStrike" dirty="0">
                          <a:effectLst/>
                          <a:latin typeface="Century Gothic" pitchFamily="34" charset="0"/>
                        </a:rPr>
                        <a:t>Managerial/Supervisory/Confidential</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dirty="0">
                          <a:solidFill>
                            <a:srgbClr val="000000"/>
                          </a:solidFill>
                          <a:effectLst/>
                          <a:latin typeface="Century Gothic"/>
                        </a:rPr>
                        <a:t>73</a:t>
                      </a:r>
                    </a:p>
                  </a:txBody>
                  <a:tcPr marL="9525" marR="9525" marT="9525" marB="0" anchor="ctr"/>
                </a:tc>
                <a:tc>
                  <a:txBody>
                    <a:bodyPr/>
                    <a:lstStyle/>
                    <a:p>
                      <a:pPr algn="r" rtl="0" fontAlgn="ctr"/>
                      <a:r>
                        <a:rPr lang="en-US" sz="1000" b="0" i="0" u="none" strike="noStrike">
                          <a:solidFill>
                            <a:srgbClr val="000000"/>
                          </a:solidFill>
                          <a:effectLst/>
                          <a:latin typeface="Century Gothic"/>
                        </a:rPr>
                        <a:t>54</a:t>
                      </a:r>
                    </a:p>
                  </a:txBody>
                  <a:tcPr marL="9525" marR="9525" marT="9525" marB="0" anchor="ctr"/>
                </a:tc>
                <a:tc>
                  <a:txBody>
                    <a:bodyPr/>
                    <a:lstStyle/>
                    <a:p>
                      <a:pPr algn="r" rtl="0" fontAlgn="b"/>
                      <a:r>
                        <a:rPr lang="en-US" sz="1000" b="0" i="0" u="none" strike="noStrike">
                          <a:solidFill>
                            <a:srgbClr val="000000"/>
                          </a:solidFill>
                          <a:effectLst/>
                          <a:latin typeface="Century Gothic"/>
                        </a:rPr>
                        <a:t>74.0%</a:t>
                      </a:r>
                    </a:p>
                  </a:txBody>
                  <a:tcPr marL="9525" marR="9525" marT="9525" marB="0" anchor="b"/>
                </a:tc>
                <a:tc>
                  <a:txBody>
                    <a:bodyPr/>
                    <a:lstStyle/>
                    <a:p>
                      <a:pPr algn="r" rtl="0" fontAlgn="ctr"/>
                      <a:r>
                        <a:rPr lang="en-US" sz="1000" b="0" i="0" u="none" strike="noStrike">
                          <a:solidFill>
                            <a:srgbClr val="000000"/>
                          </a:solidFill>
                          <a:effectLst/>
                          <a:latin typeface="Century Gothic"/>
                        </a:rPr>
                        <a:t>100</a:t>
                      </a:r>
                    </a:p>
                  </a:txBody>
                  <a:tcPr marL="9525" marR="9525" marT="9525" marB="0" anchor="ctr"/>
                </a:tc>
                <a:tc>
                  <a:txBody>
                    <a:bodyPr/>
                    <a:lstStyle/>
                    <a:p>
                      <a:pPr algn="r" rtl="0" fontAlgn="ctr"/>
                      <a:r>
                        <a:rPr lang="en-US" sz="1000" b="0" i="0" u="none" strike="noStrike">
                          <a:solidFill>
                            <a:srgbClr val="000000"/>
                          </a:solidFill>
                          <a:effectLst/>
                          <a:latin typeface="Century Gothic"/>
                        </a:rPr>
                        <a:t>50</a:t>
                      </a:r>
                    </a:p>
                  </a:txBody>
                  <a:tcPr marL="9525" marR="9525" marT="9525" marB="0" anchor="ctr"/>
                </a:tc>
                <a:tc>
                  <a:txBody>
                    <a:bodyPr/>
                    <a:lstStyle/>
                    <a:p>
                      <a:pPr algn="r" rtl="0" fontAlgn="b"/>
                      <a:r>
                        <a:rPr lang="en-US" sz="1000" b="0" i="0" u="none" strike="noStrike" dirty="0">
                          <a:solidFill>
                            <a:srgbClr val="000000"/>
                          </a:solidFill>
                          <a:effectLst/>
                          <a:latin typeface="Century Gothic"/>
                        </a:rPr>
                        <a:t>50.0%</a:t>
                      </a:r>
                    </a:p>
                  </a:txBody>
                  <a:tcPr marL="9525" marR="9525" marT="9525" marB="0" anchor="ctr"/>
                </a:tc>
              </a:tr>
              <a:tr h="193662">
                <a:tc>
                  <a:txBody>
                    <a:bodyPr/>
                    <a:lstStyle/>
                    <a:p>
                      <a:pPr algn="l" fontAlgn="ctr"/>
                      <a:r>
                        <a:rPr lang="en-US" sz="1000" u="none" strike="noStrike" dirty="0">
                          <a:effectLst/>
                          <a:latin typeface="Century Gothic" pitchFamily="34" charset="0"/>
                        </a:rPr>
                        <a:t>Full-time faculty</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a:solidFill>
                            <a:srgbClr val="000000"/>
                          </a:solidFill>
                          <a:effectLst/>
                          <a:latin typeface="Century Gothic"/>
                        </a:rPr>
                        <a:t>222</a:t>
                      </a:r>
                    </a:p>
                  </a:txBody>
                  <a:tcPr marL="9525" marR="9525" marT="9525" marB="0" anchor="ctr"/>
                </a:tc>
                <a:tc>
                  <a:txBody>
                    <a:bodyPr/>
                    <a:lstStyle/>
                    <a:p>
                      <a:pPr algn="r" rtl="0" fontAlgn="ctr"/>
                      <a:r>
                        <a:rPr lang="en-US" sz="1000" b="0" i="0" u="none" strike="noStrike">
                          <a:solidFill>
                            <a:srgbClr val="000000"/>
                          </a:solidFill>
                          <a:effectLst/>
                          <a:latin typeface="Century Gothic"/>
                        </a:rPr>
                        <a:t>151</a:t>
                      </a:r>
                    </a:p>
                  </a:txBody>
                  <a:tcPr marL="9525" marR="9525" marT="9525" marB="0" anchor="ctr"/>
                </a:tc>
                <a:tc>
                  <a:txBody>
                    <a:bodyPr/>
                    <a:lstStyle/>
                    <a:p>
                      <a:pPr algn="r" rtl="0" fontAlgn="b"/>
                      <a:r>
                        <a:rPr lang="en-US" sz="1000" b="0" i="0" u="none" strike="noStrike">
                          <a:solidFill>
                            <a:srgbClr val="000000"/>
                          </a:solidFill>
                          <a:effectLst/>
                          <a:latin typeface="Century Gothic"/>
                        </a:rPr>
                        <a:t>66.0%</a:t>
                      </a:r>
                    </a:p>
                  </a:txBody>
                  <a:tcPr marL="9525" marR="9525" marT="9525" marB="0" anchor="b"/>
                </a:tc>
                <a:tc>
                  <a:txBody>
                    <a:bodyPr/>
                    <a:lstStyle/>
                    <a:p>
                      <a:pPr algn="r" rtl="0" fontAlgn="ctr"/>
                      <a:r>
                        <a:rPr lang="en-US" sz="1000" b="0" i="0" u="none" strike="noStrike">
                          <a:solidFill>
                            <a:srgbClr val="000000"/>
                          </a:solidFill>
                          <a:effectLst/>
                          <a:latin typeface="Century Gothic"/>
                        </a:rPr>
                        <a:t>233</a:t>
                      </a:r>
                    </a:p>
                  </a:txBody>
                  <a:tcPr marL="9525" marR="9525" marT="9525" marB="0" anchor="ctr"/>
                </a:tc>
                <a:tc>
                  <a:txBody>
                    <a:bodyPr/>
                    <a:lstStyle/>
                    <a:p>
                      <a:pPr algn="r" rtl="0" fontAlgn="ctr"/>
                      <a:r>
                        <a:rPr lang="en-US" sz="1000" b="0" i="0" u="none" strike="noStrike">
                          <a:solidFill>
                            <a:srgbClr val="000000"/>
                          </a:solidFill>
                          <a:effectLst/>
                          <a:latin typeface="Century Gothic"/>
                        </a:rPr>
                        <a:t>148</a:t>
                      </a:r>
                    </a:p>
                  </a:txBody>
                  <a:tcPr marL="9525" marR="9525" marT="9525" marB="0" anchor="ctr"/>
                </a:tc>
                <a:tc>
                  <a:txBody>
                    <a:bodyPr/>
                    <a:lstStyle/>
                    <a:p>
                      <a:pPr algn="r" rtl="0" fontAlgn="b"/>
                      <a:r>
                        <a:rPr lang="en-US" sz="1000" b="0" i="0" u="none" strike="noStrike" dirty="0">
                          <a:solidFill>
                            <a:srgbClr val="000000"/>
                          </a:solidFill>
                          <a:effectLst/>
                          <a:latin typeface="Century Gothic"/>
                        </a:rPr>
                        <a:t>63.5%</a:t>
                      </a:r>
                    </a:p>
                  </a:txBody>
                  <a:tcPr marL="9525" marR="9525" marT="9525" marB="0" anchor="b"/>
                </a:tc>
              </a:tr>
              <a:tr h="193662">
                <a:tc>
                  <a:txBody>
                    <a:bodyPr/>
                    <a:lstStyle/>
                    <a:p>
                      <a:pPr algn="l" fontAlgn="ctr"/>
                      <a:r>
                        <a:rPr lang="en-US" sz="1000" u="none" strike="noStrike" dirty="0">
                          <a:effectLst/>
                          <a:latin typeface="Century Gothic" pitchFamily="34" charset="0"/>
                        </a:rPr>
                        <a:t>Adjunct faculty</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a:solidFill>
                            <a:srgbClr val="000000"/>
                          </a:solidFill>
                          <a:effectLst/>
                          <a:latin typeface="Century Gothic"/>
                        </a:rPr>
                        <a:t>682</a:t>
                      </a:r>
                    </a:p>
                  </a:txBody>
                  <a:tcPr marL="9525" marR="9525" marT="9525" marB="0" anchor="ctr"/>
                </a:tc>
                <a:tc>
                  <a:txBody>
                    <a:bodyPr/>
                    <a:lstStyle/>
                    <a:p>
                      <a:pPr algn="r" rtl="0" fontAlgn="ctr"/>
                      <a:r>
                        <a:rPr lang="en-US" sz="1000" b="0" i="0" u="none" strike="noStrike">
                          <a:solidFill>
                            <a:srgbClr val="000000"/>
                          </a:solidFill>
                          <a:effectLst/>
                          <a:latin typeface="Century Gothic"/>
                        </a:rPr>
                        <a:t>224</a:t>
                      </a:r>
                    </a:p>
                  </a:txBody>
                  <a:tcPr marL="9525" marR="9525" marT="9525" marB="0" anchor="ctr"/>
                </a:tc>
                <a:tc>
                  <a:txBody>
                    <a:bodyPr/>
                    <a:lstStyle/>
                    <a:p>
                      <a:pPr algn="r" rtl="0" fontAlgn="b"/>
                      <a:r>
                        <a:rPr lang="en-US" sz="1000" b="0" i="0" u="none" strike="noStrike">
                          <a:solidFill>
                            <a:srgbClr val="000000"/>
                          </a:solidFill>
                          <a:effectLst/>
                          <a:latin typeface="Century Gothic"/>
                        </a:rPr>
                        <a:t>32.8%</a:t>
                      </a:r>
                    </a:p>
                  </a:txBody>
                  <a:tcPr marL="9525" marR="9525" marT="9525" marB="0" anchor="b"/>
                </a:tc>
                <a:tc>
                  <a:txBody>
                    <a:bodyPr/>
                    <a:lstStyle/>
                    <a:p>
                      <a:pPr algn="r" rtl="0" fontAlgn="ctr"/>
                      <a:r>
                        <a:rPr lang="en-US" sz="1000" b="0" i="0" u="none" strike="noStrike">
                          <a:solidFill>
                            <a:srgbClr val="000000"/>
                          </a:solidFill>
                          <a:effectLst/>
                          <a:latin typeface="Century Gothic"/>
                        </a:rPr>
                        <a:t>789</a:t>
                      </a:r>
                    </a:p>
                  </a:txBody>
                  <a:tcPr marL="9525" marR="9525" marT="9525" marB="0" anchor="ctr"/>
                </a:tc>
                <a:tc>
                  <a:txBody>
                    <a:bodyPr/>
                    <a:lstStyle/>
                    <a:p>
                      <a:pPr algn="r" rtl="0" fontAlgn="ctr"/>
                      <a:r>
                        <a:rPr lang="en-US" sz="1000" b="0" i="0" u="none" strike="noStrike">
                          <a:solidFill>
                            <a:srgbClr val="000000"/>
                          </a:solidFill>
                          <a:effectLst/>
                          <a:latin typeface="Century Gothic"/>
                        </a:rPr>
                        <a:t>186</a:t>
                      </a:r>
                    </a:p>
                  </a:txBody>
                  <a:tcPr marL="9525" marR="9525" marT="9525" marB="0" anchor="ctr"/>
                </a:tc>
                <a:tc>
                  <a:txBody>
                    <a:bodyPr/>
                    <a:lstStyle/>
                    <a:p>
                      <a:pPr algn="r" rtl="0" fontAlgn="b"/>
                      <a:r>
                        <a:rPr lang="en-US" sz="1000" b="0" i="0" u="none" strike="noStrike" dirty="0">
                          <a:solidFill>
                            <a:srgbClr val="000000"/>
                          </a:solidFill>
                          <a:effectLst/>
                          <a:latin typeface="Century Gothic"/>
                        </a:rPr>
                        <a:t>23.6%</a:t>
                      </a:r>
                    </a:p>
                  </a:txBody>
                  <a:tcPr marL="9525" marR="9525" marT="9525" marB="0" anchor="b"/>
                </a:tc>
              </a:tr>
              <a:tr h="193662">
                <a:tc>
                  <a:txBody>
                    <a:bodyPr/>
                    <a:lstStyle/>
                    <a:p>
                      <a:pPr algn="l" fontAlgn="ctr"/>
                      <a:r>
                        <a:rPr lang="en-US" sz="1000" u="none" strike="noStrike" dirty="0">
                          <a:effectLst/>
                          <a:latin typeface="Century Gothic" pitchFamily="34" charset="0"/>
                        </a:rPr>
                        <a:t>Professional/technical</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a:solidFill>
                            <a:srgbClr val="000000"/>
                          </a:solidFill>
                          <a:effectLst/>
                          <a:latin typeface="Century Gothic"/>
                        </a:rPr>
                        <a:t>136</a:t>
                      </a:r>
                    </a:p>
                  </a:txBody>
                  <a:tcPr marL="9525" marR="9525" marT="9525" marB="0" anchor="ctr"/>
                </a:tc>
                <a:tc>
                  <a:txBody>
                    <a:bodyPr/>
                    <a:lstStyle/>
                    <a:p>
                      <a:pPr algn="r" rtl="0" fontAlgn="ctr"/>
                      <a:r>
                        <a:rPr lang="en-US" sz="1000" b="0" i="0" u="none" strike="noStrike">
                          <a:solidFill>
                            <a:srgbClr val="000000"/>
                          </a:solidFill>
                          <a:effectLst/>
                          <a:latin typeface="Century Gothic"/>
                        </a:rPr>
                        <a:t>93</a:t>
                      </a:r>
                    </a:p>
                  </a:txBody>
                  <a:tcPr marL="9525" marR="9525" marT="9525" marB="0" anchor="ctr"/>
                </a:tc>
                <a:tc>
                  <a:txBody>
                    <a:bodyPr/>
                    <a:lstStyle/>
                    <a:p>
                      <a:pPr algn="r" rtl="0" fontAlgn="b"/>
                      <a:r>
                        <a:rPr lang="en-US" sz="1000" b="0" i="0" u="none" strike="noStrike">
                          <a:solidFill>
                            <a:srgbClr val="000000"/>
                          </a:solidFill>
                          <a:effectLst/>
                          <a:latin typeface="Century Gothic"/>
                        </a:rPr>
                        <a:t>68.4%</a:t>
                      </a:r>
                    </a:p>
                  </a:txBody>
                  <a:tcPr marL="9525" marR="9525" marT="9525" marB="0" anchor="b"/>
                </a:tc>
                <a:tc>
                  <a:txBody>
                    <a:bodyPr/>
                    <a:lstStyle/>
                    <a:p>
                      <a:pPr algn="r" rtl="0" fontAlgn="ctr"/>
                      <a:r>
                        <a:rPr lang="en-US" sz="1000" b="0" i="0" u="none" strike="noStrike">
                          <a:solidFill>
                            <a:srgbClr val="000000"/>
                          </a:solidFill>
                          <a:effectLst/>
                          <a:latin typeface="Century Gothic"/>
                        </a:rPr>
                        <a:t>166</a:t>
                      </a:r>
                    </a:p>
                  </a:txBody>
                  <a:tcPr marL="9525" marR="9525" marT="9525" marB="0" anchor="ctr"/>
                </a:tc>
                <a:tc>
                  <a:txBody>
                    <a:bodyPr/>
                    <a:lstStyle/>
                    <a:p>
                      <a:pPr algn="r" rtl="0" fontAlgn="ctr"/>
                      <a:r>
                        <a:rPr lang="en-US" sz="1000" b="0" i="0" u="none" strike="noStrike">
                          <a:solidFill>
                            <a:srgbClr val="000000"/>
                          </a:solidFill>
                          <a:effectLst/>
                          <a:latin typeface="Century Gothic"/>
                        </a:rPr>
                        <a:t>77</a:t>
                      </a:r>
                    </a:p>
                  </a:txBody>
                  <a:tcPr marL="9525" marR="9525" marT="9525" marB="0" anchor="ctr"/>
                </a:tc>
                <a:tc>
                  <a:txBody>
                    <a:bodyPr/>
                    <a:lstStyle/>
                    <a:p>
                      <a:pPr algn="r" rtl="0" fontAlgn="b"/>
                      <a:r>
                        <a:rPr lang="en-US" sz="1000" b="0" i="0" u="none" strike="noStrike" dirty="0">
                          <a:solidFill>
                            <a:srgbClr val="000000"/>
                          </a:solidFill>
                          <a:effectLst/>
                          <a:latin typeface="Century Gothic"/>
                        </a:rPr>
                        <a:t>46.4%</a:t>
                      </a:r>
                    </a:p>
                  </a:txBody>
                  <a:tcPr marL="9525" marR="9525" marT="9525" marB="0" anchor="b"/>
                </a:tc>
              </a:tr>
              <a:tr h="193662">
                <a:tc>
                  <a:txBody>
                    <a:bodyPr/>
                    <a:lstStyle/>
                    <a:p>
                      <a:pPr algn="l" fontAlgn="ctr"/>
                      <a:r>
                        <a:rPr lang="en-US" sz="1000" u="none" strike="noStrike" dirty="0">
                          <a:effectLst/>
                          <a:latin typeface="Century Gothic" pitchFamily="34" charset="0"/>
                        </a:rPr>
                        <a:t>Campus operations</a:t>
                      </a:r>
                      <a:endParaRPr lang="en-US" sz="1000" b="0" i="0" u="none" strike="noStrike" dirty="0">
                        <a:solidFill>
                          <a:srgbClr val="76923C"/>
                        </a:solidFill>
                        <a:effectLst/>
                        <a:latin typeface="Century Gothic" pitchFamily="34" charset="0"/>
                      </a:endParaRPr>
                    </a:p>
                  </a:txBody>
                  <a:tcPr marL="9318" marR="9318" marT="9587" marB="0" anchor="ctr"/>
                </a:tc>
                <a:tc>
                  <a:txBody>
                    <a:bodyPr/>
                    <a:lstStyle/>
                    <a:p>
                      <a:pPr algn="r" rtl="0" fontAlgn="ctr"/>
                      <a:r>
                        <a:rPr lang="en-US" sz="1000" b="0" i="0" u="none" strike="noStrike">
                          <a:solidFill>
                            <a:srgbClr val="000000"/>
                          </a:solidFill>
                          <a:effectLst/>
                          <a:latin typeface="Century Gothic"/>
                        </a:rPr>
                        <a:t>108</a:t>
                      </a:r>
                    </a:p>
                  </a:txBody>
                  <a:tcPr marL="9525" marR="9525" marT="9525" marB="0" anchor="ctr"/>
                </a:tc>
                <a:tc>
                  <a:txBody>
                    <a:bodyPr/>
                    <a:lstStyle/>
                    <a:p>
                      <a:pPr algn="r" rtl="0" fontAlgn="ctr"/>
                      <a:r>
                        <a:rPr lang="en-US" sz="1000" b="0" i="0" u="none" strike="noStrike">
                          <a:solidFill>
                            <a:srgbClr val="000000"/>
                          </a:solidFill>
                          <a:effectLst/>
                          <a:latin typeface="Century Gothic"/>
                        </a:rPr>
                        <a:t>25</a:t>
                      </a:r>
                    </a:p>
                  </a:txBody>
                  <a:tcPr marL="9525" marR="9525" marT="9525" marB="0" anchor="ctr"/>
                </a:tc>
                <a:tc>
                  <a:txBody>
                    <a:bodyPr/>
                    <a:lstStyle/>
                    <a:p>
                      <a:pPr algn="r" rtl="0" fontAlgn="b"/>
                      <a:r>
                        <a:rPr lang="en-US" sz="1000" b="0" i="0" u="none" strike="noStrike">
                          <a:solidFill>
                            <a:srgbClr val="000000"/>
                          </a:solidFill>
                          <a:effectLst/>
                          <a:latin typeface="Century Gothic"/>
                        </a:rPr>
                        <a:t>23.1%</a:t>
                      </a:r>
                    </a:p>
                  </a:txBody>
                  <a:tcPr marL="9525" marR="9525" marT="9525" marB="0" anchor="b"/>
                </a:tc>
                <a:tc>
                  <a:txBody>
                    <a:bodyPr/>
                    <a:lstStyle/>
                    <a:p>
                      <a:pPr algn="r" rtl="0" fontAlgn="ctr"/>
                      <a:r>
                        <a:rPr lang="en-US" sz="1000" b="0" i="0" u="none" strike="noStrike">
                          <a:solidFill>
                            <a:srgbClr val="000000"/>
                          </a:solidFill>
                          <a:effectLst/>
                          <a:latin typeface="Century Gothic"/>
                        </a:rPr>
                        <a:t>135</a:t>
                      </a:r>
                    </a:p>
                  </a:txBody>
                  <a:tcPr marL="9525" marR="9525" marT="9525" marB="0" anchor="ctr"/>
                </a:tc>
                <a:tc>
                  <a:txBody>
                    <a:bodyPr/>
                    <a:lstStyle/>
                    <a:p>
                      <a:pPr algn="r" rtl="0" fontAlgn="ctr"/>
                      <a:r>
                        <a:rPr lang="en-US" sz="1000" b="0" i="0" u="none" strike="noStrike">
                          <a:solidFill>
                            <a:srgbClr val="000000"/>
                          </a:solidFill>
                          <a:effectLst/>
                          <a:latin typeface="Century Gothic"/>
                        </a:rPr>
                        <a:t>19</a:t>
                      </a:r>
                    </a:p>
                  </a:txBody>
                  <a:tcPr marL="9525" marR="9525" marT="9525" marB="0" anchor="ctr"/>
                </a:tc>
                <a:tc>
                  <a:txBody>
                    <a:bodyPr/>
                    <a:lstStyle/>
                    <a:p>
                      <a:pPr algn="r" rtl="0" fontAlgn="b"/>
                      <a:r>
                        <a:rPr lang="en-US" sz="1000" b="0" i="0" u="none" strike="noStrike" dirty="0">
                          <a:solidFill>
                            <a:srgbClr val="000000"/>
                          </a:solidFill>
                          <a:effectLst/>
                          <a:latin typeface="Century Gothic"/>
                        </a:rPr>
                        <a:t>14.1%</a:t>
                      </a:r>
                    </a:p>
                  </a:txBody>
                  <a:tcPr marL="9525" marR="9525" marT="9525" marB="0" anchor="b"/>
                </a:tc>
              </a:tr>
            </a:tbl>
          </a:graphicData>
        </a:graphic>
      </p:graphicFrame>
    </p:spTree>
    <p:extLst>
      <p:ext uri="{BB962C8B-B14F-4D97-AF65-F5344CB8AC3E}">
        <p14:creationId xmlns:p14="http://schemas.microsoft.com/office/powerpoint/2010/main" val="45492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itchFamily="34" charset="0"/>
              </a:rPr>
              <a:t>In the PACE model, the leadership of an institution motivates the Institutional Structure, Supervisory Relationships, Teamwork, and Student Focus climate factors toward an outcome of student success and institutional effectiveness</a:t>
            </a:r>
            <a:r>
              <a:rPr lang="en-US" dirty="0" smtClean="0">
                <a:latin typeface="Century Gothic" pitchFamily="34" charset="0"/>
              </a:rPr>
              <a:t>.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4</a:t>
            </a:fld>
            <a:endParaRPr lang="en-US" dirty="0"/>
          </a:p>
        </p:txBody>
      </p:sp>
    </p:spTree>
    <p:extLst>
      <p:ext uri="{BB962C8B-B14F-4D97-AF65-F5344CB8AC3E}">
        <p14:creationId xmlns:p14="http://schemas.microsoft.com/office/powerpoint/2010/main" val="1547314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itchFamily="34" charset="0"/>
              </a:rPr>
              <a:t>NILIE has synthesized from the literature four leadership or organizational systems ranging from coercive to collaborative.   The Collaborative System generally produces better results in terms of productivity, job satisfaction, communication, and overall organizational climate. The other systems are Consultative), Competitive and Coercive. </a:t>
            </a:r>
            <a:endParaRPr lang="en-US" dirty="0" smtClean="0">
              <a:latin typeface="Century Gothic" pitchFamily="34" charset="0"/>
            </a:endParaRPr>
          </a:p>
          <a:p>
            <a:r>
              <a:rPr lang="en-US" dirty="0" smtClean="0">
                <a:latin typeface="Century Gothic" pitchFamily="34" charset="0"/>
                <a:cs typeface="Times New Roman" pitchFamily="18" charset="0"/>
              </a:rPr>
              <a:t>Collaboration is IDEAL</a:t>
            </a:r>
            <a:r>
              <a:rPr lang="en-US" baseline="0" dirty="0" smtClean="0">
                <a:latin typeface="Century Gothic" pitchFamily="34" charset="0"/>
                <a:cs typeface="Times New Roman" pitchFamily="18" charset="0"/>
              </a:rPr>
              <a:t> - </a:t>
            </a:r>
            <a:r>
              <a:rPr lang="en-US" dirty="0" smtClean="0">
                <a:latin typeface="Century Gothic" pitchFamily="34" charset="0"/>
                <a:cs typeface="Times New Roman" pitchFamily="18" charset="0"/>
              </a:rPr>
              <a:t>most conducive to productivity, job satisfaction, communication, &amp; overall organizational climate; ratings in the 4.0-5.0 range.</a:t>
            </a:r>
          </a:p>
          <a:p>
            <a:r>
              <a:rPr lang="en-US" dirty="0" smtClean="0">
                <a:latin typeface="Century Gothic" pitchFamily="34" charset="0"/>
                <a:cs typeface="Times New Roman" pitchFamily="18" charset="0"/>
              </a:rPr>
              <a:t>Consultative = ratings in the 3.00-3.99 range</a:t>
            </a:r>
          </a:p>
          <a:p>
            <a:r>
              <a:rPr lang="en-US" dirty="0" smtClean="0">
                <a:latin typeface="Century Gothic" pitchFamily="34" charset="0"/>
                <a:cs typeface="Times New Roman" pitchFamily="18" charset="0"/>
              </a:rPr>
              <a:t>Competitive = ratings in the 2.00-2.99 range</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entury Gothic" pitchFamily="34" charset="0"/>
                <a:cs typeface="Times New Roman" pitchFamily="18" charset="0"/>
              </a:rPr>
              <a:t>Coercive is the least conducive to productivity, job satisfaction, communication, &amp; overall organizational climate; ratings in the 1.00-1.99 range.</a:t>
            </a:r>
          </a:p>
          <a:p>
            <a:endParaRPr lang="en-US" dirty="0"/>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5</a:t>
            </a:fld>
            <a:endParaRPr lang="en-US" dirty="0"/>
          </a:p>
        </p:txBody>
      </p:sp>
    </p:spTree>
    <p:extLst>
      <p:ext uri="{BB962C8B-B14F-4D97-AF65-F5344CB8AC3E}">
        <p14:creationId xmlns:p14="http://schemas.microsoft.com/office/powerpoint/2010/main" val="139108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entury Gothic" pitchFamily="34" charset="0"/>
                <a:cs typeface="Times New Roman" pitchFamily="18" charset="0"/>
              </a:rPr>
              <a:t>Of</a:t>
            </a:r>
            <a:r>
              <a:rPr lang="en-US" sz="1200" baseline="0" dirty="0" smtClean="0">
                <a:latin typeface="Century Gothic" pitchFamily="34" charset="0"/>
                <a:cs typeface="Times New Roman" pitchFamily="18" charset="0"/>
              </a:rPr>
              <a:t> the over 120 community colleges that have</a:t>
            </a:r>
            <a:r>
              <a:rPr lang="en-US" sz="1200" dirty="0" smtClean="0">
                <a:latin typeface="Century Gothic" pitchFamily="34" charset="0"/>
                <a:cs typeface="Times New Roman" pitchFamily="18" charset="0"/>
              </a:rPr>
              <a:t> </a:t>
            </a:r>
            <a:r>
              <a:rPr lang="en-US" sz="1200" baseline="0" dirty="0" smtClean="0">
                <a:latin typeface="Century Gothic" pitchFamily="34" charset="0"/>
                <a:cs typeface="Times New Roman" pitchFamily="18" charset="0"/>
              </a:rPr>
              <a:t>completed PACE,</a:t>
            </a:r>
            <a:r>
              <a:rPr lang="en-US" sz="1200" dirty="0" smtClean="0">
                <a:latin typeface="Century Gothic" pitchFamily="34" charset="0"/>
                <a:cs typeface="Times New Roman" pitchFamily="18" charset="0"/>
              </a:rPr>
              <a:t> </a:t>
            </a:r>
            <a:r>
              <a:rPr lang="en-US" sz="1200" baseline="0" dirty="0" smtClean="0">
                <a:latin typeface="Century Gothic" pitchFamily="34" charset="0"/>
                <a:cs typeface="Times New Roman" pitchFamily="18" charset="0"/>
              </a:rPr>
              <a:t>very, very few have ever reached the collaborative stage (4.00 or higher).</a:t>
            </a:r>
            <a:r>
              <a:rPr lang="en-US" sz="1200" dirty="0" smtClean="0">
                <a:latin typeface="Century Gothic" pitchFamily="34" charset="0"/>
                <a:cs typeface="Times New Roman" pitchFamily="18" charset="0"/>
              </a:rPr>
              <a:t>  Current 3.78 is slightly lower than the 2011  score</a:t>
            </a:r>
            <a:r>
              <a:rPr lang="en-US" sz="1200" baseline="0" dirty="0" smtClean="0">
                <a:latin typeface="Century Gothic" pitchFamily="34" charset="0"/>
                <a:cs typeface="Times New Roman" pitchFamily="18" charset="0"/>
              </a:rPr>
              <a:t> of 3.86</a:t>
            </a:r>
            <a:r>
              <a:rPr lang="en-US" sz="1200" dirty="0" smtClean="0">
                <a:latin typeface="Century Gothic" pitchFamily="34" charset="0"/>
                <a:cs typeface="Times New Roman" pitchFamily="18" charset="0"/>
              </a:rPr>
              <a:t>.</a:t>
            </a:r>
            <a:r>
              <a:rPr lang="en-US" sz="1200" baseline="0" dirty="0" smtClean="0">
                <a:latin typeface="Century Gothic" pitchFamily="34" charset="0"/>
                <a:cs typeface="Times New Roman" pitchFamily="18" charset="0"/>
              </a:rPr>
              <a:t>  </a:t>
            </a:r>
            <a:r>
              <a:rPr lang="en-US" sz="1200" dirty="0" smtClean="0">
                <a:latin typeface="Century Gothic" pitchFamily="34" charset="0"/>
                <a:cs typeface="Times New Roman" pitchFamily="18" charset="0"/>
              </a:rPr>
              <a:t/>
            </a:r>
            <a:br>
              <a:rPr lang="en-US" sz="1200" dirty="0" smtClean="0">
                <a:latin typeface="Century Gothic" pitchFamily="34" charset="0"/>
                <a:cs typeface="Times New Roman" pitchFamily="18" charset="0"/>
              </a:rPr>
            </a:b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6</a:t>
            </a:fld>
            <a:endParaRPr lang="en-US"/>
          </a:p>
        </p:txBody>
      </p:sp>
    </p:spTree>
    <p:extLst>
      <p:ext uri="{BB962C8B-B14F-4D97-AF65-F5344CB8AC3E}">
        <p14:creationId xmlns:p14="http://schemas.microsoft.com/office/powerpoint/2010/main" val="3667591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Most over 3.5 mid-point of Consultative system</a:t>
            </a:r>
          </a:p>
          <a:p>
            <a:r>
              <a:rPr lang="en-US" baseline="0" dirty="0" smtClean="0">
                <a:latin typeface="Century Gothic" pitchFamily="34" charset="0"/>
              </a:rPr>
              <a:t>Student focus over the rare 4.0 marks of</a:t>
            </a:r>
            <a:r>
              <a:rPr lang="en-US" dirty="0" smtClean="0">
                <a:latin typeface="Century Gothic" pitchFamily="34" charset="0"/>
              </a:rPr>
              <a:t> the Collaborative system</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7</a:t>
            </a:fld>
            <a:endParaRPr lang="en-US"/>
          </a:p>
        </p:txBody>
      </p:sp>
    </p:spTree>
    <p:extLst>
      <p:ext uri="{BB962C8B-B14F-4D97-AF65-F5344CB8AC3E}">
        <p14:creationId xmlns:p14="http://schemas.microsoft.com/office/powerpoint/2010/main" val="364569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entury Gothic" pitchFamily="34" charset="0"/>
              </a:rPr>
              <a:t>2013 norm based on 69 community colleges surveyed since 2010. </a:t>
            </a:r>
            <a:endParaRPr lang="en-US" dirty="0" smtClean="0">
              <a:solidFill>
                <a:srgbClr val="FF0000"/>
              </a:solidFill>
              <a:latin typeface="Century Gothic" pitchFamily="34" charset="0"/>
            </a:endParaRPr>
          </a:p>
          <a:p>
            <a:endParaRPr lang="en-US" dirty="0" smtClean="0">
              <a:latin typeface="Century Gothic" pitchFamily="34" charset="0"/>
            </a:endParaRPr>
          </a:p>
          <a:p>
            <a:r>
              <a:rPr lang="en-US" dirty="0" smtClean="0">
                <a:latin typeface="Century Gothic" pitchFamily="34" charset="0"/>
              </a:rPr>
              <a:t>Most</a:t>
            </a:r>
            <a:r>
              <a:rPr lang="en-US" baseline="0" dirty="0" smtClean="0">
                <a:latin typeface="Century Gothic" pitchFamily="34" charset="0"/>
              </a:rPr>
              <a:t> of Harper’s ratings of climate factors </a:t>
            </a:r>
            <a:r>
              <a:rPr lang="en-US" b="1" i="1" u="sng" baseline="0" dirty="0" smtClean="0">
                <a:latin typeface="Century Gothic" pitchFamily="34" charset="0"/>
              </a:rPr>
              <a:t>ABOVE </a:t>
            </a:r>
            <a:r>
              <a:rPr lang="en-US" baseline="0" dirty="0" smtClean="0">
                <a:latin typeface="Century Gothic" pitchFamily="34" charset="0"/>
              </a:rPr>
              <a:t>NILIE norm base.</a:t>
            </a:r>
          </a:p>
          <a:p>
            <a:r>
              <a:rPr lang="en-US" dirty="0" smtClean="0">
                <a:latin typeface="Century Gothic" pitchFamily="34" charset="0"/>
              </a:rPr>
              <a:t>Student Focus (4.10) is in the collaborative (ideal state) system.</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8</a:t>
            </a:fld>
            <a:endParaRPr lang="en-US" dirty="0"/>
          </a:p>
        </p:txBody>
      </p:sp>
    </p:spTree>
    <p:extLst>
      <p:ext uri="{BB962C8B-B14F-4D97-AF65-F5344CB8AC3E}">
        <p14:creationId xmlns:p14="http://schemas.microsoft.com/office/powerpoint/2010/main" val="2076365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sz="1200" dirty="0" smtClean="0">
              <a:latin typeface="Times New Roman" pitchFamily="18" charset="0"/>
              <a:cs typeface="Times New Roman" pitchFamily="18" charset="0"/>
            </a:endParaRPr>
          </a:p>
          <a:p>
            <a:r>
              <a:rPr lang="en-US" sz="1200" dirty="0" smtClean="0">
                <a:latin typeface="Century Gothic" pitchFamily="34" charset="0"/>
                <a:cs typeface="Times New Roman" pitchFamily="18" charset="0"/>
              </a:rPr>
              <a:t>Other</a:t>
            </a:r>
            <a:r>
              <a:rPr lang="en-US" sz="1200" baseline="0" dirty="0" smtClean="0">
                <a:latin typeface="Century Gothic" pitchFamily="34" charset="0"/>
                <a:cs typeface="Times New Roman" pitchFamily="18" charset="0"/>
              </a:rPr>
              <a:t> than Institutional Structure which has varied in the consultative range (3)  – </a:t>
            </a:r>
            <a:r>
              <a:rPr lang="en-US" sz="1200" b="1" baseline="0" dirty="0" smtClean="0">
                <a:latin typeface="Century Gothic" pitchFamily="34" charset="0"/>
                <a:cs typeface="Times New Roman" pitchFamily="18" charset="0"/>
              </a:rPr>
              <a:t>all other factors </a:t>
            </a:r>
            <a:r>
              <a:rPr lang="en-US" sz="1200" b="1" baseline="0" dirty="0" smtClean="0">
                <a:latin typeface="Century Gothic" pitchFamily="34" charset="0"/>
                <a:cs typeface="Times New Roman" pitchFamily="18" charset="0"/>
              </a:rPr>
              <a:t>consistently ABOVE midpoint </a:t>
            </a:r>
            <a:r>
              <a:rPr lang="en-US" sz="1200" b="1" baseline="0" dirty="0" smtClean="0">
                <a:latin typeface="Century Gothic" pitchFamily="34" charset="0"/>
                <a:cs typeface="Times New Roman" pitchFamily="18" charset="0"/>
              </a:rPr>
              <a:t>(3.5) of Consultative </a:t>
            </a:r>
            <a:r>
              <a:rPr lang="en-US" b="1" dirty="0" smtClean="0">
                <a:latin typeface="Century Gothic" pitchFamily="34" charset="0"/>
                <a:cs typeface="Times New Roman" pitchFamily="18" charset="0"/>
              </a:rPr>
              <a:t>system</a:t>
            </a:r>
            <a:r>
              <a:rPr lang="en-US" sz="1200" b="1" baseline="0" dirty="0" smtClean="0">
                <a:latin typeface="Century Gothic" pitchFamily="34" charset="0"/>
                <a:cs typeface="Times New Roman" pitchFamily="18" charset="0"/>
              </a:rPr>
              <a:t>.  </a:t>
            </a:r>
          </a:p>
          <a:p>
            <a:r>
              <a:rPr lang="en-US" u="sng" dirty="0" smtClean="0">
                <a:latin typeface="Century Gothic" pitchFamily="34" charset="0"/>
                <a:cs typeface="Times New Roman" pitchFamily="18" charset="0"/>
              </a:rPr>
              <a:t>Institutional Structure survey items:</a:t>
            </a:r>
            <a:endParaRPr lang="en-US" sz="1200" u="sng" baseline="0" dirty="0" smtClean="0">
              <a:latin typeface="Century Gothic" pitchFamily="34" charset="0"/>
              <a:cs typeface="Times New Roman" pitchFamily="18" charset="0"/>
            </a:endParaRPr>
          </a:p>
          <a:p>
            <a:r>
              <a:rPr lang="en-US" dirty="0" smtClean="0"/>
              <a:t>1 The </a:t>
            </a:r>
            <a:r>
              <a:rPr lang="en-US" dirty="0"/>
              <a:t>extent to which the actions of this institution reflect its mission</a:t>
            </a:r>
          </a:p>
          <a:p>
            <a:r>
              <a:rPr lang="en-US" dirty="0" smtClean="0"/>
              <a:t>4 The </a:t>
            </a:r>
            <a:r>
              <a:rPr lang="en-US" dirty="0"/>
              <a:t>extent to which decisions are made at the appropriate level at this institution</a:t>
            </a:r>
          </a:p>
          <a:p>
            <a:r>
              <a:rPr lang="en-US" dirty="0" smtClean="0"/>
              <a:t>5 The </a:t>
            </a:r>
            <a:r>
              <a:rPr lang="en-US" dirty="0"/>
              <a:t>extent to which the institution effectively promotes diversity in the workplace</a:t>
            </a:r>
          </a:p>
          <a:p>
            <a:r>
              <a:rPr lang="en-US" dirty="0" smtClean="0"/>
              <a:t>6 The </a:t>
            </a:r>
            <a:r>
              <a:rPr lang="en-US" dirty="0"/>
              <a:t>extent to which administrative leadership is focused on meeting the needs of students</a:t>
            </a:r>
          </a:p>
          <a:p>
            <a:r>
              <a:rPr lang="en-US" dirty="0" smtClean="0"/>
              <a:t>10 The </a:t>
            </a:r>
            <a:r>
              <a:rPr lang="en-US" dirty="0"/>
              <a:t>extent to which information is shared within the institution</a:t>
            </a:r>
          </a:p>
          <a:p>
            <a:r>
              <a:rPr lang="en-US" dirty="0" smtClean="0"/>
              <a:t>11 The </a:t>
            </a:r>
            <a:r>
              <a:rPr lang="en-US" dirty="0"/>
              <a:t>extent to which institutional teams use problem-solving techniques</a:t>
            </a:r>
          </a:p>
          <a:p>
            <a:r>
              <a:rPr lang="en-US" dirty="0" smtClean="0"/>
              <a:t>15 The </a:t>
            </a:r>
            <a:r>
              <a:rPr lang="en-US" dirty="0"/>
              <a:t>extent to which I am able to appropriately influence the direction of this institution</a:t>
            </a:r>
          </a:p>
          <a:p>
            <a:r>
              <a:rPr lang="en-US" dirty="0" smtClean="0"/>
              <a:t>16 The </a:t>
            </a:r>
            <a:r>
              <a:rPr lang="en-US" dirty="0"/>
              <a:t>extent to which open and ethical communication is practiced at this institution</a:t>
            </a:r>
          </a:p>
          <a:p>
            <a:r>
              <a:rPr lang="en-US" dirty="0" smtClean="0"/>
              <a:t>22 The </a:t>
            </a:r>
            <a:r>
              <a:rPr lang="en-US" dirty="0"/>
              <a:t>extent to which this institution has been successful in positively motivating my performance</a:t>
            </a:r>
          </a:p>
          <a:p>
            <a:r>
              <a:rPr lang="en-US" dirty="0" smtClean="0"/>
              <a:t>25 The </a:t>
            </a:r>
            <a:r>
              <a:rPr lang="en-US" dirty="0"/>
              <a:t>extent to which a spirit of cooperation exists at this institution</a:t>
            </a:r>
          </a:p>
          <a:p>
            <a:r>
              <a:rPr lang="en-US" dirty="0" smtClean="0"/>
              <a:t>29 The </a:t>
            </a:r>
            <a:r>
              <a:rPr lang="en-US" dirty="0"/>
              <a:t>extent to which institution-wide policies guide my work</a:t>
            </a:r>
          </a:p>
          <a:p>
            <a:r>
              <a:rPr lang="en-US" dirty="0" smtClean="0"/>
              <a:t>32 The </a:t>
            </a:r>
            <a:r>
              <a:rPr lang="en-US" dirty="0"/>
              <a:t>extent to which this institution is appropriately organized</a:t>
            </a:r>
          </a:p>
          <a:p>
            <a:r>
              <a:rPr lang="en-US" dirty="0" smtClean="0"/>
              <a:t>38 The </a:t>
            </a:r>
            <a:r>
              <a:rPr lang="en-US" dirty="0"/>
              <a:t>extent to which I have the opportunity for advancement within this institution</a:t>
            </a:r>
          </a:p>
          <a:p>
            <a:r>
              <a:rPr lang="en-US" dirty="0" smtClean="0"/>
              <a:t>41 The </a:t>
            </a:r>
            <a:r>
              <a:rPr lang="en-US" dirty="0"/>
              <a:t>extent to which I receive adequate information regarding important activities at this institution</a:t>
            </a:r>
          </a:p>
          <a:p>
            <a:r>
              <a:rPr lang="en-US" dirty="0" smtClean="0"/>
              <a:t>44 The </a:t>
            </a:r>
            <a:r>
              <a:rPr lang="en-US" dirty="0"/>
              <a:t>extent to which my work is guided by clearly defined administrative processes</a:t>
            </a:r>
          </a:p>
          <a:p>
            <a:endParaRPr lang="en-US" sz="1200" b="1" dirty="0" smtClean="0">
              <a:latin typeface="Times New Roman" pitchFamily="18" charset="0"/>
              <a:cs typeface="Times New Roman" pitchFamily="18" charset="0"/>
            </a:endParaRPr>
          </a:p>
          <a:p>
            <a:endParaRPr lang="en-US" sz="1200" b="1"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4D8EC56-274A-49CA-9D32-B0DAB28B95B8}" type="slidenum">
              <a:rPr lang="en-US" smtClean="0"/>
              <a:pPr>
                <a:defRPr/>
              </a:pPr>
              <a:t>9</a:t>
            </a:fld>
            <a:endParaRPr lang="en-US"/>
          </a:p>
        </p:txBody>
      </p:sp>
    </p:spTree>
    <p:extLst>
      <p:ext uri="{BB962C8B-B14F-4D97-AF65-F5344CB8AC3E}">
        <p14:creationId xmlns:p14="http://schemas.microsoft.com/office/powerpoint/2010/main" val="80043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23D4077-9AAA-458F-8ACB-6D7113B12531}" type="datetime1">
              <a:rPr lang="en-US" smtClean="0"/>
              <a:pPr>
                <a:defRPr/>
              </a:pPr>
              <a:t>4/24/2014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DB1BDC2-02AD-4959-99CE-9421F592AC87}" type="slidenum">
              <a:rPr lang="en-US" smtClean="0"/>
              <a:pPr>
                <a:defRPr/>
              </a:pPr>
              <a:t>‹#›</a:t>
            </a:fld>
            <a:endParaRPr lang="en-US" dirty="0"/>
          </a:p>
        </p:txBody>
      </p:sp>
    </p:spTree>
    <p:extLst>
      <p:ext uri="{BB962C8B-B14F-4D97-AF65-F5344CB8AC3E}">
        <p14:creationId xmlns:p14="http://schemas.microsoft.com/office/powerpoint/2010/main" val="91233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D120603-1C6C-4B08-9A20-D0205F18EEB9}" type="datetime1">
              <a:rPr lang="en-US" smtClean="0"/>
              <a:pPr>
                <a:defRPr/>
              </a:pPr>
              <a:t>4/24/2014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141D79B-367A-4F79-930F-97DD7AA85EF6}" type="slidenum">
              <a:rPr lang="en-US" smtClean="0"/>
              <a:pPr>
                <a:defRPr/>
              </a:pPr>
              <a:t>‹#›</a:t>
            </a:fld>
            <a:endParaRPr lang="en-US" dirty="0"/>
          </a:p>
        </p:txBody>
      </p:sp>
    </p:spTree>
    <p:extLst>
      <p:ext uri="{BB962C8B-B14F-4D97-AF65-F5344CB8AC3E}">
        <p14:creationId xmlns:p14="http://schemas.microsoft.com/office/powerpoint/2010/main" val="342539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E888379-913D-49E1-92E8-9C26C6F22E40}" type="datetime1">
              <a:rPr lang="en-US" smtClean="0"/>
              <a:pPr>
                <a:defRPr/>
              </a:pPr>
              <a:t>4/24/2014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02CB1A7-D0BB-4B5F-98BB-C122AC4DC99C}" type="slidenum">
              <a:rPr lang="en-US" smtClean="0"/>
              <a:pPr>
                <a:defRPr/>
              </a:pPr>
              <a:t>‹#›</a:t>
            </a:fld>
            <a:endParaRPr lang="en-US" dirty="0"/>
          </a:p>
        </p:txBody>
      </p:sp>
    </p:spTree>
    <p:extLst>
      <p:ext uri="{BB962C8B-B14F-4D97-AF65-F5344CB8AC3E}">
        <p14:creationId xmlns:p14="http://schemas.microsoft.com/office/powerpoint/2010/main" val="75779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035BBDD-A249-45DF-B4B6-1A7A744C9C9C}" type="datetime1">
              <a:rPr lang="en-US" smtClean="0"/>
              <a:pPr>
                <a:defRPr/>
              </a:pPr>
              <a:t>4/24/2014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8A418FF-1C10-4F6B-9982-9ACA5404826E}" type="slidenum">
              <a:rPr lang="en-US" smtClean="0"/>
              <a:pPr>
                <a:defRPr/>
              </a:pPr>
              <a:t>‹#›</a:t>
            </a:fld>
            <a:endParaRPr lang="en-US" dirty="0"/>
          </a:p>
        </p:txBody>
      </p:sp>
    </p:spTree>
    <p:extLst>
      <p:ext uri="{BB962C8B-B14F-4D97-AF65-F5344CB8AC3E}">
        <p14:creationId xmlns:p14="http://schemas.microsoft.com/office/powerpoint/2010/main" val="426304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316CC55-14FF-413B-A880-FCED0FAF7EFD}" type="datetime1">
              <a:rPr lang="en-US" smtClean="0"/>
              <a:pPr>
                <a:defRPr/>
              </a:pPr>
              <a:t>4/24/2014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0C84F2B-EF35-44D3-9EAF-EC5AEA53460F}" type="slidenum">
              <a:rPr lang="en-US" smtClean="0"/>
              <a:pPr>
                <a:defRPr/>
              </a:pPr>
              <a:t>‹#›</a:t>
            </a:fld>
            <a:endParaRPr lang="en-US" dirty="0"/>
          </a:p>
        </p:txBody>
      </p:sp>
    </p:spTree>
    <p:extLst>
      <p:ext uri="{BB962C8B-B14F-4D97-AF65-F5344CB8AC3E}">
        <p14:creationId xmlns:p14="http://schemas.microsoft.com/office/powerpoint/2010/main" val="2543206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326BDCD-C178-4078-B83E-526D9ADE3765}" type="datetime1">
              <a:rPr lang="en-US" smtClean="0"/>
              <a:pPr>
                <a:defRPr/>
              </a:pPr>
              <a:t>4/24/2014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07B3B46-C7A3-44A2-9D3A-F12D1AFE3F33}" type="slidenum">
              <a:rPr lang="en-US" smtClean="0"/>
              <a:pPr>
                <a:defRPr/>
              </a:pPr>
              <a:t>‹#›</a:t>
            </a:fld>
            <a:endParaRPr lang="en-US" dirty="0"/>
          </a:p>
        </p:txBody>
      </p:sp>
    </p:spTree>
    <p:extLst>
      <p:ext uri="{BB962C8B-B14F-4D97-AF65-F5344CB8AC3E}">
        <p14:creationId xmlns:p14="http://schemas.microsoft.com/office/powerpoint/2010/main" val="1908414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4FF33EC6-CB69-4CD0-AB87-712FE820E640}" type="datetime1">
              <a:rPr lang="en-US" smtClean="0"/>
              <a:pPr>
                <a:defRPr/>
              </a:pPr>
              <a:t>4/24/2014</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FAD1CB9-1D0A-4403-B357-65C78BC80914}" type="slidenum">
              <a:rPr lang="en-US" smtClean="0"/>
              <a:pPr>
                <a:defRPr/>
              </a:pPr>
              <a:t>‹#›</a:t>
            </a:fld>
            <a:endParaRPr lang="en-US" dirty="0"/>
          </a:p>
        </p:txBody>
      </p:sp>
    </p:spTree>
    <p:extLst>
      <p:ext uri="{BB962C8B-B14F-4D97-AF65-F5344CB8AC3E}">
        <p14:creationId xmlns:p14="http://schemas.microsoft.com/office/powerpoint/2010/main" val="3247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97837C3-EA8D-41FC-9621-F6505C9D8E3A}" type="datetime1">
              <a:rPr lang="en-US" smtClean="0"/>
              <a:pPr>
                <a:defRPr/>
              </a:pPr>
              <a:t>4/24/2014</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5A445805-F2A4-43CB-8E2F-4B0CF5B27AA4}" type="slidenum">
              <a:rPr lang="en-US" smtClean="0"/>
              <a:pPr>
                <a:defRPr/>
              </a:pPr>
              <a:t>‹#›</a:t>
            </a:fld>
            <a:endParaRPr lang="en-US" dirty="0"/>
          </a:p>
        </p:txBody>
      </p:sp>
    </p:spTree>
    <p:extLst>
      <p:ext uri="{BB962C8B-B14F-4D97-AF65-F5344CB8AC3E}">
        <p14:creationId xmlns:p14="http://schemas.microsoft.com/office/powerpoint/2010/main" val="3820359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6787BF-5874-46EA-B865-5D8663F7DA98}" type="datetime1">
              <a:rPr lang="en-US" smtClean="0"/>
              <a:pPr>
                <a:defRPr/>
              </a:pPr>
              <a:t>4/24/2014</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84C237B3-3C1B-4D09-A6A6-C80710058CBE}" type="slidenum">
              <a:rPr lang="en-US" smtClean="0"/>
              <a:pPr>
                <a:defRPr/>
              </a:pPr>
              <a:t>‹#›</a:t>
            </a:fld>
            <a:endParaRPr lang="en-US" dirty="0"/>
          </a:p>
        </p:txBody>
      </p:sp>
    </p:spTree>
    <p:extLst>
      <p:ext uri="{BB962C8B-B14F-4D97-AF65-F5344CB8AC3E}">
        <p14:creationId xmlns:p14="http://schemas.microsoft.com/office/powerpoint/2010/main" val="426219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796A934-F8F9-4229-B873-8157AF778883}" type="datetime1">
              <a:rPr lang="en-US" smtClean="0"/>
              <a:pPr>
                <a:defRPr/>
              </a:pPr>
              <a:t>4/24/2014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25E05D8-7338-4DFA-99BF-6249F0762E55}" type="slidenum">
              <a:rPr lang="en-US" smtClean="0"/>
              <a:pPr>
                <a:defRPr/>
              </a:pPr>
              <a:t>‹#›</a:t>
            </a:fld>
            <a:endParaRPr lang="en-US" dirty="0"/>
          </a:p>
        </p:txBody>
      </p:sp>
    </p:spTree>
    <p:extLst>
      <p:ext uri="{BB962C8B-B14F-4D97-AF65-F5344CB8AC3E}">
        <p14:creationId xmlns:p14="http://schemas.microsoft.com/office/powerpoint/2010/main" val="2199719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499AD62-2964-448E-B586-78FA60251D87}" type="datetime1">
              <a:rPr lang="en-US" smtClean="0"/>
              <a:pPr>
                <a:defRPr/>
              </a:pPr>
              <a:t>4/24/2014</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20DECAD-B3C8-441A-A92E-73900669E441}" type="slidenum">
              <a:rPr lang="en-US" smtClean="0"/>
              <a:pPr>
                <a:defRPr/>
              </a:pPr>
              <a:t>‹#›</a:t>
            </a:fld>
            <a:endParaRPr lang="en-US" dirty="0"/>
          </a:p>
        </p:txBody>
      </p:sp>
    </p:spTree>
    <p:extLst>
      <p:ext uri="{BB962C8B-B14F-4D97-AF65-F5344CB8AC3E}">
        <p14:creationId xmlns:p14="http://schemas.microsoft.com/office/powerpoint/2010/main" val="1721196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A0942C5-8A99-43AE-9238-51145C0B758C}" type="datetime1">
              <a:rPr lang="en-US" smtClean="0"/>
              <a:pPr>
                <a:defRPr/>
              </a:pPr>
              <a:t>4/24/2014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9D5FD5D-E7F5-4895-A42F-C5333D7F7626}" type="slidenum">
              <a:rPr lang="en-US" smtClean="0"/>
              <a:pPr>
                <a:defRPr/>
              </a:pPr>
              <a:t>‹#›</a:t>
            </a:fld>
            <a:endParaRPr lang="en-US" dirty="0"/>
          </a:p>
        </p:txBody>
      </p:sp>
    </p:spTree>
    <p:extLst>
      <p:ext uri="{BB962C8B-B14F-4D97-AF65-F5344CB8AC3E}">
        <p14:creationId xmlns:p14="http://schemas.microsoft.com/office/powerpoint/2010/main" val="355912547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notesSlide" Target="../notesSlides/notesSlide18.xml"/><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495800"/>
            <a:ext cx="7772400" cy="1470025"/>
          </a:xfrm>
        </p:spPr>
        <p:txBody>
          <a:bodyPr>
            <a:normAutofit/>
          </a:bodyPr>
          <a:lstStyle/>
          <a:p>
            <a:pPr algn="r" fontAlgn="auto">
              <a:spcAft>
                <a:spcPts val="0"/>
              </a:spcAft>
              <a:defRPr/>
            </a:pPr>
            <a:r>
              <a:rPr lang="en-US" sz="3600" dirty="0" smtClean="0">
                <a:solidFill>
                  <a:schemeClr val="accent1">
                    <a:satMod val="150000"/>
                  </a:schemeClr>
                </a:solidFill>
                <a:latin typeface="Times New Roman" pitchFamily="18" charset="0"/>
                <a:cs typeface="Times New Roman" pitchFamily="18" charset="0"/>
              </a:rPr>
              <a:t/>
            </a:r>
            <a:br>
              <a:rPr lang="en-US" sz="3600" dirty="0" smtClean="0">
                <a:solidFill>
                  <a:schemeClr val="accent1">
                    <a:satMod val="150000"/>
                  </a:schemeClr>
                </a:solidFill>
                <a:latin typeface="Times New Roman" pitchFamily="18" charset="0"/>
                <a:cs typeface="Times New Roman" pitchFamily="18" charset="0"/>
              </a:rPr>
            </a:br>
            <a:r>
              <a:rPr lang="en-US" sz="3600" dirty="0" smtClean="0">
                <a:solidFill>
                  <a:schemeClr val="accent1">
                    <a:satMod val="150000"/>
                  </a:schemeClr>
                </a:solidFill>
                <a:latin typeface="Times New Roman" pitchFamily="18" charset="0"/>
                <a:cs typeface="Times New Roman" pitchFamily="18" charset="0"/>
              </a:rPr>
              <a:t>2013 Administration</a:t>
            </a:r>
            <a:endParaRPr lang="en-US" sz="3600" dirty="0">
              <a:solidFill>
                <a:schemeClr val="accent1">
                  <a:satMod val="150000"/>
                </a:schemeClr>
              </a:solidFill>
              <a:latin typeface="Times New Roman" pitchFamily="18" charset="0"/>
              <a:cs typeface="Times New Roman" pitchFamily="18" charset="0"/>
            </a:endParaRPr>
          </a:p>
        </p:txBody>
      </p:sp>
      <p:sp>
        <p:nvSpPr>
          <p:cNvPr id="8195" name="Subtitle 2"/>
          <p:cNvSpPr>
            <a:spLocks noGrp="1"/>
          </p:cNvSpPr>
          <p:nvPr>
            <p:ph type="subTitle" idx="1"/>
          </p:nvPr>
        </p:nvSpPr>
        <p:spPr>
          <a:xfrm>
            <a:off x="1371600" y="914400"/>
            <a:ext cx="6400800" cy="1752600"/>
          </a:xfrm>
        </p:spPr>
        <p:txBody>
          <a:bodyPr>
            <a:normAutofit fontScale="85000" lnSpcReduction="20000"/>
          </a:bodyPr>
          <a:lstStyle/>
          <a:p>
            <a:pPr algn="ctr"/>
            <a:r>
              <a:rPr lang="en-US" sz="4800" b="1" dirty="0">
                <a:solidFill>
                  <a:schemeClr val="accent1">
                    <a:satMod val="150000"/>
                  </a:schemeClr>
                </a:solidFill>
                <a:latin typeface="Times New Roman" pitchFamily="18" charset="0"/>
                <a:cs typeface="Times New Roman" pitchFamily="18" charset="0"/>
              </a:rPr>
              <a:t>Personal Assessment of the </a:t>
            </a:r>
            <a:endParaRPr lang="en-US" sz="4800" b="1" dirty="0" smtClean="0">
              <a:solidFill>
                <a:schemeClr val="accent1">
                  <a:satMod val="150000"/>
                </a:schemeClr>
              </a:solidFill>
              <a:latin typeface="Times New Roman" pitchFamily="18" charset="0"/>
              <a:cs typeface="Times New Roman" pitchFamily="18" charset="0"/>
            </a:endParaRPr>
          </a:p>
          <a:p>
            <a:pPr algn="ctr"/>
            <a:r>
              <a:rPr lang="en-US" sz="4800" b="1" dirty="0" smtClean="0">
                <a:solidFill>
                  <a:schemeClr val="accent1">
                    <a:satMod val="150000"/>
                  </a:schemeClr>
                </a:solidFill>
                <a:latin typeface="Times New Roman" pitchFamily="18" charset="0"/>
                <a:cs typeface="Times New Roman" pitchFamily="18" charset="0"/>
              </a:rPr>
              <a:t>College </a:t>
            </a:r>
            <a:r>
              <a:rPr lang="en-US" sz="4800" b="1" dirty="0">
                <a:solidFill>
                  <a:schemeClr val="accent1">
                    <a:satMod val="150000"/>
                  </a:schemeClr>
                </a:solidFill>
                <a:latin typeface="Times New Roman" pitchFamily="18" charset="0"/>
                <a:cs typeface="Times New Roman" pitchFamily="18" charset="0"/>
              </a:rPr>
              <a:t>Environment (PACE) </a:t>
            </a:r>
            <a:endParaRPr lang="en-US" sz="4800"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1">
                    <a:satMod val="150000"/>
                  </a:schemeClr>
                </a:solidFill>
                <a:latin typeface="Times New Roman" pitchFamily="18" charset="0"/>
                <a:cs typeface="Times New Roman" pitchFamily="18" charset="0"/>
              </a:rPr>
              <a:t>Overall By Employee Group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7750416"/>
              </p:ext>
            </p:extLst>
          </p:nvPr>
        </p:nvGraphicFramePr>
        <p:xfrm>
          <a:off x="533400" y="1600200"/>
          <a:ext cx="7924800" cy="4724400"/>
        </p:xfrm>
        <a:graphic>
          <a:graphicData uri="http://schemas.openxmlformats.org/drawingml/2006/table">
            <a:tbl>
              <a:tblPr firstRow="1" firstCol="1" bandRow="1">
                <a:tableStyleId>{69CF1AB2-1976-4502-BF36-3FF5EA218861}</a:tableStyleId>
              </a:tblPr>
              <a:tblGrid>
                <a:gridCol w="3657600"/>
                <a:gridCol w="914400"/>
                <a:gridCol w="914400"/>
                <a:gridCol w="990600"/>
                <a:gridCol w="1447800"/>
              </a:tblGrid>
              <a:tr h="300678">
                <a:tc>
                  <a:txBody>
                    <a:bodyPr/>
                    <a:lstStyle/>
                    <a:p>
                      <a:pPr marL="0" marR="0">
                        <a:lnSpc>
                          <a:spcPct val="115000"/>
                        </a:lnSpc>
                        <a:spcBef>
                          <a:spcPts val="0"/>
                        </a:spcBef>
                        <a:spcAft>
                          <a:spcPts val="0"/>
                        </a:spcAft>
                      </a:pPr>
                      <a:r>
                        <a:rPr lang="en-US" sz="1600" dirty="0">
                          <a:effectLst/>
                        </a:rPr>
                        <a:t> </a:t>
                      </a:r>
                      <a:endParaRPr lang="en-US" sz="700" dirty="0">
                        <a:effectLst/>
                        <a:latin typeface="Calibri"/>
                        <a:ea typeface="Calibri"/>
                        <a:cs typeface="Times New Roman"/>
                      </a:endParaRPr>
                    </a:p>
                  </a:txBody>
                  <a:tcPr marL="43514" marR="43514" marT="0" marB="0">
                    <a:solidFill>
                      <a:schemeClr val="accent1"/>
                    </a:solidFill>
                  </a:tcPr>
                </a:tc>
                <a:tc>
                  <a:txBody>
                    <a:bodyPr/>
                    <a:lstStyle/>
                    <a:p>
                      <a:pPr marL="0" marR="0" algn="ctr">
                        <a:lnSpc>
                          <a:spcPct val="115000"/>
                        </a:lnSpc>
                        <a:spcBef>
                          <a:spcPts val="0"/>
                        </a:spcBef>
                        <a:spcAft>
                          <a:spcPts val="0"/>
                        </a:spcAft>
                      </a:pPr>
                      <a:r>
                        <a:rPr lang="en-US" sz="2800" dirty="0" smtClean="0">
                          <a:effectLst/>
                        </a:rPr>
                        <a:t>2005</a:t>
                      </a:r>
                    </a:p>
                  </a:txBody>
                  <a:tcPr marL="43514" marR="43514" marT="0" marB="0">
                    <a:solidFill>
                      <a:schemeClr val="accent1"/>
                    </a:solidFill>
                  </a:tcPr>
                </a:tc>
                <a:tc>
                  <a:txBody>
                    <a:bodyPr/>
                    <a:lstStyle/>
                    <a:p>
                      <a:pPr marL="0" marR="0" algn="ctr">
                        <a:lnSpc>
                          <a:spcPct val="115000"/>
                        </a:lnSpc>
                        <a:spcBef>
                          <a:spcPts val="0"/>
                        </a:spcBef>
                        <a:spcAft>
                          <a:spcPts val="0"/>
                        </a:spcAft>
                      </a:pPr>
                      <a:r>
                        <a:rPr lang="en-US" sz="2800" dirty="0">
                          <a:effectLst/>
                        </a:rPr>
                        <a:t>2008</a:t>
                      </a:r>
                      <a:endParaRPr lang="en-US" sz="2800" dirty="0">
                        <a:solidFill>
                          <a:schemeClr val="tx1"/>
                        </a:solidFill>
                        <a:effectLst/>
                        <a:latin typeface="Calibri"/>
                        <a:ea typeface="Calibri"/>
                        <a:cs typeface="Times New Roman"/>
                      </a:endParaRPr>
                    </a:p>
                  </a:txBody>
                  <a:tcPr marL="43514" marR="43514" marT="0" marB="0">
                    <a:solidFill>
                      <a:schemeClr val="accent1"/>
                    </a:solidFill>
                  </a:tcPr>
                </a:tc>
                <a:tc>
                  <a:txBody>
                    <a:bodyPr/>
                    <a:lstStyle/>
                    <a:p>
                      <a:pPr marL="0" marR="0" algn="ctr">
                        <a:lnSpc>
                          <a:spcPct val="115000"/>
                        </a:lnSpc>
                        <a:spcBef>
                          <a:spcPts val="0"/>
                        </a:spcBef>
                        <a:spcAft>
                          <a:spcPts val="0"/>
                        </a:spcAft>
                      </a:pPr>
                      <a:r>
                        <a:rPr lang="en-US" sz="2800" dirty="0">
                          <a:effectLst/>
                        </a:rPr>
                        <a:t>2011</a:t>
                      </a:r>
                      <a:endParaRPr lang="en-US" sz="2800" dirty="0">
                        <a:solidFill>
                          <a:schemeClr val="tx1"/>
                        </a:solidFill>
                        <a:effectLst/>
                        <a:latin typeface="Calibri"/>
                        <a:ea typeface="Calibri"/>
                        <a:cs typeface="Times New Roman"/>
                      </a:endParaRPr>
                    </a:p>
                  </a:txBody>
                  <a:tcPr marL="43514" marR="43514" marT="0" marB="0">
                    <a:solidFill>
                      <a:schemeClr val="accent1"/>
                    </a:solidFill>
                  </a:tcPr>
                </a:tc>
                <a:tc>
                  <a:txBody>
                    <a:bodyPr/>
                    <a:lstStyle/>
                    <a:p>
                      <a:pPr marL="0" marR="0" algn="ctr">
                        <a:lnSpc>
                          <a:spcPct val="115000"/>
                        </a:lnSpc>
                        <a:spcBef>
                          <a:spcPts val="0"/>
                        </a:spcBef>
                        <a:spcAft>
                          <a:spcPts val="0"/>
                        </a:spcAft>
                      </a:pPr>
                      <a:r>
                        <a:rPr lang="en-US" sz="2800" dirty="0" smtClean="0">
                          <a:effectLst/>
                        </a:rPr>
                        <a:t>2013</a:t>
                      </a:r>
                      <a:endParaRPr lang="en-US" sz="2800" dirty="0">
                        <a:solidFill>
                          <a:schemeClr val="tx1"/>
                        </a:solidFill>
                        <a:effectLst/>
                        <a:latin typeface="Calibri"/>
                        <a:ea typeface="Calibri"/>
                        <a:cs typeface="Times New Roman"/>
                      </a:endParaRPr>
                    </a:p>
                  </a:txBody>
                  <a:tcPr marL="43514" marR="43514" marT="0" marB="0">
                    <a:solidFill>
                      <a:schemeClr val="accent1"/>
                    </a:solidFill>
                  </a:tcPr>
                </a:tc>
              </a:tr>
              <a:tr h="618637">
                <a:tc>
                  <a:txBody>
                    <a:bodyPr/>
                    <a:lstStyle/>
                    <a:p>
                      <a:pPr marL="0" marR="0">
                        <a:lnSpc>
                          <a:spcPct val="115000"/>
                        </a:lnSpc>
                        <a:spcBef>
                          <a:spcPts val="0"/>
                        </a:spcBef>
                        <a:spcAft>
                          <a:spcPts val="0"/>
                        </a:spcAft>
                      </a:pPr>
                      <a:r>
                        <a:rPr lang="en-US" sz="2800" b="0" dirty="0">
                          <a:effectLst/>
                        </a:rPr>
                        <a:t>Adjunct	</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43514" marR="43514" marT="0" marB="0"/>
                </a:tc>
                <a:tc>
                  <a:txBody>
                    <a:bodyPr/>
                    <a:lstStyle/>
                    <a:p>
                      <a:pPr marL="0" marR="0">
                        <a:lnSpc>
                          <a:spcPct val="115000"/>
                        </a:lnSpc>
                        <a:spcBef>
                          <a:spcPts val="0"/>
                        </a:spcBef>
                        <a:spcAft>
                          <a:spcPts val="0"/>
                        </a:spcAft>
                      </a:pPr>
                      <a:r>
                        <a:rPr lang="en-US" sz="2800" dirty="0">
                          <a:effectLst/>
                        </a:rPr>
                        <a:t> </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4.14</a:t>
                      </a:r>
                      <a:endParaRPr lang="en-US" sz="2800" b="1"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3.90</a:t>
                      </a:r>
                      <a:endParaRPr lang="en-US" sz="2800" b="1" dirty="0">
                        <a:effectLst/>
                        <a:latin typeface="Calibri"/>
                        <a:ea typeface="Calibri"/>
                        <a:cs typeface="Times New Roman"/>
                      </a:endParaRPr>
                    </a:p>
                  </a:txBody>
                  <a:tcPr marL="43514" marR="43514" marT="0" marB="0"/>
                </a:tc>
              </a:tr>
              <a:tr h="618637">
                <a:tc>
                  <a:txBody>
                    <a:bodyPr/>
                    <a:lstStyle/>
                    <a:p>
                      <a:pPr marL="0" marR="0">
                        <a:lnSpc>
                          <a:spcPct val="115000"/>
                        </a:lnSpc>
                        <a:spcBef>
                          <a:spcPts val="0"/>
                        </a:spcBef>
                        <a:spcAft>
                          <a:spcPts val="0"/>
                        </a:spcAft>
                      </a:pPr>
                      <a:r>
                        <a:rPr lang="en-US" sz="2800" b="0" dirty="0">
                          <a:effectLst/>
                        </a:rPr>
                        <a:t>Professional/Technical</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3.64</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3.83</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3.70</a:t>
                      </a:r>
                      <a:endParaRPr lang="en-US" sz="2800" dirty="0">
                        <a:effectLst/>
                        <a:latin typeface="Calibri"/>
                        <a:ea typeface="Calibri"/>
                        <a:cs typeface="Times New Roman"/>
                      </a:endParaRPr>
                    </a:p>
                  </a:txBody>
                  <a:tcPr marL="43514" marR="43514" marT="0" marB="0"/>
                </a:tc>
              </a:tr>
              <a:tr h="618637">
                <a:tc>
                  <a:txBody>
                    <a:bodyPr/>
                    <a:lstStyle/>
                    <a:p>
                      <a:pPr marL="0" marR="0">
                        <a:lnSpc>
                          <a:spcPct val="115000"/>
                        </a:lnSpc>
                        <a:spcBef>
                          <a:spcPts val="0"/>
                        </a:spcBef>
                        <a:spcAft>
                          <a:spcPts val="0"/>
                        </a:spcAft>
                      </a:pPr>
                      <a:r>
                        <a:rPr lang="en-US" sz="2800" b="0" dirty="0">
                          <a:effectLst/>
                        </a:rPr>
                        <a:t>Administrator</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latin typeface="Calibri"/>
                          <a:ea typeface="Calibri"/>
                          <a:cs typeface="Times New Roman"/>
                        </a:rPr>
                        <a:t>3.82</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4.00</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3.82</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4.01</a:t>
                      </a:r>
                      <a:endParaRPr lang="en-US" sz="2800" dirty="0">
                        <a:effectLst/>
                        <a:latin typeface="Calibri"/>
                        <a:ea typeface="Calibri"/>
                        <a:cs typeface="Times New Roman"/>
                      </a:endParaRPr>
                    </a:p>
                  </a:txBody>
                  <a:tcPr marL="43514" marR="43514" marT="0" marB="0"/>
                </a:tc>
              </a:tr>
              <a:tr h="618637">
                <a:tc>
                  <a:txBody>
                    <a:bodyPr/>
                    <a:lstStyle/>
                    <a:p>
                      <a:pPr marL="0" marR="0">
                        <a:lnSpc>
                          <a:spcPct val="115000"/>
                        </a:lnSpc>
                        <a:spcBef>
                          <a:spcPts val="0"/>
                        </a:spcBef>
                        <a:spcAft>
                          <a:spcPts val="0"/>
                        </a:spcAft>
                      </a:pPr>
                      <a:r>
                        <a:rPr lang="en-US" sz="2800" b="0" dirty="0">
                          <a:effectLst/>
                        </a:rPr>
                        <a:t>Classified</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3.61</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3.76</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3.80</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latin typeface="Calibri"/>
                          <a:ea typeface="Calibri"/>
                          <a:cs typeface="Times New Roman"/>
                        </a:rPr>
                        <a:t>3.61</a:t>
                      </a:r>
                    </a:p>
                  </a:txBody>
                  <a:tcPr marL="43514" marR="43514" marT="0" marB="0"/>
                </a:tc>
              </a:tr>
              <a:tr h="618637">
                <a:tc>
                  <a:txBody>
                    <a:bodyPr/>
                    <a:lstStyle/>
                    <a:p>
                      <a:pPr marL="0" marR="0">
                        <a:lnSpc>
                          <a:spcPct val="115000"/>
                        </a:lnSpc>
                        <a:spcBef>
                          <a:spcPts val="0"/>
                        </a:spcBef>
                        <a:spcAft>
                          <a:spcPts val="0"/>
                        </a:spcAft>
                      </a:pPr>
                      <a:r>
                        <a:rPr lang="en-US" sz="2800" b="0" dirty="0">
                          <a:effectLst/>
                        </a:rPr>
                        <a:t>Faculty	</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3.55</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3.48</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3.72</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latin typeface="+mn-lt"/>
                          <a:ea typeface="+mn-ea"/>
                          <a:cs typeface="+mn-cs"/>
                        </a:rPr>
                        <a:t>3.83</a:t>
                      </a:r>
                      <a:endParaRPr lang="en-US" sz="2800" dirty="0">
                        <a:effectLst/>
                        <a:latin typeface="Calibri"/>
                        <a:ea typeface="Calibri"/>
                        <a:cs typeface="Times New Roman"/>
                      </a:endParaRPr>
                    </a:p>
                  </a:txBody>
                  <a:tcPr marL="43514" marR="43514" marT="0" marB="0"/>
                </a:tc>
              </a:tr>
              <a:tr h="618637">
                <a:tc>
                  <a:txBody>
                    <a:bodyPr/>
                    <a:lstStyle/>
                    <a:p>
                      <a:pPr marL="0" marR="0">
                        <a:lnSpc>
                          <a:spcPct val="115000"/>
                        </a:lnSpc>
                        <a:spcBef>
                          <a:spcPts val="0"/>
                        </a:spcBef>
                        <a:spcAft>
                          <a:spcPts val="0"/>
                        </a:spcAft>
                      </a:pPr>
                      <a:r>
                        <a:rPr lang="en-US" sz="2800" b="0" dirty="0" smtClean="0">
                          <a:effectLst/>
                        </a:rPr>
                        <a:t>Supervisory/Managerial</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3.69</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3.66</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3.76</a:t>
                      </a:r>
                      <a:endParaRPr lang="en-US" sz="2800" dirty="0">
                        <a:effectLst/>
                        <a:latin typeface="Calibri"/>
                        <a:ea typeface="Calibri"/>
                        <a:cs typeface="Times New Roman"/>
                      </a:endParaRPr>
                    </a:p>
                  </a:txBody>
                  <a:tcPr marL="43514" marR="43514" marT="0" marB="0"/>
                </a:tc>
              </a:tr>
              <a:tr h="521850">
                <a:tc>
                  <a:txBody>
                    <a:bodyPr/>
                    <a:lstStyle/>
                    <a:p>
                      <a:pPr marL="0" marR="0">
                        <a:lnSpc>
                          <a:spcPct val="115000"/>
                        </a:lnSpc>
                        <a:spcBef>
                          <a:spcPts val="0"/>
                        </a:spcBef>
                        <a:spcAft>
                          <a:spcPts val="0"/>
                        </a:spcAft>
                      </a:pPr>
                      <a:r>
                        <a:rPr lang="en-US" sz="2800" b="0" dirty="0">
                          <a:effectLst/>
                        </a:rPr>
                        <a:t>Campus Operations</a:t>
                      </a:r>
                      <a:endParaRPr lang="en-US" sz="2800" b="0" dirty="0">
                        <a:solidFill>
                          <a:schemeClr val="tx1"/>
                        </a:solidFill>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3.64</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a:effectLst/>
                        </a:rPr>
                        <a:t>3.11</a:t>
                      </a:r>
                      <a:endParaRPr lang="en-US" sz="280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a:effectLst/>
                        </a:rPr>
                        <a:t>3.52</a:t>
                      </a:r>
                      <a:endParaRPr lang="en-US" sz="2800" dirty="0">
                        <a:effectLst/>
                        <a:latin typeface="Calibri"/>
                        <a:ea typeface="Calibri"/>
                        <a:cs typeface="Times New Roman"/>
                      </a:endParaRPr>
                    </a:p>
                  </a:txBody>
                  <a:tcPr marL="43514" marR="43514" marT="0" marB="0"/>
                </a:tc>
                <a:tc>
                  <a:txBody>
                    <a:bodyPr/>
                    <a:lstStyle/>
                    <a:p>
                      <a:pPr marL="0" marR="0" algn="ctr">
                        <a:lnSpc>
                          <a:spcPct val="115000"/>
                        </a:lnSpc>
                        <a:spcBef>
                          <a:spcPts val="0"/>
                        </a:spcBef>
                        <a:spcAft>
                          <a:spcPts val="0"/>
                        </a:spcAft>
                      </a:pPr>
                      <a:r>
                        <a:rPr lang="en-US" sz="2800" dirty="0" smtClean="0">
                          <a:effectLst/>
                        </a:rPr>
                        <a:t>3.38</a:t>
                      </a:r>
                      <a:endParaRPr lang="en-US" sz="2800" dirty="0">
                        <a:effectLst/>
                        <a:latin typeface="Calibri"/>
                        <a:ea typeface="Calibri"/>
                        <a:cs typeface="Times New Roman"/>
                      </a:endParaRPr>
                    </a:p>
                  </a:txBody>
                  <a:tcPr marL="43514" marR="43514" marT="0" marB="0"/>
                </a:tc>
              </a:tr>
            </a:tbl>
          </a:graphicData>
        </a:graphic>
      </p:graphicFrame>
      <p:sp>
        <p:nvSpPr>
          <p:cNvPr id="4" name="Slide Number Placeholder 3"/>
          <p:cNvSpPr>
            <a:spLocks noGrp="1"/>
          </p:cNvSpPr>
          <p:nvPr>
            <p:ph type="sldNum" sz="quarter" idx="12"/>
          </p:nvPr>
        </p:nvSpPr>
        <p:spPr/>
        <p:txBody>
          <a:bodyPr/>
          <a:lstStyle/>
          <a:p>
            <a:pPr>
              <a:defRPr/>
            </a:pPr>
            <a:fld id="{78A418FF-1C10-4F6B-9982-9ACA5404826E}" type="slidenum">
              <a:rPr lang="en-US" smtClean="0"/>
              <a:pPr>
                <a:defRPr/>
              </a:pPr>
              <a:t>10</a:t>
            </a:fld>
            <a:endParaRPr lang="en-US"/>
          </a:p>
        </p:txBody>
      </p:sp>
    </p:spTree>
    <p:extLst>
      <p:ext uri="{BB962C8B-B14F-4D97-AF65-F5344CB8AC3E}">
        <p14:creationId xmlns:p14="http://schemas.microsoft.com/office/powerpoint/2010/main" val="3252177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304801"/>
            <a:ext cx="8001000" cy="990599"/>
          </a:xfrm>
        </p:spPr>
        <p:txBody>
          <a:bodyPr>
            <a:normAutofit fontScale="90000"/>
          </a:bodyPr>
          <a:lstStyle/>
          <a:p>
            <a:r>
              <a:rPr lang="en-US" dirty="0">
                <a:solidFill>
                  <a:schemeClr val="accent1">
                    <a:satMod val="150000"/>
                  </a:schemeClr>
                </a:solidFill>
                <a:latin typeface="Times New Roman" pitchFamily="18" charset="0"/>
                <a:cs typeface="Times New Roman" pitchFamily="18" charset="0"/>
              </a:rPr>
              <a:t>2011 Mean Climate Scores </a:t>
            </a:r>
            <a:r>
              <a:rPr lang="en-US" dirty="0" smtClean="0">
                <a:solidFill>
                  <a:schemeClr val="accent1">
                    <a:satMod val="150000"/>
                  </a:schemeClr>
                </a:solidFill>
                <a:latin typeface="Times New Roman" pitchFamily="18" charset="0"/>
                <a:cs typeface="Times New Roman" pitchFamily="18" charset="0"/>
              </a:rPr>
              <a:t/>
            </a:r>
            <a:br>
              <a:rPr lang="en-US" dirty="0" smtClean="0">
                <a:solidFill>
                  <a:schemeClr val="accent1">
                    <a:satMod val="150000"/>
                  </a:schemeClr>
                </a:solidFill>
                <a:latin typeface="Times New Roman" pitchFamily="18" charset="0"/>
                <a:cs typeface="Times New Roman" pitchFamily="18" charset="0"/>
              </a:rPr>
            </a:br>
            <a:r>
              <a:rPr lang="en-US" dirty="0" smtClean="0">
                <a:solidFill>
                  <a:schemeClr val="accent1">
                    <a:satMod val="150000"/>
                  </a:schemeClr>
                </a:solidFill>
                <a:latin typeface="Times New Roman" pitchFamily="18" charset="0"/>
                <a:cs typeface="Times New Roman" pitchFamily="18" charset="0"/>
              </a:rPr>
              <a:t>by </a:t>
            </a:r>
            <a:r>
              <a:rPr lang="en-US" dirty="0">
                <a:solidFill>
                  <a:schemeClr val="accent1">
                    <a:satMod val="150000"/>
                  </a:schemeClr>
                </a:solidFill>
                <a:latin typeface="Times New Roman" pitchFamily="18" charset="0"/>
                <a:cs typeface="Times New Roman" pitchFamily="18" charset="0"/>
              </a:rPr>
              <a:t>Employee Groups</a:t>
            </a:r>
            <a:endParaRPr lang="en-US" dirty="0"/>
          </a:p>
        </p:txBody>
      </p:sp>
      <p:sp>
        <p:nvSpPr>
          <p:cNvPr id="5" name="Subtitle 4"/>
          <p:cNvSpPr>
            <a:spLocks noGrp="1"/>
          </p:cNvSpPr>
          <p:nvPr>
            <p:ph type="subTitle" idx="1"/>
          </p:nvPr>
        </p:nvSpPr>
        <p:spPr>
          <a:xfrm>
            <a:off x="990600" y="1828800"/>
            <a:ext cx="6781800" cy="3886200"/>
          </a:xfrm>
        </p:spPr>
        <p:txBody>
          <a:bodyPr/>
          <a:lstStyle/>
          <a:p>
            <a:r>
              <a:rPr lang="en-US" dirty="0" smtClean="0"/>
              <a:t> </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483635268"/>
              </p:ext>
            </p:extLst>
          </p:nvPr>
        </p:nvGraphicFramePr>
        <p:xfrm>
          <a:off x="762000" y="1676400"/>
          <a:ext cx="80010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8924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Highest Mean Items</a:t>
            </a:r>
            <a:endParaRPr lang="en-US" dirty="0">
              <a:solidFill>
                <a:schemeClr val="accent1">
                  <a:satMod val="150000"/>
                </a:schemeClr>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9757306"/>
              </p:ext>
            </p:extLst>
          </p:nvPr>
        </p:nvGraphicFramePr>
        <p:xfrm>
          <a:off x="457200" y="1524000"/>
          <a:ext cx="8229599" cy="4693920"/>
        </p:xfrm>
        <a:graphic>
          <a:graphicData uri="http://schemas.openxmlformats.org/drawingml/2006/table">
            <a:tbl>
              <a:tblPr firstRow="1" firstCol="1" bandRow="1">
                <a:tableStyleId>{69CF1AB2-1976-4502-BF36-3FF5EA218861}</a:tableStyleId>
              </a:tblPr>
              <a:tblGrid>
                <a:gridCol w="6096000"/>
                <a:gridCol w="2133599"/>
              </a:tblGrid>
              <a:tr h="457200">
                <a:tc>
                  <a:txBody>
                    <a:bodyPr/>
                    <a:lstStyle/>
                    <a:p>
                      <a:pPr marL="0" marR="0">
                        <a:lnSpc>
                          <a:spcPct val="115000"/>
                        </a:lnSpc>
                        <a:spcBef>
                          <a:spcPts val="0"/>
                        </a:spcBef>
                        <a:spcAft>
                          <a:spcPts val="0"/>
                        </a:spcAft>
                      </a:pPr>
                      <a:r>
                        <a:rPr lang="en-US" sz="2200" b="0" kern="1200" dirty="0">
                          <a:effectLst/>
                        </a:rPr>
                        <a:t>My job is relevant to mission</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rtl="0" eaLnBrk="1" latinLnBrk="0" hangingPunct="1">
                        <a:lnSpc>
                          <a:spcPct val="115000"/>
                        </a:lnSpc>
                        <a:spcBef>
                          <a:spcPts val="0"/>
                        </a:spcBef>
                        <a:spcAft>
                          <a:spcPts val="0"/>
                        </a:spcAft>
                      </a:pPr>
                      <a:r>
                        <a:rPr kumimoji="0" lang="en-US" sz="2200" b="0" kern="1200" dirty="0" smtClean="0">
                          <a:effectLst/>
                        </a:rPr>
                        <a:t>4.40</a:t>
                      </a:r>
                      <a:endParaRPr kumimoji="0" lang="en-US" sz="2200" b="0" kern="1200" dirty="0">
                        <a:solidFill>
                          <a:schemeClr val="dk1"/>
                        </a:solidFill>
                        <a:effectLst/>
                        <a:latin typeface="+mn-lt"/>
                        <a:ea typeface="+mn-ea"/>
                        <a:cs typeface="+mn-cs"/>
                      </a:endParaRPr>
                    </a:p>
                  </a:txBody>
                  <a:tcPr marL="65749" marR="65749" marT="0" marB="0"/>
                </a:tc>
              </a:tr>
              <a:tr h="457200">
                <a:tc>
                  <a:txBody>
                    <a:bodyPr/>
                    <a:lstStyle/>
                    <a:p>
                      <a:pPr marL="0" marR="0">
                        <a:lnSpc>
                          <a:spcPct val="115000"/>
                        </a:lnSpc>
                        <a:spcBef>
                          <a:spcPts val="0"/>
                        </a:spcBef>
                        <a:spcAft>
                          <a:spcPts val="0"/>
                        </a:spcAft>
                      </a:pPr>
                      <a:r>
                        <a:rPr lang="en-US" sz="2200" b="0" kern="1200" dirty="0">
                          <a:effectLst/>
                        </a:rPr>
                        <a:t>My supervisor expresses confidence in my work</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4.29</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Students receive excellent education</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4.29</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HC prepares students for further education</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4.19</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HC prepares students for careers</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4.12</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Classified personnel meet needs of students</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4.09</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smtClean="0">
                          <a:effectLst/>
                        </a:rPr>
                        <a:t>My supervisor expresses an inclusive attitude </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4.08</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Non-teaching personnel meet needs of students</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4.06</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Students satisfied w/ educational experience</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4.05</a:t>
                      </a:r>
                      <a:endParaRPr lang="en-US" sz="2200" dirty="0">
                        <a:effectLst/>
                        <a:latin typeface="Calibri"/>
                        <a:ea typeface="Calibri"/>
                        <a:cs typeface="Times New Roman"/>
                      </a:endParaRPr>
                    </a:p>
                  </a:txBody>
                  <a:tcPr marL="65749" marR="65749" marT="0" marB="0"/>
                </a:tc>
              </a:tr>
              <a:tr h="472440">
                <a:tc>
                  <a:txBody>
                    <a:bodyPr/>
                    <a:lstStyle/>
                    <a:p>
                      <a:pPr marL="0" marR="0">
                        <a:lnSpc>
                          <a:spcPct val="115000"/>
                        </a:lnSpc>
                        <a:spcBef>
                          <a:spcPts val="0"/>
                        </a:spcBef>
                        <a:spcAft>
                          <a:spcPts val="0"/>
                        </a:spcAft>
                      </a:pPr>
                      <a:r>
                        <a:rPr lang="en-US" sz="2200" b="0" kern="1200" dirty="0">
                          <a:effectLst/>
                        </a:rPr>
                        <a:t>Student </a:t>
                      </a:r>
                      <a:r>
                        <a:rPr lang="en-US" sz="2200" b="0" kern="1200" dirty="0" smtClean="0">
                          <a:effectLst/>
                        </a:rPr>
                        <a:t>needs </a:t>
                      </a:r>
                      <a:r>
                        <a:rPr lang="en-US" sz="2200" b="0" kern="1200" dirty="0">
                          <a:effectLst/>
                        </a:rPr>
                        <a:t>are central to what we do</a:t>
                      </a:r>
                      <a:endParaRPr lang="en-US" sz="2200" b="0" dirty="0">
                        <a:solidFill>
                          <a:schemeClr val="tx1"/>
                        </a:solidFill>
                        <a:effectLst/>
                        <a:latin typeface="Calibri"/>
                        <a:ea typeface="Calibri"/>
                        <a:cs typeface="Times New Roman"/>
                      </a:endParaRPr>
                    </a:p>
                  </a:txBody>
                  <a:tcPr marL="65749" marR="65749" marT="0" marB="0"/>
                </a:tc>
                <a:tc>
                  <a:txBody>
                    <a:bodyPr/>
                    <a:lstStyle/>
                    <a:p>
                      <a:pPr marL="0" marR="0" algn="ctr">
                        <a:lnSpc>
                          <a:spcPct val="115000"/>
                        </a:lnSpc>
                        <a:spcBef>
                          <a:spcPts val="0"/>
                        </a:spcBef>
                        <a:spcAft>
                          <a:spcPts val="0"/>
                        </a:spcAft>
                      </a:pPr>
                      <a:r>
                        <a:rPr lang="en-US" sz="2200" kern="1200" dirty="0" smtClean="0">
                          <a:effectLst/>
                        </a:rPr>
                        <a:t>4.03</a:t>
                      </a:r>
                      <a:endParaRPr lang="en-US" sz="2200" dirty="0">
                        <a:effectLst/>
                        <a:latin typeface="Calibri"/>
                        <a:ea typeface="Calibri"/>
                        <a:cs typeface="Times New Roman"/>
                      </a:endParaRPr>
                    </a:p>
                  </a:txBody>
                  <a:tcPr marL="65749" marR="65749" marT="0" marB="0"/>
                </a:tc>
              </a:tr>
            </a:tbl>
          </a:graphicData>
        </a:graphic>
      </p:graphicFrame>
      <p:sp>
        <p:nvSpPr>
          <p:cNvPr id="5" name="Slide Number Placeholder 4"/>
          <p:cNvSpPr>
            <a:spLocks noGrp="1"/>
          </p:cNvSpPr>
          <p:nvPr>
            <p:ph type="sldNum" sz="quarter" idx="12"/>
          </p:nvPr>
        </p:nvSpPr>
        <p:spPr/>
        <p:txBody>
          <a:bodyPr/>
          <a:lstStyle/>
          <a:p>
            <a:pPr>
              <a:defRPr/>
            </a:pPr>
            <a:fld id="{9BCF21C4-2F41-49F8-A8E5-6E7515C63E67}"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Lowest Mean Items</a:t>
            </a:r>
            <a:endParaRPr lang="en-US" dirty="0">
              <a:solidFill>
                <a:schemeClr val="accent1">
                  <a:satMod val="150000"/>
                </a:schemeClr>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33457002"/>
              </p:ext>
            </p:extLst>
          </p:nvPr>
        </p:nvGraphicFramePr>
        <p:xfrm>
          <a:off x="533400" y="1219200"/>
          <a:ext cx="8229600" cy="5367591"/>
        </p:xfrm>
        <a:graphic>
          <a:graphicData uri="http://schemas.openxmlformats.org/drawingml/2006/table">
            <a:tbl>
              <a:tblPr firstRow="1" bandRow="1">
                <a:tableStyleId>{69CF1AB2-1976-4502-BF36-3FF5EA218861}</a:tableStyleId>
              </a:tblPr>
              <a:tblGrid>
                <a:gridCol w="6668429"/>
                <a:gridCol w="1561171"/>
              </a:tblGrid>
              <a:tr h="491243">
                <a:tc>
                  <a:txBody>
                    <a:bodyPr/>
                    <a:lstStyle/>
                    <a:p>
                      <a:pPr marL="0" marR="0" algn="l">
                        <a:lnSpc>
                          <a:spcPct val="115000"/>
                        </a:lnSpc>
                        <a:spcBef>
                          <a:spcPts val="0"/>
                        </a:spcBef>
                        <a:spcAft>
                          <a:spcPts val="1000"/>
                        </a:spcAft>
                      </a:pPr>
                      <a:r>
                        <a:rPr lang="en-US" sz="2200" b="0" dirty="0" smtClean="0">
                          <a:effectLst/>
                        </a:rPr>
                        <a:t>I’m able to influence direction of HC</a:t>
                      </a:r>
                      <a:endParaRPr lang="en-US" sz="2200" b="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b="0" dirty="0" smtClean="0">
                          <a:effectLst/>
                        </a:rPr>
                        <a:t>2.99</a:t>
                      </a:r>
                      <a:endParaRPr lang="en-US" sz="2200" b="0" dirty="0">
                        <a:effectLst/>
                        <a:latin typeface="Calibri"/>
                        <a:ea typeface="Calibri"/>
                        <a:cs typeface="Times New Roman"/>
                      </a:endParaRPr>
                    </a:p>
                  </a:txBody>
                  <a:tcPr marL="89210" marR="89210" marT="44605" marB="44605"/>
                </a:tc>
              </a:tr>
              <a:tr h="575557">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200" b="0" dirty="0" smtClean="0">
                          <a:effectLst/>
                        </a:rPr>
                        <a:t>Opportunity</a:t>
                      </a:r>
                      <a:r>
                        <a:rPr lang="en-US" sz="2200" b="0" baseline="0" dirty="0" smtClean="0">
                          <a:effectLst/>
                        </a:rPr>
                        <a:t> for advancement w/in HC</a:t>
                      </a:r>
                      <a:endParaRPr lang="en-US" sz="2200" b="0" dirty="0" smtClean="0">
                        <a:effectLst/>
                        <a:latin typeface="+mn-lt"/>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3.04</a:t>
                      </a:r>
                      <a:endParaRPr lang="en-US" sz="2200" dirty="0">
                        <a:effectLst/>
                        <a:latin typeface="Calibri"/>
                        <a:ea typeface="Calibri"/>
                        <a:cs typeface="Times New Roman"/>
                      </a:endParaRPr>
                    </a:p>
                  </a:txBody>
                  <a:tcPr marL="89210" marR="89210" marT="44605" marB="44605"/>
                </a:tc>
              </a:tr>
              <a:tr h="49124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200" dirty="0" smtClean="0">
                          <a:effectLst/>
                        </a:rPr>
                        <a:t>Decisions made at appropriate levels</a:t>
                      </a:r>
                      <a:endParaRPr lang="en-US" sz="2200" dirty="0" smtClean="0">
                        <a:effectLst/>
                        <a:latin typeface="+mn-lt"/>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3.22</a:t>
                      </a:r>
                      <a:endParaRPr lang="en-US" sz="2200" dirty="0">
                        <a:effectLst/>
                        <a:latin typeface="Calibri"/>
                        <a:ea typeface="Calibri"/>
                        <a:cs typeface="Times New Roman"/>
                      </a:endParaRPr>
                    </a:p>
                  </a:txBody>
                  <a:tcPr marL="89210" marR="89210" marT="44605" marB="44605"/>
                </a:tc>
              </a:tr>
              <a:tr h="49124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200" dirty="0" smtClean="0">
                          <a:effectLst/>
                        </a:rPr>
                        <a:t>Information shared</a:t>
                      </a:r>
                      <a:endParaRPr lang="en-US" sz="2200" dirty="0" smtClean="0">
                        <a:effectLst/>
                        <a:latin typeface="+mn-lt"/>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3.24</a:t>
                      </a:r>
                      <a:endParaRPr lang="en-US" sz="2200" dirty="0">
                        <a:effectLst/>
                        <a:latin typeface="Calibri"/>
                        <a:ea typeface="Calibri"/>
                        <a:cs typeface="Times New Roman"/>
                      </a:endParaRPr>
                    </a:p>
                  </a:txBody>
                  <a:tcPr marL="89210" marR="89210" marT="44605" marB="44605"/>
                </a:tc>
              </a:tr>
              <a:tr h="491243">
                <a:tc>
                  <a:txBody>
                    <a:bodyPr/>
                    <a:lstStyle/>
                    <a:p>
                      <a:pPr marL="0" marR="0" algn="l">
                        <a:lnSpc>
                          <a:spcPct val="115000"/>
                        </a:lnSpc>
                        <a:spcBef>
                          <a:spcPts val="0"/>
                        </a:spcBef>
                        <a:spcAft>
                          <a:spcPts val="1000"/>
                        </a:spcAft>
                      </a:pPr>
                      <a:r>
                        <a:rPr lang="en-US" sz="2200" dirty="0" smtClean="0">
                          <a:effectLst/>
                        </a:rPr>
                        <a:t>Open &amp; ethical communication practiced</a:t>
                      </a:r>
                      <a:endParaRPr lang="en-US" sz="220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3.26</a:t>
                      </a:r>
                      <a:endParaRPr lang="en-US" sz="2200" dirty="0">
                        <a:effectLst/>
                        <a:latin typeface="Calibri"/>
                        <a:ea typeface="Calibri"/>
                        <a:cs typeface="Times New Roman"/>
                      </a:endParaRPr>
                    </a:p>
                  </a:txBody>
                  <a:tcPr marL="89210" marR="89210" marT="44605" marB="44605"/>
                </a:tc>
              </a:tr>
              <a:tr h="491243">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2200" dirty="0" smtClean="0">
                          <a:effectLst/>
                        </a:rPr>
                        <a:t>Cooperation exists</a:t>
                      </a:r>
                      <a:endParaRPr lang="en-US" sz="220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3.30</a:t>
                      </a:r>
                      <a:endParaRPr lang="en-US" sz="2200" dirty="0">
                        <a:effectLst/>
                        <a:latin typeface="Calibri"/>
                        <a:ea typeface="Calibri"/>
                        <a:cs typeface="Times New Roman"/>
                      </a:endParaRPr>
                    </a:p>
                  </a:txBody>
                  <a:tcPr marL="89210" marR="89210" marT="44605" marB="44605"/>
                </a:tc>
              </a:tr>
              <a:tr h="491243">
                <a:tc>
                  <a:txBody>
                    <a:bodyPr/>
                    <a:lstStyle/>
                    <a:p>
                      <a:pPr marL="0" marR="0" algn="l">
                        <a:lnSpc>
                          <a:spcPct val="115000"/>
                        </a:lnSpc>
                        <a:spcBef>
                          <a:spcPts val="0"/>
                        </a:spcBef>
                        <a:spcAft>
                          <a:spcPts val="1000"/>
                        </a:spcAft>
                      </a:pPr>
                      <a:r>
                        <a:rPr lang="en-US" sz="2200" dirty="0" smtClean="0">
                          <a:effectLst/>
                        </a:rPr>
                        <a:t>HC appropriately organized</a:t>
                      </a:r>
                      <a:endParaRPr lang="en-US" sz="220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3.32</a:t>
                      </a:r>
                      <a:endParaRPr lang="en-US" sz="2200" dirty="0">
                        <a:effectLst/>
                        <a:latin typeface="Calibri"/>
                        <a:ea typeface="Calibri"/>
                        <a:cs typeface="Times New Roman"/>
                      </a:endParaRPr>
                    </a:p>
                  </a:txBody>
                  <a:tcPr marL="89210" marR="89210" marT="44605" marB="44605"/>
                </a:tc>
              </a:tr>
              <a:tr h="515585">
                <a:tc>
                  <a:txBody>
                    <a:bodyPr/>
                    <a:lstStyle/>
                    <a:p>
                      <a:pPr marL="0" marR="0" algn="l">
                        <a:lnSpc>
                          <a:spcPct val="115000"/>
                        </a:lnSpc>
                        <a:spcBef>
                          <a:spcPts val="0"/>
                        </a:spcBef>
                        <a:spcAft>
                          <a:spcPts val="1000"/>
                        </a:spcAft>
                      </a:pPr>
                      <a:r>
                        <a:rPr lang="en-US" sz="2200" dirty="0" smtClean="0">
                          <a:effectLst/>
                        </a:rPr>
                        <a:t>HC positively motivates my performance</a:t>
                      </a:r>
                      <a:endParaRPr lang="en-US" sz="220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3.41</a:t>
                      </a:r>
                      <a:endParaRPr lang="en-US" sz="2200" dirty="0">
                        <a:effectLst/>
                        <a:latin typeface="Calibri"/>
                        <a:ea typeface="Calibri"/>
                        <a:cs typeface="Times New Roman"/>
                      </a:endParaRPr>
                    </a:p>
                  </a:txBody>
                  <a:tcPr marL="89210" marR="89210" marT="44605" marB="44605"/>
                </a:tc>
              </a:tr>
              <a:tr h="491243">
                <a:tc>
                  <a:txBody>
                    <a:bodyPr/>
                    <a:lstStyle/>
                    <a:p>
                      <a:pPr marL="0" marR="0" algn="l">
                        <a:lnSpc>
                          <a:spcPct val="115000"/>
                        </a:lnSpc>
                        <a:spcBef>
                          <a:spcPts val="0"/>
                        </a:spcBef>
                        <a:spcAft>
                          <a:spcPts val="1000"/>
                        </a:spcAft>
                      </a:pPr>
                      <a:r>
                        <a:rPr lang="en-US" sz="2200" dirty="0" smtClean="0">
                          <a:effectLst/>
                        </a:rPr>
                        <a:t>My work guided by clearly defined administrative processes</a:t>
                      </a:r>
                      <a:endParaRPr lang="en-US" sz="220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3.45</a:t>
                      </a:r>
                      <a:endParaRPr lang="en-US" sz="2200" dirty="0">
                        <a:effectLst/>
                        <a:latin typeface="Calibri"/>
                        <a:ea typeface="Calibri"/>
                        <a:cs typeface="Times New Roman"/>
                      </a:endParaRPr>
                    </a:p>
                  </a:txBody>
                  <a:tcPr marL="89210" marR="89210" marT="44605" marB="44605"/>
                </a:tc>
              </a:tr>
              <a:tr h="491243">
                <a:tc>
                  <a:txBody>
                    <a:bodyPr/>
                    <a:lstStyle/>
                    <a:p>
                      <a:pPr marL="0" marR="0" algn="l">
                        <a:lnSpc>
                          <a:spcPct val="115000"/>
                        </a:lnSpc>
                        <a:spcBef>
                          <a:spcPts val="0"/>
                        </a:spcBef>
                        <a:spcAft>
                          <a:spcPts val="1000"/>
                        </a:spcAft>
                      </a:pPr>
                      <a:r>
                        <a:rPr lang="en-US" sz="2200" dirty="0">
                          <a:effectLst/>
                        </a:rPr>
                        <a:t>Teams used problem-solving techniques</a:t>
                      </a:r>
                      <a:endParaRPr lang="en-US" sz="2200" dirty="0">
                        <a:effectLst/>
                        <a:latin typeface="Calibri"/>
                        <a:ea typeface="Calibri"/>
                        <a:cs typeface="Times New Roman"/>
                      </a:endParaRPr>
                    </a:p>
                  </a:txBody>
                  <a:tcPr marL="89210" marR="89210" marT="44605" marB="44605"/>
                </a:tc>
                <a:tc>
                  <a:txBody>
                    <a:bodyPr/>
                    <a:lstStyle/>
                    <a:p>
                      <a:pPr marL="0" marR="0" algn="l">
                        <a:lnSpc>
                          <a:spcPct val="115000"/>
                        </a:lnSpc>
                        <a:spcBef>
                          <a:spcPts val="0"/>
                        </a:spcBef>
                        <a:spcAft>
                          <a:spcPts val="1000"/>
                        </a:spcAft>
                      </a:pPr>
                      <a:r>
                        <a:rPr lang="en-US" sz="2200" dirty="0" smtClean="0">
                          <a:effectLst/>
                        </a:rPr>
                        <a:t>3.49</a:t>
                      </a:r>
                      <a:endParaRPr lang="en-US" sz="2200" dirty="0">
                        <a:effectLst/>
                        <a:latin typeface="Calibri"/>
                        <a:ea typeface="Calibri"/>
                        <a:cs typeface="Times New Roman"/>
                      </a:endParaRPr>
                    </a:p>
                  </a:txBody>
                  <a:tcPr marL="89210" marR="89210" marT="44605" marB="44605"/>
                </a:tc>
              </a:tr>
            </a:tbl>
          </a:graphicData>
        </a:graphic>
      </p:graphicFrame>
      <p:sp>
        <p:nvSpPr>
          <p:cNvPr id="5" name="Slide Number Placeholder 4"/>
          <p:cNvSpPr>
            <a:spLocks noGrp="1"/>
          </p:cNvSpPr>
          <p:nvPr>
            <p:ph type="sldNum" sz="quarter" idx="12"/>
          </p:nvPr>
        </p:nvSpPr>
        <p:spPr/>
        <p:txBody>
          <a:bodyPr/>
          <a:lstStyle/>
          <a:p>
            <a:pPr>
              <a:defRPr/>
            </a:pPr>
            <a:fld id="{A2774D1B-0404-4640-8BB5-03AAA25EA1BD}" type="slidenum">
              <a:rPr lang="en-US"/>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762000"/>
          </a:xfrm>
        </p:spPr>
        <p:txBody>
          <a:bodyPr anchor="t">
            <a:noAutofit/>
          </a:bodyPr>
          <a:lstStyle/>
          <a:p>
            <a:pPr algn="ctr" fontAlgn="auto">
              <a:spcAft>
                <a:spcPts val="0"/>
              </a:spcAft>
              <a:defRPr/>
            </a:pPr>
            <a:r>
              <a:rPr lang="en-US" sz="4400" dirty="0" smtClean="0">
                <a:solidFill>
                  <a:schemeClr val="accent1">
                    <a:satMod val="150000"/>
                  </a:schemeClr>
                </a:solidFill>
                <a:latin typeface="Times New Roman" pitchFamily="18" charset="0"/>
                <a:cs typeface="Times New Roman" pitchFamily="18" charset="0"/>
              </a:rPr>
              <a:t>2013  </a:t>
            </a:r>
            <a:r>
              <a:rPr lang="en-US" sz="4400" dirty="0" smtClean="0">
                <a:solidFill>
                  <a:schemeClr val="accent1">
                    <a:satMod val="150000"/>
                  </a:schemeClr>
                </a:solidFill>
                <a:latin typeface="Times New Roman" pitchFamily="18" charset="0"/>
                <a:cs typeface="Times New Roman" pitchFamily="18" charset="0"/>
              </a:rPr>
              <a:t>Customized Items</a:t>
            </a:r>
            <a:endParaRPr lang="en-US" sz="4400" dirty="0">
              <a:solidFill>
                <a:schemeClr val="accent1">
                  <a:satMod val="150000"/>
                </a:schemeClr>
              </a:solidFill>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4314257"/>
              </p:ext>
            </p:extLst>
          </p:nvPr>
        </p:nvGraphicFramePr>
        <p:xfrm>
          <a:off x="152400" y="990600"/>
          <a:ext cx="8839200" cy="5181600"/>
        </p:xfrm>
        <a:graphic>
          <a:graphicData uri="http://schemas.openxmlformats.org/drawingml/2006/table">
            <a:tbl>
              <a:tblPr firstRow="1">
                <a:tableStyleId>{5C22544A-7EE6-4342-B048-85BDC9FD1C3A}</a:tableStyleId>
              </a:tblPr>
              <a:tblGrid>
                <a:gridCol w="2880971"/>
                <a:gridCol w="700429"/>
                <a:gridCol w="838200"/>
                <a:gridCol w="825245"/>
                <a:gridCol w="886453"/>
                <a:gridCol w="726702"/>
                <a:gridCol w="1066800"/>
                <a:gridCol w="914400"/>
              </a:tblGrid>
              <a:tr h="542515">
                <a:tc>
                  <a:txBody>
                    <a:bodyPr/>
                    <a:lstStyle/>
                    <a:p>
                      <a:pPr algn="ctr"/>
                      <a:r>
                        <a:rPr lang="en-US" sz="1200" dirty="0" smtClean="0"/>
                        <a:t>Item</a:t>
                      </a:r>
                      <a:endParaRPr lang="en-US" sz="1200" dirty="0">
                        <a:solidFill>
                          <a:schemeClr val="bg1"/>
                        </a:solidFill>
                        <a:latin typeface="Times New Roman" pitchFamily="18" charset="0"/>
                        <a:cs typeface="Times New Roman" pitchFamily="18" charset="0"/>
                      </a:endParaRPr>
                    </a:p>
                  </a:txBody>
                  <a:tcPr anchor="ctr"/>
                </a:tc>
                <a:tc>
                  <a:txBody>
                    <a:bodyPr/>
                    <a:lstStyle/>
                    <a:p>
                      <a:pPr marL="71755" marR="71755">
                        <a:spcBef>
                          <a:spcPts val="0"/>
                        </a:spcBef>
                        <a:spcAft>
                          <a:spcPts val="0"/>
                        </a:spcAft>
                      </a:pPr>
                      <a:r>
                        <a:rPr lang="en-US" sz="1200" dirty="0" smtClean="0">
                          <a:effectLst/>
                        </a:rPr>
                        <a:t>Admin</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c>
                  <a:txBody>
                    <a:bodyPr/>
                    <a:lstStyle/>
                    <a:p>
                      <a:pPr marL="71755" marR="71755">
                        <a:spcBef>
                          <a:spcPts val="0"/>
                        </a:spcBef>
                        <a:spcAft>
                          <a:spcPts val="0"/>
                        </a:spcAft>
                      </a:pPr>
                      <a:r>
                        <a:rPr lang="en-US" sz="1200" dirty="0">
                          <a:effectLst/>
                        </a:rPr>
                        <a:t>Classified</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c>
                  <a:txBody>
                    <a:bodyPr/>
                    <a:lstStyle/>
                    <a:p>
                      <a:pPr marL="71755" marR="71755">
                        <a:spcBef>
                          <a:spcPts val="0"/>
                        </a:spcBef>
                        <a:spcAft>
                          <a:spcPts val="0"/>
                        </a:spcAft>
                      </a:pPr>
                      <a:r>
                        <a:rPr lang="en-US" sz="1200" dirty="0" smtClean="0">
                          <a:effectLst/>
                        </a:rPr>
                        <a:t>Super Man</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c>
                  <a:txBody>
                    <a:bodyPr/>
                    <a:lstStyle/>
                    <a:p>
                      <a:pPr marL="71755" marR="71755">
                        <a:spcBef>
                          <a:spcPts val="0"/>
                        </a:spcBef>
                        <a:spcAft>
                          <a:spcPts val="0"/>
                        </a:spcAft>
                      </a:pPr>
                      <a:r>
                        <a:rPr lang="en-US" sz="1200" dirty="0">
                          <a:effectLst/>
                        </a:rPr>
                        <a:t>Full-time Faculty</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c>
                  <a:txBody>
                    <a:bodyPr/>
                    <a:lstStyle/>
                    <a:p>
                      <a:pPr marL="73025" marR="73025">
                        <a:spcBef>
                          <a:spcPts val="0"/>
                        </a:spcBef>
                        <a:spcAft>
                          <a:spcPts val="0"/>
                        </a:spcAft>
                      </a:pPr>
                      <a:r>
                        <a:rPr lang="en-US" sz="1200" dirty="0">
                          <a:effectLst/>
                        </a:rPr>
                        <a:t>Adjunct Faculty</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c>
                  <a:txBody>
                    <a:bodyPr/>
                    <a:lstStyle/>
                    <a:p>
                      <a:pPr marL="71755" marR="71755">
                        <a:spcBef>
                          <a:spcPts val="0"/>
                        </a:spcBef>
                        <a:spcAft>
                          <a:spcPts val="0"/>
                        </a:spcAft>
                      </a:pPr>
                      <a:r>
                        <a:rPr lang="en-US" sz="1200" dirty="0">
                          <a:effectLst/>
                        </a:rPr>
                        <a:t>Professional Technical</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c>
                  <a:txBody>
                    <a:bodyPr/>
                    <a:lstStyle/>
                    <a:p>
                      <a:pPr marL="71755" marR="71755">
                        <a:spcBef>
                          <a:spcPts val="0"/>
                        </a:spcBef>
                        <a:spcAft>
                          <a:spcPts val="0"/>
                        </a:spcAft>
                      </a:pPr>
                      <a:r>
                        <a:rPr lang="en-US" sz="1200" dirty="0">
                          <a:effectLst/>
                        </a:rPr>
                        <a:t>Campus Operations</a:t>
                      </a:r>
                      <a:endParaRPr lang="en-US" sz="1200" dirty="0">
                        <a:solidFill>
                          <a:schemeClr val="bg1"/>
                        </a:solidFill>
                        <a:effectLst/>
                        <a:latin typeface="Times New Roman" pitchFamily="18" charset="0"/>
                        <a:ea typeface="Times New Roman"/>
                        <a:cs typeface="Times New Roman" pitchFamily="18" charset="0"/>
                      </a:endParaRPr>
                    </a:p>
                  </a:txBody>
                  <a:tcPr marL="19050" marR="19050" marT="0" marB="0" anchor="ctr"/>
                </a:tc>
              </a:tr>
              <a:tr h="328335">
                <a:tc>
                  <a:txBody>
                    <a:bodyPr/>
                    <a:lstStyle/>
                    <a:p>
                      <a:r>
                        <a:rPr kumimoji="0" lang="en-US" sz="1200" kern="1200" dirty="0" smtClean="0">
                          <a:effectLst/>
                        </a:rPr>
                        <a:t>Demonstrates Diversity</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baseline="0" dirty="0" smtClean="0">
                          <a:effectLst/>
                        </a:rPr>
                        <a:t>3.43</a:t>
                      </a:r>
                      <a:endParaRPr lang="en-US" sz="1400" b="1" baseline="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c>
                  <a:txBody>
                    <a:bodyPr/>
                    <a:lstStyle/>
                    <a:p>
                      <a:pPr marL="0" marR="0" algn="r">
                        <a:spcBef>
                          <a:spcPts val="0"/>
                        </a:spcBef>
                        <a:spcAft>
                          <a:spcPts val="0"/>
                        </a:spcAft>
                      </a:pPr>
                      <a:r>
                        <a:rPr lang="en-US" sz="1400" dirty="0" smtClean="0">
                          <a:effectLst/>
                          <a:latin typeface="+mn-lt"/>
                          <a:ea typeface="Times New Roman"/>
                          <a:cs typeface="Times New Roman" pitchFamily="18" charset="0"/>
                        </a:rPr>
                        <a:t>3.77</a:t>
                      </a:r>
                      <a:endParaRPr lang="en-US" sz="1400" dirty="0">
                        <a:effectLst/>
                        <a:latin typeface="+mn-lt"/>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3.46</a:t>
                      </a:r>
                      <a:endParaRPr lang="en-US" sz="1400" dirty="0">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c>
                  <a:txBody>
                    <a:bodyPr/>
                    <a:lstStyle/>
                    <a:p>
                      <a:pPr marL="0" marR="0" algn="r">
                        <a:spcBef>
                          <a:spcPts val="0"/>
                        </a:spcBef>
                        <a:spcAft>
                          <a:spcPts val="0"/>
                        </a:spcAft>
                      </a:pPr>
                      <a:r>
                        <a:rPr lang="en-US" sz="1400" dirty="0" smtClean="0">
                          <a:effectLst/>
                        </a:rPr>
                        <a:t>3.66</a:t>
                      </a:r>
                      <a:endParaRPr lang="en-US" sz="1400" dirty="0">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c>
                  <a:txBody>
                    <a:bodyPr/>
                    <a:lstStyle/>
                    <a:p>
                      <a:pPr marL="0" marR="0" algn="r">
                        <a:spcBef>
                          <a:spcPts val="0"/>
                        </a:spcBef>
                        <a:spcAft>
                          <a:spcPts val="0"/>
                        </a:spcAft>
                      </a:pPr>
                      <a:r>
                        <a:rPr lang="en-US" sz="1400" dirty="0" smtClean="0">
                          <a:effectLst/>
                        </a:rPr>
                        <a:t>4.19</a:t>
                      </a:r>
                      <a:endParaRPr lang="en-US" sz="1400" dirty="0">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c>
                  <a:txBody>
                    <a:bodyPr/>
                    <a:lstStyle/>
                    <a:p>
                      <a:pPr marL="0" marR="0" algn="r">
                        <a:spcBef>
                          <a:spcPts val="0"/>
                        </a:spcBef>
                        <a:spcAft>
                          <a:spcPts val="0"/>
                        </a:spcAft>
                      </a:pPr>
                      <a:r>
                        <a:rPr lang="en-US" sz="1400" dirty="0" smtClean="0">
                          <a:effectLst/>
                        </a:rPr>
                        <a:t>3.92</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Times New Roman"/>
                          <a:cs typeface="Times New Roman" pitchFamily="18" charset="0"/>
                        </a:rPr>
                        <a:t>3.79</a:t>
                      </a:r>
                      <a:endParaRPr lang="en-US" sz="1400" dirty="0">
                        <a:effectLst/>
                        <a:latin typeface="+mn-lt"/>
                        <a:ea typeface="Times New Roman"/>
                        <a:cs typeface="Times New Roman" pitchFamily="18" charset="0"/>
                      </a:endParaRPr>
                    </a:p>
                  </a:txBody>
                  <a:tcPr marL="68580" marR="68580" marT="0" marB="0">
                    <a:solidFill>
                      <a:schemeClr val="accent1">
                        <a:lumMod val="20000"/>
                        <a:lumOff val="80000"/>
                      </a:schemeClr>
                    </a:solidFill>
                  </a:tcPr>
                </a:tc>
              </a:tr>
              <a:tr h="348350">
                <a:tc>
                  <a:txBody>
                    <a:bodyPr/>
                    <a:lstStyle/>
                    <a:p>
                      <a:r>
                        <a:rPr kumimoji="0" lang="en-US" sz="1200" kern="1200" dirty="0" smtClean="0">
                          <a:effectLst/>
                        </a:rPr>
                        <a:t>Inspires post high school education</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rPr>
                        <a:t>4.47</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a:effectLst/>
                        </a:rPr>
                        <a:t>4.43</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c>
                  <a:txBody>
                    <a:bodyPr/>
                    <a:lstStyle/>
                    <a:p>
                      <a:pPr marL="0" marR="0" algn="r">
                        <a:spcBef>
                          <a:spcPts val="0"/>
                        </a:spcBef>
                        <a:spcAft>
                          <a:spcPts val="0"/>
                        </a:spcAft>
                      </a:pPr>
                      <a:r>
                        <a:rPr lang="en-US" sz="1400" dirty="0" smtClean="0">
                          <a:effectLst/>
                        </a:rPr>
                        <a:t>4.33</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c>
                  <a:txBody>
                    <a:bodyPr/>
                    <a:lstStyle/>
                    <a:p>
                      <a:pPr marL="0" marR="0" algn="r">
                        <a:spcBef>
                          <a:spcPts val="0"/>
                        </a:spcBef>
                        <a:spcAft>
                          <a:spcPts val="0"/>
                        </a:spcAft>
                      </a:pPr>
                      <a:r>
                        <a:rPr lang="en-US" sz="1400" dirty="0" smtClean="0">
                          <a:effectLst/>
                        </a:rPr>
                        <a:t>4.24</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c>
                  <a:txBody>
                    <a:bodyPr/>
                    <a:lstStyle/>
                    <a:p>
                      <a:pPr marL="0" marR="0" algn="r">
                        <a:spcBef>
                          <a:spcPts val="0"/>
                        </a:spcBef>
                        <a:spcAft>
                          <a:spcPts val="0"/>
                        </a:spcAft>
                      </a:pPr>
                      <a:r>
                        <a:rPr lang="en-US" sz="1400" dirty="0" smtClean="0">
                          <a:effectLst/>
                        </a:rPr>
                        <a:t>4.19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304800">
                <a:tc>
                  <a:txBody>
                    <a:bodyPr/>
                    <a:lstStyle/>
                    <a:p>
                      <a:pPr marL="228600" marR="0" indent="-228600" algn="l">
                        <a:spcBef>
                          <a:spcPts val="0"/>
                        </a:spcBef>
                        <a:spcAft>
                          <a:spcPts val="0"/>
                        </a:spcAft>
                      </a:pPr>
                      <a:r>
                        <a:rPr kumimoji="0" lang="en-US" sz="1200" kern="1200" dirty="0" smtClean="0">
                          <a:effectLst/>
                        </a:rPr>
                        <a:t>Promotes partnerships </a:t>
                      </a:r>
                      <a:r>
                        <a:rPr kumimoji="0" lang="en-US" sz="1200" kern="1200" dirty="0" smtClean="0">
                          <a:effectLst/>
                        </a:rPr>
                        <a:t> with</a:t>
                      </a:r>
                      <a:r>
                        <a:rPr kumimoji="0" lang="en-US" sz="1200" kern="1200" baseline="0" dirty="0" smtClean="0">
                          <a:effectLst/>
                        </a:rPr>
                        <a:t> </a:t>
                      </a:r>
                      <a:r>
                        <a:rPr kumimoji="0" lang="en-US" sz="1200" kern="1200" dirty="0" smtClean="0">
                          <a:effectLst/>
                        </a:rPr>
                        <a:t>school districts</a:t>
                      </a:r>
                      <a:endParaRPr lang="en-US" sz="12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4.61</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c>
                  <a:txBody>
                    <a:bodyPr/>
                    <a:lstStyle/>
                    <a:p>
                      <a:pPr marL="0" marR="0" algn="r">
                        <a:spcBef>
                          <a:spcPts val="0"/>
                        </a:spcBef>
                        <a:spcAft>
                          <a:spcPts val="0"/>
                        </a:spcAft>
                      </a:pPr>
                      <a:r>
                        <a:rPr lang="en-US" sz="1400" dirty="0" smtClean="0">
                          <a:effectLst/>
                        </a:rPr>
                        <a:t>4.26</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c>
                  <a:txBody>
                    <a:bodyPr/>
                    <a:lstStyle/>
                    <a:p>
                      <a:pPr marL="0" marR="0" algn="r">
                        <a:spcBef>
                          <a:spcPts val="0"/>
                        </a:spcBef>
                        <a:spcAft>
                          <a:spcPts val="0"/>
                        </a:spcAft>
                      </a:pPr>
                      <a:r>
                        <a:rPr lang="en-US" sz="1400" dirty="0" smtClean="0">
                          <a:effectLst/>
                        </a:rPr>
                        <a:t>4.32</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c>
                  <a:txBody>
                    <a:bodyPr/>
                    <a:lstStyle/>
                    <a:p>
                      <a:pPr marL="0" marR="0" algn="r">
                        <a:spcBef>
                          <a:spcPts val="0"/>
                        </a:spcBef>
                        <a:spcAft>
                          <a:spcPts val="0"/>
                        </a:spcAft>
                      </a:pPr>
                      <a:r>
                        <a:rPr lang="en-US" sz="1400" dirty="0" smtClean="0">
                          <a:effectLst/>
                        </a:rPr>
                        <a:t>4.26</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4.38</a:t>
                      </a:r>
                      <a:endParaRPr lang="en-US" sz="1400" dirty="0">
                        <a:effectLst/>
                        <a:latin typeface="Times New Roman" pitchFamily="18" charset="0"/>
                        <a:ea typeface="Times New Roman"/>
                        <a:cs typeface="Times New Roman" pitchFamily="18" charset="0"/>
                      </a:endParaRPr>
                    </a:p>
                  </a:txBody>
                  <a:tcPr marL="68580" marR="68580" marT="0" marB="0">
                    <a:solidFill>
                      <a:srgbClr val="FFFF00"/>
                    </a:solidFill>
                  </a:tcPr>
                </a:tc>
              </a:tr>
              <a:tr h="381000">
                <a:tc>
                  <a:txBody>
                    <a:bodyPr/>
                    <a:lstStyle/>
                    <a:p>
                      <a:r>
                        <a:rPr kumimoji="0" lang="en-US" sz="1200" kern="1200" dirty="0" smtClean="0">
                          <a:effectLst/>
                        </a:rPr>
                        <a:t>Promotes partnerships with other colleges</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4.12</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4.01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4.17</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4.35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304800">
                <a:tc>
                  <a:txBody>
                    <a:bodyPr/>
                    <a:lstStyle/>
                    <a:p>
                      <a:r>
                        <a:rPr kumimoji="0" lang="en-US" sz="1200" kern="1200" dirty="0" smtClean="0">
                          <a:effectLst/>
                        </a:rPr>
                        <a:t>Career Programs aligned with the job market</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4.03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4.07</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3.94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4.07</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3.99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4.88</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457200">
                <a:tc>
                  <a:txBody>
                    <a:bodyPr/>
                    <a:lstStyle/>
                    <a:p>
                      <a:r>
                        <a:rPr lang="en-US" sz="1200" dirty="0" smtClean="0"/>
                        <a:t>Prepares developmental students for college level courses</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4.00</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4.00</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326985">
                <a:tc>
                  <a:txBody>
                    <a:bodyPr/>
                    <a:lstStyle/>
                    <a:p>
                      <a:r>
                        <a:rPr kumimoji="0" lang="en-US" sz="1200" kern="1200" dirty="0" smtClean="0">
                          <a:effectLst/>
                        </a:rPr>
                        <a:t>Prepares transfer</a:t>
                      </a:r>
                      <a:r>
                        <a:rPr kumimoji="0" lang="en-US" sz="1200" kern="1200" baseline="0" dirty="0" smtClean="0">
                          <a:effectLst/>
                        </a:rPr>
                        <a:t> graduates</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a:effectLst/>
                        </a:rPr>
                        <a:t>4.29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4.15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4.32</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4.30</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4.27</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452084">
                <a:tc>
                  <a:txBody>
                    <a:bodyPr/>
                    <a:lstStyle/>
                    <a:p>
                      <a:r>
                        <a:rPr kumimoji="0" lang="en-US" sz="1200" kern="1200" dirty="0" smtClean="0">
                          <a:effectLst/>
                        </a:rPr>
                        <a:t>Funding and partnerships for programs and activities</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rPr>
                        <a:t>4.32</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3.85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3.91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3.87</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4.00</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4.00</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4.29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452084">
                <a:tc>
                  <a:txBody>
                    <a:bodyPr/>
                    <a:lstStyle/>
                    <a:p>
                      <a:r>
                        <a:rPr kumimoji="0" lang="en-US" sz="1200" kern="1200" dirty="0" smtClean="0">
                          <a:effectLst/>
                        </a:rPr>
                        <a:t>Demonstrates an effective investment of public funds</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3.54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3.91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4.03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solidFill>
                            <a:schemeClr val="dk1"/>
                          </a:solidFill>
                          <a:effectLst/>
                          <a:latin typeface="+mn-lt"/>
                          <a:ea typeface="+mn-ea"/>
                          <a:cs typeface="+mn-cs"/>
                        </a:rPr>
                        <a:t>3.99</a:t>
                      </a:r>
                      <a:endParaRPr lang="en-US" sz="14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3.82</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3.29</a:t>
                      </a:r>
                      <a:endParaRPr lang="en-US" sz="1400" dirty="0">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r>
              <a:tr h="358815">
                <a:tc>
                  <a:txBody>
                    <a:bodyPr/>
                    <a:lstStyle/>
                    <a:p>
                      <a:r>
                        <a:rPr kumimoji="0" lang="en-US" sz="1200" kern="1200" dirty="0" smtClean="0">
                          <a:effectLst/>
                        </a:rPr>
                        <a:t>Involvement with  Harper’s Strategic Plan</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4.15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3.22</a:t>
                      </a:r>
                      <a:endParaRPr lang="en-US" sz="1400" dirty="0">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c>
                  <a:txBody>
                    <a:bodyPr/>
                    <a:lstStyle/>
                    <a:p>
                      <a:pPr marL="0" marR="0" algn="r">
                        <a:spcBef>
                          <a:spcPts val="0"/>
                        </a:spcBef>
                        <a:spcAft>
                          <a:spcPts val="300"/>
                        </a:spcAft>
                      </a:pPr>
                      <a:r>
                        <a:rPr lang="en-US" sz="1400" dirty="0" smtClean="0">
                          <a:effectLst/>
                        </a:rPr>
                        <a:t>3.63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3.73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3.35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3.39</a:t>
                      </a:r>
                      <a:endParaRPr lang="en-US" sz="14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4">
                        <a:lumMod val="20000"/>
                        <a:lumOff val="80000"/>
                      </a:schemeClr>
                    </a:solidFill>
                  </a:tcPr>
                </a:tc>
                <a:tc>
                  <a:txBody>
                    <a:bodyPr/>
                    <a:lstStyle/>
                    <a:p>
                      <a:pPr marL="0" marR="0" algn="r">
                        <a:spcBef>
                          <a:spcPts val="0"/>
                        </a:spcBef>
                        <a:spcAft>
                          <a:spcPts val="300"/>
                        </a:spcAft>
                      </a:pPr>
                      <a:r>
                        <a:rPr lang="en-US" sz="1400" dirty="0" smtClean="0">
                          <a:effectLst/>
                        </a:rPr>
                        <a:t>3.39</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381000">
                <a:tc>
                  <a:txBody>
                    <a:bodyPr/>
                    <a:lstStyle/>
                    <a:p>
                      <a:pPr marL="0" marR="0" indent="0" algn="l">
                        <a:spcBef>
                          <a:spcPts val="0"/>
                        </a:spcBef>
                        <a:spcAft>
                          <a:spcPts val="0"/>
                        </a:spcAft>
                      </a:pPr>
                      <a:r>
                        <a:rPr kumimoji="0" lang="en-US" sz="1200" kern="1200" dirty="0" smtClean="0">
                          <a:effectLst/>
                        </a:rPr>
                        <a:t>Promotes partnerships  with</a:t>
                      </a:r>
                      <a:r>
                        <a:rPr kumimoji="0" lang="en-US" sz="1200" kern="1200" baseline="0" dirty="0" smtClean="0">
                          <a:effectLst/>
                        </a:rPr>
                        <a:t> local businesses</a:t>
                      </a:r>
                      <a:endParaRPr lang="en-US" sz="1200" dirty="0">
                        <a:effectLst/>
                        <a:latin typeface="Times New Roman" pitchFamily="18" charset="0"/>
                        <a:ea typeface="Times New Roman"/>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3.94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3.76</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3.93</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latin typeface="+mn-lt"/>
                          <a:ea typeface="+mn-ea"/>
                          <a:cs typeface="+mn-cs"/>
                        </a:rPr>
                        <a:t>3.85</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solidFill>
                            <a:schemeClr val="dk1"/>
                          </a:solidFill>
                          <a:effectLst/>
                          <a:latin typeface="+mn-lt"/>
                          <a:ea typeface="+mn-ea"/>
                          <a:cs typeface="+mn-cs"/>
                        </a:rPr>
                        <a:t>3.95</a:t>
                      </a:r>
                      <a:endParaRPr lang="en-US" sz="14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3.84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0"/>
                        </a:spcAft>
                      </a:pPr>
                      <a:r>
                        <a:rPr lang="en-US" sz="1400" dirty="0" smtClean="0">
                          <a:effectLst/>
                        </a:rPr>
                        <a:t>3.94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r h="304800">
                <a:tc>
                  <a:txBody>
                    <a:bodyPr/>
                    <a:lstStyle/>
                    <a:p>
                      <a:r>
                        <a:rPr kumimoji="0" lang="en-US" sz="1200" kern="1200" dirty="0" smtClean="0">
                          <a:effectLst/>
                        </a:rPr>
                        <a:t>Provides effective customer service</a:t>
                      </a:r>
                      <a:endParaRPr lang="en-US" sz="1200" dirty="0">
                        <a:latin typeface="Times New Roman" pitchFamily="18" charset="0"/>
                        <a:cs typeface="Times New Roman" pitchFamily="18" charset="0"/>
                      </a:endParaRPr>
                    </a:p>
                  </a:txBody>
                  <a:tcPr>
                    <a:solidFill>
                      <a:schemeClr val="accent1">
                        <a:lumMod val="20000"/>
                        <a:lumOff val="80000"/>
                      </a:schemeClr>
                    </a:solidFill>
                  </a:tcPr>
                </a:tc>
                <a:tc>
                  <a:txBody>
                    <a:bodyPr/>
                    <a:lstStyle/>
                    <a:p>
                      <a:pPr marL="0" marR="0" algn="r">
                        <a:spcBef>
                          <a:spcPts val="0"/>
                        </a:spcBef>
                        <a:spcAft>
                          <a:spcPts val="300"/>
                        </a:spcAft>
                      </a:pPr>
                      <a:r>
                        <a:rPr lang="en-US" sz="1400" dirty="0" smtClean="0">
                          <a:effectLst/>
                          <a:latin typeface="+mn-lt"/>
                          <a:ea typeface="+mn-ea"/>
                          <a:cs typeface="+mn-cs"/>
                        </a:rPr>
                        <a:t>3.66</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latin typeface="+mn-lt"/>
                          <a:ea typeface="+mn-ea"/>
                          <a:cs typeface="+mn-cs"/>
                        </a:rPr>
                        <a:t>4.08</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3.94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rPr>
                        <a:t>3.94</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latin typeface="+mn-lt"/>
                          <a:ea typeface="+mn-ea"/>
                          <a:cs typeface="+mn-cs"/>
                        </a:rPr>
                        <a:t>4.11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solidFill>
                            <a:schemeClr val="dk1"/>
                          </a:solidFill>
                          <a:effectLst/>
                          <a:latin typeface="+mn-lt"/>
                          <a:ea typeface="+mn-ea"/>
                          <a:cs typeface="+mn-cs"/>
                        </a:rPr>
                        <a:t>4.04</a:t>
                      </a:r>
                      <a:endParaRPr lang="en-US" sz="1400" dirty="0">
                        <a:solidFill>
                          <a:schemeClr val="tx1"/>
                        </a:solidFill>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c>
                  <a:txBody>
                    <a:bodyPr/>
                    <a:lstStyle/>
                    <a:p>
                      <a:pPr marL="0" marR="0" algn="r">
                        <a:spcBef>
                          <a:spcPts val="0"/>
                        </a:spcBef>
                        <a:spcAft>
                          <a:spcPts val="300"/>
                        </a:spcAft>
                      </a:pPr>
                      <a:r>
                        <a:rPr lang="en-US" sz="1400" dirty="0" smtClean="0">
                          <a:effectLst/>
                          <a:latin typeface="+mn-lt"/>
                          <a:ea typeface="+mn-ea"/>
                          <a:cs typeface="+mn-cs"/>
                        </a:rPr>
                        <a:t>4.11</a:t>
                      </a:r>
                      <a:endParaRPr lang="en-US" sz="1400" dirty="0">
                        <a:effectLst/>
                        <a:latin typeface="Times New Roman" pitchFamily="18" charset="0"/>
                        <a:ea typeface="Times New Roman"/>
                        <a:cs typeface="Times New Roman" pitchFamily="18" charset="0"/>
                      </a:endParaRPr>
                    </a:p>
                  </a:txBody>
                  <a:tcPr marL="68580" marR="68580" marT="0" marB="0">
                    <a:solidFill>
                      <a:schemeClr val="accent1">
                        <a:lumMod val="20000"/>
                        <a:lumOff val="80000"/>
                      </a:schemeClr>
                    </a:solidFill>
                  </a:tcPr>
                </a:tc>
              </a:tr>
            </a:tbl>
          </a:graphicData>
        </a:graphic>
      </p:graphicFrame>
      <p:sp>
        <p:nvSpPr>
          <p:cNvPr id="5" name="Slide Number Placeholder 4"/>
          <p:cNvSpPr>
            <a:spLocks noGrp="1"/>
          </p:cNvSpPr>
          <p:nvPr>
            <p:ph type="sldNum" sz="quarter" idx="12"/>
          </p:nvPr>
        </p:nvSpPr>
        <p:spPr/>
        <p:txBody>
          <a:bodyPr/>
          <a:lstStyle/>
          <a:p>
            <a:pPr>
              <a:defRPr/>
            </a:pPr>
            <a:fld id="{9EAF86F7-39B9-4079-93CE-6BC121EF5E43}" type="slidenum">
              <a:rPr lang="en-US"/>
              <a:pPr>
                <a:defRPr/>
              </a:pPr>
              <a:t>14</a:t>
            </a:fld>
            <a:endParaRPr lang="en-US" dirty="0"/>
          </a:p>
        </p:txBody>
      </p:sp>
      <p:sp>
        <p:nvSpPr>
          <p:cNvPr id="4" name="TextBox 3"/>
          <p:cNvSpPr txBox="1"/>
          <p:nvPr/>
        </p:nvSpPr>
        <p:spPr>
          <a:xfrm>
            <a:off x="152400" y="6172200"/>
            <a:ext cx="8001000" cy="369332"/>
          </a:xfrm>
          <a:prstGeom prst="rect">
            <a:avLst/>
          </a:prstGeom>
          <a:noFill/>
        </p:spPr>
        <p:txBody>
          <a:bodyPr wrap="square" rtlCol="0">
            <a:spAutoFit/>
          </a:bodyPr>
          <a:lstStyle/>
          <a:p>
            <a:r>
              <a:rPr lang="en-US" b="1" dirty="0" smtClean="0">
                <a:solidFill>
                  <a:srgbClr val="FF0000"/>
                </a:solidFill>
                <a:latin typeface="Times New Roman" pitchFamily="18" charset="0"/>
              </a:rPr>
              <a:t> </a:t>
            </a:r>
            <a:r>
              <a:rPr lang="en-US" b="1" dirty="0">
                <a:ln>
                  <a:solidFill>
                    <a:schemeClr val="tx1"/>
                  </a:solidFill>
                </a:ln>
                <a:solidFill>
                  <a:srgbClr val="FFFF00"/>
                </a:solidFill>
                <a:latin typeface="Times New Roman" pitchFamily="18" charset="0"/>
              </a:rPr>
              <a:t>Yellow </a:t>
            </a:r>
            <a:r>
              <a:rPr lang="en-US" b="1" dirty="0" smtClean="0">
                <a:latin typeface="Times New Roman" pitchFamily="18" charset="0"/>
              </a:rPr>
              <a:t>= Highest</a:t>
            </a:r>
            <a:r>
              <a:rPr lang="en-US" dirty="0" smtClean="0">
                <a:latin typeface="Times New Roman" pitchFamily="18" charset="0"/>
              </a:rPr>
              <a:t>	</a:t>
            </a:r>
            <a:r>
              <a:rPr lang="en-US" b="1" dirty="0" smtClean="0">
                <a:ln>
                  <a:solidFill>
                    <a:schemeClr val="tx1"/>
                  </a:solidFill>
                </a:ln>
                <a:solidFill>
                  <a:schemeClr val="accent4"/>
                </a:solidFill>
                <a:latin typeface="Times New Roman" pitchFamily="18" charset="0"/>
              </a:rPr>
              <a:t>Lavender</a:t>
            </a:r>
            <a:r>
              <a:rPr lang="en-US" b="1" dirty="0" smtClean="0">
                <a:solidFill>
                  <a:srgbClr val="FFFF00"/>
                </a:solidFill>
                <a:latin typeface="Times New Roman" pitchFamily="18" charset="0"/>
              </a:rPr>
              <a:t> </a:t>
            </a:r>
            <a:r>
              <a:rPr lang="en-US" b="1" dirty="0" smtClean="0">
                <a:latin typeface="Times New Roman" pitchFamily="18" charset="0"/>
              </a:rPr>
              <a:t>= Lowest</a:t>
            </a:r>
            <a:endParaRPr lang="en-US" b="1" dirty="0">
              <a:latin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auto">
              <a:spcAft>
                <a:spcPts val="0"/>
              </a:spcAft>
              <a:defRPr/>
            </a:pPr>
            <a:r>
              <a:rPr lang="en-US" dirty="0" smtClean="0">
                <a:solidFill>
                  <a:schemeClr val="accent1">
                    <a:satMod val="150000"/>
                  </a:schemeClr>
                </a:solidFill>
                <a:latin typeface="Times New Roman" pitchFamily="18" charset="0"/>
                <a:cs typeface="Times New Roman" pitchFamily="18" charset="0"/>
              </a:rPr>
              <a:t>Overall Climate Rating </a:t>
            </a:r>
            <a:br>
              <a:rPr lang="en-US" dirty="0" smtClean="0">
                <a:solidFill>
                  <a:schemeClr val="accent1">
                    <a:satMod val="150000"/>
                  </a:schemeClr>
                </a:solidFill>
                <a:latin typeface="Times New Roman" pitchFamily="18" charset="0"/>
                <a:cs typeface="Times New Roman" pitchFamily="18" charset="0"/>
              </a:rPr>
            </a:br>
            <a:r>
              <a:rPr lang="en-US" dirty="0" smtClean="0">
                <a:solidFill>
                  <a:schemeClr val="accent1">
                    <a:satMod val="150000"/>
                  </a:schemeClr>
                </a:solidFill>
                <a:latin typeface="Times New Roman" pitchFamily="18" charset="0"/>
                <a:cs typeface="Times New Roman" pitchFamily="18" charset="0"/>
              </a:rPr>
              <a:t>by Demographic Groups</a:t>
            </a:r>
            <a:endParaRPr lang="en-US" dirty="0">
              <a:solidFill>
                <a:schemeClr val="accent1">
                  <a:satMod val="15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1951623"/>
              </p:ext>
            </p:extLst>
          </p:nvPr>
        </p:nvGraphicFramePr>
        <p:xfrm>
          <a:off x="2057400" y="1600200"/>
          <a:ext cx="4953000" cy="4648198"/>
        </p:xfrm>
        <a:graphic>
          <a:graphicData uri="http://schemas.openxmlformats.org/drawingml/2006/table">
            <a:tbl>
              <a:tblPr firstRow="1" bandRow="1">
                <a:tableStyleId>{5C22544A-7EE6-4342-B048-85BDC9FD1C3A}</a:tableStyleId>
              </a:tblPr>
              <a:tblGrid>
                <a:gridCol w="2476500"/>
                <a:gridCol w="2476500"/>
              </a:tblGrid>
              <a:tr h="559792">
                <a:tc>
                  <a:txBody>
                    <a:bodyPr/>
                    <a:lstStyle/>
                    <a:p>
                      <a:pPr marL="18415" marR="0">
                        <a:spcBef>
                          <a:spcPts val="0"/>
                        </a:spcBef>
                        <a:spcAft>
                          <a:spcPts val="0"/>
                        </a:spcAft>
                      </a:pPr>
                      <a:r>
                        <a:rPr lang="en-US" sz="2400" dirty="0">
                          <a:effectLst/>
                        </a:rPr>
                        <a:t> </a:t>
                      </a:r>
                      <a:r>
                        <a:rPr lang="en-US" sz="2400" dirty="0" smtClean="0">
                          <a:effectLst/>
                        </a:rPr>
                        <a:t>Groupings</a:t>
                      </a:r>
                      <a:endParaRPr lang="en-US" sz="2400" dirty="0">
                        <a:effectLst/>
                        <a:latin typeface="+mn-lt"/>
                        <a:ea typeface="Times New Roman"/>
                      </a:endParaRPr>
                    </a:p>
                  </a:txBody>
                  <a:tcPr marL="68580" marR="68580" marT="0" marB="0" anchor="ctr"/>
                </a:tc>
                <a:tc>
                  <a:txBody>
                    <a:bodyPr/>
                    <a:lstStyle/>
                    <a:p>
                      <a:pPr marL="18415" marR="0" algn="ctr">
                        <a:spcBef>
                          <a:spcPts val="0"/>
                        </a:spcBef>
                        <a:spcAft>
                          <a:spcPts val="0"/>
                        </a:spcAft>
                      </a:pPr>
                      <a:r>
                        <a:rPr lang="en-US" sz="2400" dirty="0" smtClean="0">
                          <a:effectLst/>
                        </a:rPr>
                        <a:t>Overall</a:t>
                      </a:r>
                      <a:endParaRPr lang="en-US" sz="2400" dirty="0">
                        <a:effectLst/>
                        <a:latin typeface="+mn-lt"/>
                        <a:ea typeface="Times New Roman"/>
                        <a:cs typeface="Times New Roman" pitchFamily="18" charset="0"/>
                      </a:endParaRPr>
                    </a:p>
                  </a:txBody>
                  <a:tcPr marL="68580" marR="68580" marT="0" marB="0" anchor="ctr"/>
                </a:tc>
              </a:tr>
              <a:tr h="477253">
                <a:tc>
                  <a:txBody>
                    <a:bodyPr/>
                    <a:lstStyle/>
                    <a:p>
                      <a:pPr marL="0" marR="0" algn="l">
                        <a:spcBef>
                          <a:spcPts val="0"/>
                        </a:spcBef>
                        <a:spcAft>
                          <a:spcPts val="0"/>
                        </a:spcAft>
                        <a:tabLst>
                          <a:tab pos="238125" algn="l"/>
                        </a:tabLst>
                      </a:pPr>
                      <a:r>
                        <a:rPr lang="en-US" sz="2400" dirty="0" smtClean="0">
                          <a:effectLst/>
                        </a:rPr>
                        <a:t>Full </a:t>
                      </a:r>
                      <a:r>
                        <a:rPr lang="en-US" sz="2400" dirty="0">
                          <a:effectLst/>
                        </a:rPr>
                        <a:t>time</a:t>
                      </a:r>
                      <a:endParaRPr lang="en-US" sz="2400" dirty="0">
                        <a:effectLst/>
                        <a:latin typeface="+mn-lt"/>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2400" dirty="0" smtClean="0">
                          <a:effectLst/>
                        </a:rPr>
                        <a:t>3.73</a:t>
                      </a:r>
                      <a:endParaRPr lang="en-US" sz="2400" dirty="0">
                        <a:effectLst/>
                        <a:latin typeface="+mn-lt"/>
                        <a:ea typeface="Times New Roman"/>
                        <a:cs typeface="Times New Roman" pitchFamily="18" charset="0"/>
                      </a:endParaRPr>
                    </a:p>
                  </a:txBody>
                  <a:tcPr marL="68580" marR="68580" marT="0" marB="0" anchor="ctr"/>
                </a:tc>
              </a:tr>
              <a:tr h="477253">
                <a:tc>
                  <a:txBody>
                    <a:bodyPr/>
                    <a:lstStyle/>
                    <a:p>
                      <a:pPr marL="0" marR="0" algn="l">
                        <a:spcBef>
                          <a:spcPts val="0"/>
                        </a:spcBef>
                        <a:spcAft>
                          <a:spcPts val="0"/>
                        </a:spcAft>
                        <a:tabLst>
                          <a:tab pos="238125" algn="l"/>
                        </a:tabLst>
                      </a:pPr>
                      <a:r>
                        <a:rPr lang="en-US" sz="2400" dirty="0" smtClean="0">
                          <a:effectLst/>
                        </a:rPr>
                        <a:t>Part </a:t>
                      </a:r>
                      <a:r>
                        <a:rPr lang="en-US" sz="2400" dirty="0">
                          <a:effectLst/>
                        </a:rPr>
                        <a:t>time</a:t>
                      </a:r>
                      <a:endParaRPr lang="en-US" sz="2400" dirty="0">
                        <a:effectLst/>
                        <a:latin typeface="+mn-lt"/>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2400" dirty="0" smtClean="0">
                          <a:effectLst/>
                          <a:latin typeface="+mn-lt"/>
                          <a:ea typeface="+mn-ea"/>
                          <a:cs typeface="+mn-cs"/>
                        </a:rPr>
                        <a:t>3.87</a:t>
                      </a:r>
                      <a:endParaRPr lang="en-US" sz="2400" dirty="0">
                        <a:effectLst/>
                        <a:latin typeface="+mn-lt"/>
                        <a:ea typeface="Times New Roman"/>
                        <a:cs typeface="Times New Roman" pitchFamily="18" charset="0"/>
                      </a:endParaRPr>
                    </a:p>
                  </a:txBody>
                  <a:tcPr marL="68580" marR="68580" marT="0" marB="0" anchor="ctr"/>
                </a:tc>
              </a:tr>
              <a:tr h="425535">
                <a:tc>
                  <a:txBody>
                    <a:bodyPr/>
                    <a:lstStyle/>
                    <a:p>
                      <a:pPr marL="0" marR="0" algn="l">
                        <a:spcBef>
                          <a:spcPts val="0"/>
                        </a:spcBef>
                        <a:spcAft>
                          <a:spcPts val="0"/>
                        </a:spcAft>
                        <a:tabLst>
                          <a:tab pos="238125" algn="l"/>
                        </a:tabLst>
                      </a:pPr>
                      <a:r>
                        <a:rPr lang="en-US" sz="2400" dirty="0">
                          <a:effectLst/>
                        </a:rPr>
                        <a:t> </a:t>
                      </a:r>
                      <a:endParaRPr lang="en-US" sz="2400" dirty="0">
                        <a:effectLst/>
                        <a:latin typeface="+mn-lt"/>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mn-lt"/>
                        <a:ea typeface="Times New Roman"/>
                        <a:cs typeface="Times New Roman" pitchFamily="18" charset="0"/>
                      </a:endParaRPr>
                    </a:p>
                  </a:txBody>
                  <a:tcPr marL="68580" marR="68580" marT="0" marB="0" anchor="ctr"/>
                </a:tc>
              </a:tr>
              <a:tr h="477253">
                <a:tc>
                  <a:txBody>
                    <a:bodyPr/>
                    <a:lstStyle/>
                    <a:p>
                      <a:pPr marL="0" marR="0" algn="l">
                        <a:spcBef>
                          <a:spcPts val="0"/>
                        </a:spcBef>
                        <a:spcAft>
                          <a:spcPts val="0"/>
                        </a:spcAft>
                        <a:tabLst>
                          <a:tab pos="228600" algn="l"/>
                        </a:tabLst>
                      </a:pPr>
                      <a:r>
                        <a:rPr lang="en-US" sz="2400" dirty="0" smtClean="0">
                          <a:effectLst/>
                        </a:rPr>
                        <a:t>Male</a:t>
                      </a:r>
                      <a:endParaRPr lang="en-US" sz="2400" dirty="0">
                        <a:effectLst/>
                        <a:latin typeface="+mn-lt"/>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2400" dirty="0" smtClean="0">
                          <a:effectLst/>
                        </a:rPr>
                        <a:t>3.85</a:t>
                      </a:r>
                      <a:endParaRPr lang="en-US" sz="2400" dirty="0">
                        <a:effectLst/>
                        <a:latin typeface="+mn-lt"/>
                        <a:ea typeface="Times New Roman"/>
                        <a:cs typeface="Times New Roman" pitchFamily="18" charset="0"/>
                      </a:endParaRPr>
                    </a:p>
                  </a:txBody>
                  <a:tcPr marL="68580" marR="68580" marT="0" marB="0" anchor="ctr"/>
                </a:tc>
              </a:tr>
              <a:tr h="477253">
                <a:tc>
                  <a:txBody>
                    <a:bodyPr/>
                    <a:lstStyle/>
                    <a:p>
                      <a:pPr marL="0" marR="0" algn="l">
                        <a:spcBef>
                          <a:spcPts val="0"/>
                        </a:spcBef>
                        <a:spcAft>
                          <a:spcPts val="0"/>
                        </a:spcAft>
                        <a:tabLst>
                          <a:tab pos="228600" algn="l"/>
                        </a:tabLst>
                      </a:pPr>
                      <a:r>
                        <a:rPr lang="en-US" sz="2400" dirty="0" smtClean="0">
                          <a:effectLst/>
                        </a:rPr>
                        <a:t>Female</a:t>
                      </a:r>
                      <a:endParaRPr lang="en-US" sz="2400" dirty="0">
                        <a:effectLst/>
                        <a:latin typeface="+mn-lt"/>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400" dirty="0" smtClean="0">
                          <a:effectLst/>
                        </a:rPr>
                        <a:t>3.75</a:t>
                      </a:r>
                      <a:endParaRPr lang="en-US" sz="2400" dirty="0">
                        <a:effectLst/>
                        <a:latin typeface="+mn-lt"/>
                        <a:ea typeface="Times New Roman"/>
                        <a:cs typeface="Times New Roman" pitchFamily="18" charset="0"/>
                      </a:endParaRPr>
                    </a:p>
                  </a:txBody>
                  <a:tcPr marL="68580" marR="68580" marT="0" marB="0" anchor="ctr"/>
                </a:tc>
              </a:tr>
              <a:tr h="425535">
                <a:tc>
                  <a:txBody>
                    <a:bodyPr/>
                    <a:lstStyle/>
                    <a:p>
                      <a:pPr marL="0" marR="0" algn="l">
                        <a:spcBef>
                          <a:spcPts val="0"/>
                        </a:spcBef>
                        <a:spcAft>
                          <a:spcPts val="0"/>
                        </a:spcAft>
                        <a:tabLst>
                          <a:tab pos="228600" algn="l"/>
                        </a:tabLst>
                      </a:pPr>
                      <a:r>
                        <a:rPr lang="en-US" sz="2400" dirty="0">
                          <a:effectLst/>
                        </a:rPr>
                        <a:t>	</a:t>
                      </a:r>
                      <a:endParaRPr lang="en-US" sz="2400" dirty="0">
                        <a:effectLst/>
                        <a:latin typeface="+mn-lt"/>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2400" dirty="0">
                          <a:effectLst/>
                        </a:rPr>
                        <a:t> </a:t>
                      </a:r>
                      <a:endParaRPr lang="en-US" sz="2400" dirty="0">
                        <a:effectLst/>
                        <a:latin typeface="+mn-lt"/>
                        <a:ea typeface="Times New Roman"/>
                        <a:cs typeface="Times New Roman" pitchFamily="18" charset="0"/>
                      </a:endParaRPr>
                    </a:p>
                  </a:txBody>
                  <a:tcPr marL="68580" marR="68580" marT="0" marB="0" anchor="ctr"/>
                </a:tc>
              </a:tr>
              <a:tr h="851071">
                <a:tc>
                  <a:txBody>
                    <a:bodyPr/>
                    <a:lstStyle/>
                    <a:p>
                      <a:pPr marL="0" marR="0" algn="l">
                        <a:spcBef>
                          <a:spcPts val="0"/>
                        </a:spcBef>
                        <a:spcAft>
                          <a:spcPts val="0"/>
                        </a:spcAft>
                        <a:tabLst>
                          <a:tab pos="228600" algn="l"/>
                        </a:tabLst>
                      </a:pPr>
                      <a:r>
                        <a:rPr lang="en-US" sz="2400" dirty="0" smtClean="0">
                          <a:effectLst/>
                        </a:rPr>
                        <a:t>White</a:t>
                      </a:r>
                      <a:r>
                        <a:rPr lang="en-US" sz="2400" dirty="0">
                          <a:effectLst/>
                        </a:rPr>
                        <a:t>, not Hispanic or Latino</a:t>
                      </a:r>
                      <a:endParaRPr lang="en-US" sz="2400" dirty="0">
                        <a:effectLst/>
                        <a:latin typeface="+mn-lt"/>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2400" dirty="0" smtClean="0">
                          <a:effectLst/>
                          <a:latin typeface="+mn-lt"/>
                          <a:ea typeface="+mn-ea"/>
                          <a:cs typeface="+mn-cs"/>
                        </a:rPr>
                        <a:t>3.79</a:t>
                      </a:r>
                      <a:endParaRPr lang="en-US" sz="2400" dirty="0">
                        <a:effectLst/>
                        <a:latin typeface="+mn-lt"/>
                        <a:ea typeface="Times New Roman"/>
                        <a:cs typeface="Times New Roman" pitchFamily="18" charset="0"/>
                      </a:endParaRPr>
                    </a:p>
                  </a:txBody>
                  <a:tcPr marL="68580" marR="68580" marT="0" marB="0" anchor="ctr"/>
                </a:tc>
              </a:tr>
              <a:tr h="477253">
                <a:tc>
                  <a:txBody>
                    <a:bodyPr/>
                    <a:lstStyle/>
                    <a:p>
                      <a:pPr marL="171450" marR="0" indent="-171450" algn="l">
                        <a:spcBef>
                          <a:spcPts val="0"/>
                        </a:spcBef>
                        <a:spcAft>
                          <a:spcPts val="0"/>
                        </a:spcAft>
                        <a:tabLst>
                          <a:tab pos="228600" algn="l"/>
                        </a:tabLst>
                      </a:pPr>
                      <a:r>
                        <a:rPr lang="en-US" sz="2400" dirty="0" smtClean="0">
                          <a:effectLst/>
                        </a:rPr>
                        <a:t>All</a:t>
                      </a:r>
                      <a:r>
                        <a:rPr lang="en-US" sz="2400" baseline="0" dirty="0" smtClean="0">
                          <a:effectLst/>
                        </a:rPr>
                        <a:t> </a:t>
                      </a:r>
                      <a:r>
                        <a:rPr lang="en-US" sz="2400" dirty="0" smtClean="0">
                          <a:effectLst/>
                        </a:rPr>
                        <a:t>Others</a:t>
                      </a:r>
                      <a:endParaRPr lang="en-US" sz="2400" dirty="0">
                        <a:effectLst/>
                        <a:latin typeface="+mn-lt"/>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400" dirty="0" smtClean="0">
                          <a:effectLst/>
                        </a:rPr>
                        <a:t>3.73</a:t>
                      </a:r>
                      <a:endParaRPr lang="en-US" sz="2400" dirty="0">
                        <a:effectLst/>
                        <a:latin typeface="+mn-lt"/>
                        <a:ea typeface="Times New Roman"/>
                        <a:cs typeface="Times New Roman" pitchFamily="18" charset="0"/>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pPr>
              <a:defRPr/>
            </a:pPr>
            <a:fld id="{9ED7C73A-53BE-43BB-89AB-58C455D2F7BF}"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fontAlgn="auto">
              <a:spcAft>
                <a:spcPts val="0"/>
              </a:spcAft>
              <a:defRPr/>
            </a:pPr>
            <a:r>
              <a:rPr lang="en-US" sz="4400" dirty="0" smtClean="0">
                <a:solidFill>
                  <a:schemeClr val="accent1">
                    <a:satMod val="150000"/>
                  </a:schemeClr>
                </a:solidFill>
                <a:latin typeface="Times New Roman" pitchFamily="18" charset="0"/>
                <a:cs typeface="Times New Roman" pitchFamily="18" charset="0"/>
              </a:rPr>
              <a:t>Overall Climate Rating</a:t>
            </a:r>
            <a:br>
              <a:rPr lang="en-US" sz="4400" dirty="0" smtClean="0">
                <a:solidFill>
                  <a:schemeClr val="accent1">
                    <a:satMod val="150000"/>
                  </a:schemeClr>
                </a:solidFill>
                <a:latin typeface="Times New Roman" pitchFamily="18" charset="0"/>
                <a:cs typeface="Times New Roman" pitchFamily="18" charset="0"/>
              </a:rPr>
            </a:br>
            <a:r>
              <a:rPr lang="en-US" sz="4400" dirty="0" smtClean="0">
                <a:solidFill>
                  <a:schemeClr val="accent1">
                    <a:satMod val="150000"/>
                  </a:schemeClr>
                </a:solidFill>
                <a:latin typeface="Times New Roman" pitchFamily="18" charset="0"/>
                <a:cs typeface="Times New Roman" pitchFamily="18" charset="0"/>
              </a:rPr>
              <a:t> by Years of Service</a:t>
            </a:r>
            <a:endParaRPr lang="en-US" sz="4400" dirty="0">
              <a:solidFill>
                <a:schemeClr val="accent1">
                  <a:satMod val="15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8496541"/>
              </p:ext>
            </p:extLst>
          </p:nvPr>
        </p:nvGraphicFramePr>
        <p:xfrm>
          <a:off x="1905000" y="1752600"/>
          <a:ext cx="5486400" cy="4572001"/>
        </p:xfrm>
        <a:graphic>
          <a:graphicData uri="http://schemas.openxmlformats.org/drawingml/2006/table">
            <a:tbl>
              <a:tblPr firstRow="1" bandRow="1">
                <a:tableStyleId>{5C22544A-7EE6-4342-B048-85BDC9FD1C3A}</a:tableStyleId>
              </a:tblPr>
              <a:tblGrid>
                <a:gridCol w="2473523"/>
                <a:gridCol w="3012877"/>
              </a:tblGrid>
              <a:tr h="1263618">
                <a:tc>
                  <a:txBody>
                    <a:bodyPr/>
                    <a:lstStyle/>
                    <a:p>
                      <a:pPr marL="18415" marR="0" algn="ctr">
                        <a:spcBef>
                          <a:spcPts val="0"/>
                        </a:spcBef>
                        <a:spcAft>
                          <a:spcPts val="0"/>
                        </a:spcAft>
                      </a:pPr>
                      <a:r>
                        <a:rPr lang="en-US" sz="2800" dirty="0" smtClean="0">
                          <a:effectLst/>
                          <a:latin typeface="+mn-lt"/>
                          <a:ea typeface="Times New Roman"/>
                          <a:cs typeface="Times New Roman" pitchFamily="18" charset="0"/>
                        </a:rPr>
                        <a:t>Years</a:t>
                      </a:r>
                      <a:r>
                        <a:rPr lang="en-US" sz="2800" dirty="0">
                          <a:effectLst/>
                          <a:latin typeface="+mn-lt"/>
                          <a:ea typeface="Times New Roman"/>
                          <a:cs typeface="Times New Roman" pitchFamily="18" charset="0"/>
                        </a:rPr>
                        <a:t> </a:t>
                      </a:r>
                    </a:p>
                  </a:txBody>
                  <a:tcPr marL="68580" marR="68580" marT="0" marB="0" anchor="ctr"/>
                </a:tc>
                <a:tc>
                  <a:txBody>
                    <a:bodyPr/>
                    <a:lstStyle/>
                    <a:p>
                      <a:pPr marL="18415" marR="0" algn="ctr">
                        <a:spcBef>
                          <a:spcPts val="0"/>
                        </a:spcBef>
                        <a:spcAft>
                          <a:spcPts val="0"/>
                        </a:spcAft>
                      </a:pPr>
                      <a:r>
                        <a:rPr lang="en-US" sz="2800" b="1" dirty="0" smtClean="0">
                          <a:effectLst/>
                          <a:latin typeface="+mn-lt"/>
                          <a:ea typeface="Times New Roman"/>
                          <a:cs typeface="Times New Roman" pitchFamily="18" charset="0"/>
                        </a:rPr>
                        <a:t>Overall</a:t>
                      </a:r>
                      <a:endParaRPr lang="en-US" sz="2800" dirty="0">
                        <a:effectLst/>
                        <a:latin typeface="+mn-lt"/>
                        <a:ea typeface="Times New Roman"/>
                        <a:cs typeface="Times New Roman" pitchFamily="18" charset="0"/>
                      </a:endParaRPr>
                    </a:p>
                  </a:txBody>
                  <a:tcPr marL="68580" marR="68580" marT="0" marB="0" anchor="ctr"/>
                </a:tc>
              </a:tr>
              <a:tr h="827096">
                <a:tc>
                  <a:txBody>
                    <a:bodyPr/>
                    <a:lstStyle/>
                    <a:p>
                      <a:pPr marL="0" marR="0">
                        <a:spcBef>
                          <a:spcPts val="0"/>
                        </a:spcBef>
                        <a:spcAft>
                          <a:spcPts val="0"/>
                        </a:spcAft>
                        <a:tabLst>
                          <a:tab pos="228600" algn="l"/>
                        </a:tabLst>
                      </a:pPr>
                      <a:r>
                        <a:rPr lang="en-US" sz="2800" dirty="0" smtClean="0">
                          <a:effectLst/>
                          <a:latin typeface="+mn-lt"/>
                          <a:ea typeface="Times New Roman"/>
                          <a:cs typeface="Times New Roman" pitchFamily="18" charset="0"/>
                        </a:rPr>
                        <a:t>Less </a:t>
                      </a:r>
                      <a:r>
                        <a:rPr lang="en-US" sz="2800" dirty="0">
                          <a:effectLst/>
                          <a:latin typeface="+mn-lt"/>
                          <a:ea typeface="Times New Roman"/>
                          <a:cs typeface="Times New Roman" pitchFamily="18" charset="0"/>
                        </a:rPr>
                        <a:t>than 1 </a:t>
                      </a:r>
                    </a:p>
                  </a:txBody>
                  <a:tcPr marL="68580" marR="68580" marT="0" marB="0" anchor="ctr"/>
                </a:tc>
                <a:tc>
                  <a:txBody>
                    <a:bodyPr/>
                    <a:lstStyle/>
                    <a:p>
                      <a:pPr marL="0" marR="0" algn="ctr">
                        <a:spcBef>
                          <a:spcPts val="0"/>
                        </a:spcBef>
                        <a:spcAft>
                          <a:spcPts val="0"/>
                        </a:spcAft>
                      </a:pPr>
                      <a:r>
                        <a:rPr lang="en-US" sz="2800" dirty="0" smtClean="0">
                          <a:effectLst/>
                          <a:latin typeface="+mn-lt"/>
                          <a:ea typeface="Times New Roman"/>
                          <a:cs typeface="Times New Roman" pitchFamily="18" charset="0"/>
                        </a:rPr>
                        <a:t>4.24</a:t>
                      </a:r>
                      <a:endParaRPr lang="en-US" sz="2800" dirty="0">
                        <a:effectLst/>
                        <a:latin typeface="+mn-lt"/>
                        <a:ea typeface="Times New Roman"/>
                        <a:cs typeface="Times New Roman" pitchFamily="18" charset="0"/>
                      </a:endParaRPr>
                    </a:p>
                  </a:txBody>
                  <a:tcPr marL="68580" marR="68580" marT="0" marB="0" anchor="ctr"/>
                </a:tc>
              </a:tr>
              <a:tr h="551397">
                <a:tc>
                  <a:txBody>
                    <a:bodyPr/>
                    <a:lstStyle/>
                    <a:p>
                      <a:pPr marL="0" marR="0">
                        <a:spcBef>
                          <a:spcPts val="0"/>
                        </a:spcBef>
                        <a:spcAft>
                          <a:spcPts val="0"/>
                        </a:spcAft>
                        <a:tabLst>
                          <a:tab pos="228600" algn="l"/>
                        </a:tabLst>
                      </a:pPr>
                      <a:r>
                        <a:rPr lang="en-US" sz="2800" dirty="0" smtClean="0">
                          <a:effectLst/>
                          <a:latin typeface="+mn-lt"/>
                          <a:ea typeface="Times New Roman"/>
                          <a:cs typeface="Times New Roman" pitchFamily="18" charset="0"/>
                        </a:rPr>
                        <a:t>1-4 </a:t>
                      </a:r>
                      <a:endParaRPr lang="en-US" sz="2800" dirty="0">
                        <a:effectLst/>
                        <a:latin typeface="+mn-lt"/>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Times New Roman"/>
                          <a:cs typeface="Times New Roman" pitchFamily="18" charset="0"/>
                        </a:rPr>
                        <a:t>3.94</a:t>
                      </a:r>
                      <a:endParaRPr lang="en-US" sz="2800" dirty="0">
                        <a:effectLst/>
                        <a:latin typeface="+mn-lt"/>
                        <a:ea typeface="Times New Roman"/>
                        <a:cs typeface="Times New Roman" pitchFamily="18" charset="0"/>
                      </a:endParaRPr>
                    </a:p>
                  </a:txBody>
                  <a:tcPr marL="68580" marR="68580" marT="0" marB="0" anchor="ctr"/>
                </a:tc>
              </a:tr>
              <a:tr h="551397">
                <a:tc>
                  <a:txBody>
                    <a:bodyPr/>
                    <a:lstStyle/>
                    <a:p>
                      <a:pPr marL="0" marR="0">
                        <a:spcBef>
                          <a:spcPts val="0"/>
                        </a:spcBef>
                        <a:spcAft>
                          <a:spcPts val="0"/>
                        </a:spcAft>
                        <a:tabLst>
                          <a:tab pos="228600" algn="l"/>
                        </a:tabLst>
                      </a:pPr>
                      <a:r>
                        <a:rPr lang="en-US" sz="2800" dirty="0" smtClean="0">
                          <a:effectLst/>
                          <a:latin typeface="+mn-lt"/>
                          <a:ea typeface="Times New Roman"/>
                          <a:cs typeface="Times New Roman" pitchFamily="18" charset="0"/>
                        </a:rPr>
                        <a:t>5-9</a:t>
                      </a:r>
                      <a:endParaRPr lang="en-US" sz="2800" dirty="0">
                        <a:effectLst/>
                        <a:latin typeface="+mn-lt"/>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Times New Roman"/>
                          <a:cs typeface="Times New Roman" pitchFamily="18" charset="0"/>
                        </a:rPr>
                        <a:t>3.73</a:t>
                      </a:r>
                      <a:endParaRPr lang="en-US" sz="2800" dirty="0">
                        <a:effectLst/>
                        <a:latin typeface="+mn-lt"/>
                        <a:ea typeface="Times New Roman"/>
                        <a:cs typeface="Times New Roman" pitchFamily="18" charset="0"/>
                      </a:endParaRPr>
                    </a:p>
                  </a:txBody>
                  <a:tcPr marL="68580" marR="68580" marT="0" marB="0" anchor="ctr"/>
                </a:tc>
              </a:tr>
              <a:tr h="551397">
                <a:tc>
                  <a:txBody>
                    <a:bodyPr/>
                    <a:lstStyle/>
                    <a:p>
                      <a:pPr marL="0" marR="0">
                        <a:spcBef>
                          <a:spcPts val="0"/>
                        </a:spcBef>
                        <a:spcAft>
                          <a:spcPts val="0"/>
                        </a:spcAft>
                        <a:tabLst>
                          <a:tab pos="228600" algn="l"/>
                        </a:tabLst>
                      </a:pPr>
                      <a:r>
                        <a:rPr lang="en-US" sz="2800" dirty="0" smtClean="0">
                          <a:effectLst/>
                          <a:latin typeface="+mn-lt"/>
                          <a:ea typeface="Times New Roman"/>
                          <a:cs typeface="Times New Roman" pitchFamily="18" charset="0"/>
                        </a:rPr>
                        <a:t>10-14 </a:t>
                      </a:r>
                      <a:endParaRPr lang="en-US" sz="2800" dirty="0">
                        <a:effectLst/>
                        <a:latin typeface="+mn-lt"/>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Times New Roman"/>
                          <a:cs typeface="Times New Roman" pitchFamily="18" charset="0"/>
                        </a:rPr>
                        <a:t>3.62</a:t>
                      </a:r>
                      <a:endParaRPr lang="en-US" sz="2800" dirty="0">
                        <a:effectLst/>
                        <a:latin typeface="+mn-lt"/>
                        <a:ea typeface="Times New Roman"/>
                        <a:cs typeface="Times New Roman" pitchFamily="18" charset="0"/>
                      </a:endParaRPr>
                    </a:p>
                  </a:txBody>
                  <a:tcPr marL="68580" marR="68580" marT="0" marB="0" anchor="ctr"/>
                </a:tc>
              </a:tr>
              <a:tr h="827096">
                <a:tc>
                  <a:txBody>
                    <a:bodyPr/>
                    <a:lstStyle/>
                    <a:p>
                      <a:pPr marL="0" marR="0">
                        <a:spcBef>
                          <a:spcPts val="0"/>
                        </a:spcBef>
                        <a:spcAft>
                          <a:spcPts val="0"/>
                        </a:spcAft>
                        <a:tabLst>
                          <a:tab pos="228600" algn="l"/>
                        </a:tabLst>
                      </a:pPr>
                      <a:r>
                        <a:rPr lang="en-US" sz="2800" dirty="0" smtClean="0">
                          <a:effectLst/>
                          <a:latin typeface="+mn-lt"/>
                          <a:ea typeface="Times New Roman"/>
                          <a:cs typeface="Times New Roman" pitchFamily="18" charset="0"/>
                        </a:rPr>
                        <a:t>15+</a:t>
                      </a:r>
                      <a:endParaRPr lang="en-US" sz="2800" dirty="0">
                        <a:effectLst/>
                        <a:latin typeface="+mn-lt"/>
                        <a:ea typeface="Times New Roman"/>
                        <a:cs typeface="Times New Roman" pitchFamily="18" charset="0"/>
                      </a:endParaRPr>
                    </a:p>
                  </a:txBody>
                  <a:tcPr marL="68580" marR="68580" marT="0" marB="0" anchor="ctr"/>
                </a:tc>
                <a:tc>
                  <a:txBody>
                    <a:bodyPr/>
                    <a:lstStyle/>
                    <a:p>
                      <a:pPr marL="0" marR="0" algn="ctr">
                        <a:spcBef>
                          <a:spcPts val="0"/>
                        </a:spcBef>
                        <a:spcAft>
                          <a:spcPts val="0"/>
                        </a:spcAft>
                      </a:pPr>
                      <a:r>
                        <a:rPr lang="en-US" sz="2800" dirty="0" smtClean="0">
                          <a:effectLst/>
                          <a:latin typeface="+mn-lt"/>
                          <a:ea typeface="Times New Roman"/>
                          <a:cs typeface="Times New Roman" pitchFamily="18" charset="0"/>
                        </a:rPr>
                        <a:t>3.67</a:t>
                      </a:r>
                      <a:endParaRPr lang="en-US" sz="2800" dirty="0">
                        <a:effectLst/>
                        <a:latin typeface="+mn-lt"/>
                        <a:ea typeface="Times New Roman"/>
                        <a:cs typeface="Times New Roman" pitchFamily="18" charset="0"/>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pPr>
              <a:defRPr/>
            </a:pPr>
            <a:fld id="{42219C3C-B175-4624-8AEF-9A258B5F4348}"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smtClean="0"/>
              <a:t>NEED to REVISE</a:t>
            </a:r>
            <a:endParaRPr lang="en-US" dirty="0"/>
          </a:p>
        </p:txBody>
      </p:sp>
      <p:sp>
        <p:nvSpPr>
          <p:cNvPr id="3" name="Content Placeholder 2"/>
          <p:cNvSpPr>
            <a:spLocks noGrp="1"/>
          </p:cNvSpPr>
          <p:nvPr>
            <p:ph idx="1"/>
          </p:nvPr>
        </p:nvSpPr>
        <p:spPr/>
        <p:txBody>
          <a:bodyPr>
            <a:normAutofit/>
          </a:bodyPr>
          <a:lstStyle/>
          <a:p>
            <a:pPr marL="576262" indent="-457200"/>
            <a:r>
              <a:rPr lang="en-US" dirty="0" smtClean="0">
                <a:latin typeface="Times New Roman" pitchFamily="18" charset="0"/>
                <a:cs typeface="Times New Roman" pitchFamily="18" charset="0"/>
              </a:rPr>
              <a:t>Overall climate rating: High Consultative Range </a:t>
            </a:r>
          </a:p>
          <a:p>
            <a:pPr marL="576262" indent="-457200"/>
            <a:r>
              <a:rPr lang="en-US" dirty="0" smtClean="0">
                <a:latin typeface="Times New Roman" pitchFamily="18" charset="0"/>
                <a:cs typeface="Times New Roman" pitchFamily="18" charset="0"/>
              </a:rPr>
              <a:t>Above the PACE norm base on all climate factors </a:t>
            </a:r>
          </a:p>
          <a:p>
            <a:pPr marL="576262" indent="-457200"/>
            <a:r>
              <a:rPr lang="en-US" dirty="0" smtClean="0">
                <a:latin typeface="Times New Roman" pitchFamily="18" charset="0"/>
                <a:cs typeface="Times New Roman" pitchFamily="18" charset="0"/>
              </a:rPr>
              <a:t>Highest ratings ever on 4 of 5 climate factors </a:t>
            </a:r>
          </a:p>
          <a:p>
            <a:pPr marL="576262" indent="-457200"/>
            <a:r>
              <a:rPr lang="en-US" dirty="0" smtClean="0">
                <a:latin typeface="Times New Roman" pitchFamily="18" charset="0"/>
                <a:cs typeface="Times New Roman" pitchFamily="18" charset="0"/>
              </a:rPr>
              <a:t>Highest item ratings all over 4.12</a:t>
            </a:r>
          </a:p>
          <a:p>
            <a:pPr marL="576262" indent="-457200"/>
            <a:r>
              <a:rPr lang="en-US" dirty="0" smtClean="0">
                <a:latin typeface="Times New Roman" pitchFamily="18" charset="0"/>
                <a:cs typeface="Times New Roman" pitchFamily="18" charset="0"/>
              </a:rPr>
              <a:t>Lowest item ratings all over 3.1</a:t>
            </a:r>
          </a:p>
          <a:p>
            <a:pPr marL="576262" indent="-457200"/>
            <a:r>
              <a:rPr lang="en-US" dirty="0" smtClean="0">
                <a:latin typeface="Times New Roman" pitchFamily="18" charset="0"/>
                <a:cs typeface="Times New Roman" pitchFamily="18" charset="0"/>
              </a:rPr>
              <a:t>High ratings are all Strategic Plan themes</a:t>
            </a:r>
          </a:p>
          <a:p>
            <a:pPr marL="576262" indent="-457200"/>
            <a:endParaRPr lang="en-US" dirty="0" smtClean="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78A418FF-1C10-4F6B-9982-9ACA5404826E}" type="slidenum">
              <a:rPr lang="en-US" smtClean="0"/>
              <a:pPr>
                <a:defRPr/>
              </a:pPr>
              <a:t>17</a:t>
            </a:fld>
            <a:endParaRPr lang="en-US" dirty="0"/>
          </a:p>
        </p:txBody>
      </p:sp>
    </p:spTree>
    <p:extLst>
      <p:ext uri="{BB962C8B-B14F-4D97-AF65-F5344CB8AC3E}">
        <p14:creationId xmlns:p14="http://schemas.microsoft.com/office/powerpoint/2010/main" val="353199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HARPER COLLEGE </a:t>
            </a:r>
            <a:endParaRPr lang="en-US" dirty="0"/>
          </a:p>
        </p:txBody>
      </p:sp>
      <p:sp>
        <p:nvSpPr>
          <p:cNvPr id="6" name="Content Placeholder 5"/>
          <p:cNvSpPr>
            <a:spLocks noGrp="1"/>
          </p:cNvSpPr>
          <p:nvPr>
            <p:ph idx="1"/>
          </p:nvPr>
        </p:nvSpPr>
        <p:spPr>
          <a:xfrm>
            <a:off x="457200" y="1447800"/>
            <a:ext cx="8229600" cy="4678363"/>
          </a:xfrm>
        </p:spPr>
        <p:txBody>
          <a:bodyPr/>
          <a:lstStyle/>
          <a:p>
            <a:pPr marL="0" indent="0" algn="ctr">
              <a:buNone/>
            </a:pPr>
            <a:r>
              <a:rPr lang="en-US" b="1" dirty="0" smtClean="0">
                <a:latin typeface="Times New Roman" pitchFamily="18" charset="0"/>
                <a:cs typeface="Times New Roman" pitchFamily="18" charset="0"/>
              </a:rPr>
              <a:t>“Healthy Climate”</a:t>
            </a:r>
          </a:p>
          <a:p>
            <a:pPr marL="0" indent="0" algn="ctr">
              <a:buNone/>
            </a:pPr>
            <a:r>
              <a:rPr lang="en-US" b="1" dirty="0" smtClean="0">
                <a:latin typeface="Times New Roman" pitchFamily="18" charset="0"/>
                <a:cs typeface="Times New Roman" pitchFamily="18" charset="0"/>
              </a:rPr>
              <a:t>Focused on Student Success </a:t>
            </a:r>
            <a:endParaRPr lang="en-US" dirty="0"/>
          </a:p>
        </p:txBody>
      </p:sp>
      <p:sp>
        <p:nvSpPr>
          <p:cNvPr id="4" name="Slide Number Placeholder 3"/>
          <p:cNvSpPr>
            <a:spLocks noGrp="1"/>
          </p:cNvSpPr>
          <p:nvPr>
            <p:ph type="sldNum" sz="quarter" idx="12"/>
          </p:nvPr>
        </p:nvSpPr>
        <p:spPr/>
        <p:txBody>
          <a:bodyPr/>
          <a:lstStyle/>
          <a:p>
            <a:pPr>
              <a:defRPr/>
            </a:pPr>
            <a:fld id="{78A418FF-1C10-4F6B-9982-9ACA5404826E}" type="slidenum">
              <a:rPr lang="en-US" smtClean="0"/>
              <a:pPr>
                <a:defRPr/>
              </a:pPr>
              <a:t>18</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71812"/>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99" y="2755990"/>
            <a:ext cx="11715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1" y="3071812"/>
            <a:ext cx="990599" cy="105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Z:\Spring Opening Video 2012\Selected\HarvestFeast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31177" y="4648201"/>
            <a:ext cx="2694939" cy="1213348"/>
          </a:xfrm>
          <a:prstGeom prst="rect">
            <a:avLst/>
          </a:prstGeom>
          <a:noFill/>
          <a:ln>
            <a:noFill/>
          </a:ln>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410200"/>
            <a:ext cx="1447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5789" y="5525860"/>
            <a:ext cx="1195388"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p:nvPr/>
        </p:nvPicPr>
        <p:blipFill>
          <a:blip r:embed="rId9"/>
          <a:stretch>
            <a:fillRect/>
          </a:stretch>
        </p:blipFill>
        <p:spPr>
          <a:xfrm>
            <a:off x="0" y="5525860"/>
            <a:ext cx="2235789" cy="1195388"/>
          </a:xfrm>
          <a:prstGeom prst="rect">
            <a:avLst/>
          </a:prstGeom>
        </p:spPr>
      </p:pic>
      <p:pic>
        <p:nvPicPr>
          <p:cNvPr id="14" name="Picture 13" descr="Z:\Spring Opening Video 2012\Selected\FirstDayOfSchool3.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6116" y="5393689"/>
            <a:ext cx="1570084" cy="1464311"/>
          </a:xfrm>
          <a:prstGeom prst="rect">
            <a:avLst/>
          </a:prstGeom>
          <a:noFill/>
          <a:ln>
            <a:noFill/>
          </a:ln>
        </p:spPr>
      </p:pic>
      <p:pic>
        <p:nvPicPr>
          <p:cNvPr id="15" name="Picture 14" descr="Z:\Spring Opening Video 2012\Selected\FirstDayOfSchool2.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4367212"/>
            <a:ext cx="1828799" cy="1158648"/>
          </a:xfrm>
          <a:prstGeom prst="rect">
            <a:avLst/>
          </a:prstGeom>
          <a:noFill/>
          <a:ln>
            <a:noFill/>
          </a:ln>
        </p:spPr>
      </p:pic>
      <p:pic>
        <p:nvPicPr>
          <p:cNvPr id="16" name="Picture 15" descr="Z:\Spring Opening Video 2012\Selected\HarperBridge-74.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26116" y="4127590"/>
            <a:ext cx="1570084" cy="1266099"/>
          </a:xfrm>
          <a:prstGeom prst="rect">
            <a:avLst/>
          </a:prstGeom>
          <a:noFill/>
          <a:ln>
            <a:noFill/>
          </a:ln>
        </p:spPr>
      </p:pic>
      <p:pic>
        <p:nvPicPr>
          <p:cNvPr id="18" name="Picture 17" descr="Z:\Spring Opening Video 2012\Selected\BIO105.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31177" y="5861549"/>
            <a:ext cx="2694939" cy="996451"/>
          </a:xfrm>
          <a:prstGeom prst="rect">
            <a:avLst/>
          </a:prstGeom>
          <a:noFill/>
          <a:ln>
            <a:noFill/>
          </a:ln>
        </p:spPr>
      </p:pic>
      <p:pic>
        <p:nvPicPr>
          <p:cNvPr id="19" name="Picture 18" descr="Z:\Spring Opening Video 2012\Selected\Harper03-11-326.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26116" y="2755990"/>
            <a:ext cx="1189084" cy="1371599"/>
          </a:xfrm>
          <a:prstGeom prst="rect">
            <a:avLst/>
          </a:prstGeom>
          <a:noFill/>
          <a:ln>
            <a:noFill/>
          </a:ln>
        </p:spPr>
      </p:pic>
      <p:pic>
        <p:nvPicPr>
          <p:cNvPr id="20" name="Picture 19" descr="Z:\Spring Opening Video 2012\Selected\psy106.jpg"/>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382916" y="3669506"/>
            <a:ext cx="2743200" cy="932249"/>
          </a:xfrm>
          <a:prstGeom prst="rect">
            <a:avLst/>
          </a:prstGeom>
          <a:noFill/>
          <a:ln>
            <a:noFill/>
          </a:ln>
        </p:spPr>
      </p:pic>
      <p:pic>
        <p:nvPicPr>
          <p:cNvPr id="21" name="Picture 20" descr="Z:\Spring Opening Video 2012\Selected\EdibleBooks2.jpg"/>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8600" y="2971800"/>
            <a:ext cx="914400" cy="1395412"/>
          </a:xfrm>
          <a:prstGeom prst="rect">
            <a:avLst/>
          </a:prstGeom>
          <a:noFill/>
          <a:ln>
            <a:noFill/>
          </a:ln>
        </p:spPr>
      </p:pic>
      <p:pic>
        <p:nvPicPr>
          <p:cNvPr id="22" name="Picture 21" descr="Z:\Spring Opening Video 2012\Selected\WashingtonResearchConference_1.jpg"/>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28799" y="4648201"/>
            <a:ext cx="1524001" cy="877659"/>
          </a:xfrm>
          <a:prstGeom prst="rect">
            <a:avLst/>
          </a:prstGeom>
          <a:noFill/>
          <a:ln>
            <a:noFill/>
          </a:ln>
        </p:spPr>
      </p:pic>
      <p:pic>
        <p:nvPicPr>
          <p:cNvPr id="23" name="Picture 22" descr="Z:\Spring Opening Video 2012\Photos\Events\Hullabaloo1.JPG"/>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828799" y="3927565"/>
            <a:ext cx="1524001" cy="720636"/>
          </a:xfrm>
          <a:prstGeom prst="rect">
            <a:avLst/>
          </a:prstGeom>
          <a:noFill/>
          <a:ln>
            <a:noFill/>
          </a:ln>
        </p:spPr>
      </p:pic>
      <p:pic>
        <p:nvPicPr>
          <p:cNvPr id="24" name="Picture 23" descr="Z:\Spring Opening Video 2012\Photos\Events\Hullabaloo2.JPG"/>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696200" y="4127588"/>
            <a:ext cx="1447800" cy="1282611"/>
          </a:xfrm>
          <a:prstGeom prst="rect">
            <a:avLst/>
          </a:prstGeom>
          <a:noFill/>
          <a:ln>
            <a:noFill/>
          </a:ln>
        </p:spPr>
      </p:pic>
      <p:pic>
        <p:nvPicPr>
          <p:cNvPr id="25" name="Picture 24" descr="Z:\Spring Opening Video 2012\Selected\HIS111.jpg"/>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048000" y="2590800"/>
            <a:ext cx="3078115" cy="1219200"/>
          </a:xfrm>
          <a:prstGeom prst="rect">
            <a:avLst/>
          </a:prstGeom>
          <a:noFill/>
          <a:ln>
            <a:noFill/>
          </a:ln>
        </p:spPr>
      </p:pic>
      <p:pic>
        <p:nvPicPr>
          <p:cNvPr id="26" name="Picture 25"/>
          <p:cNvPicPr/>
          <p:nvPr/>
        </p:nvPicPr>
        <p:blipFill>
          <a:blip r:embed="rId21"/>
          <a:stretch>
            <a:fillRect/>
          </a:stretch>
        </p:blipFill>
        <p:spPr>
          <a:xfrm>
            <a:off x="8305800" y="2971800"/>
            <a:ext cx="838200" cy="1163830"/>
          </a:xfrm>
          <a:prstGeom prst="rect">
            <a:avLst/>
          </a:prstGeom>
        </p:spPr>
      </p:pic>
    </p:spTree>
    <p:extLst>
      <p:ext uri="{BB962C8B-B14F-4D97-AF65-F5344CB8AC3E}">
        <p14:creationId xmlns:p14="http://schemas.microsoft.com/office/powerpoint/2010/main" val="3466336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Survey</a:t>
            </a:r>
            <a:endParaRPr lang="en-US" dirty="0">
              <a:solidFill>
                <a:schemeClr val="accent1">
                  <a:satMod val="150000"/>
                </a:schemeClr>
              </a:solidFill>
              <a:latin typeface="Times New Roman" pitchFamily="18" charset="0"/>
              <a:cs typeface="Times New Roman" pitchFamily="18" charset="0"/>
            </a:endParaRPr>
          </a:p>
        </p:txBody>
      </p:sp>
      <p:sp>
        <p:nvSpPr>
          <p:cNvPr id="11267" name="Content Placeholder 2"/>
          <p:cNvSpPr>
            <a:spLocks noGrp="1"/>
          </p:cNvSpPr>
          <p:nvPr>
            <p:ph idx="1"/>
          </p:nvPr>
        </p:nvSpPr>
        <p:spPr/>
        <p:txBody>
          <a:bodyPr/>
          <a:lstStyle/>
          <a:p>
            <a:r>
              <a:rPr lang="en-US" dirty="0" smtClean="0">
                <a:latin typeface="Times New Roman" pitchFamily="18" charset="0"/>
                <a:cs typeface="Times New Roman" pitchFamily="18" charset="0"/>
              </a:rPr>
              <a:t>46 items grouped under the 4 climate factors</a:t>
            </a:r>
          </a:p>
          <a:p>
            <a:pPr lvl="1">
              <a:buFont typeface="Wingdings" pitchFamily="2" charset="2"/>
              <a:buChar char="Ø"/>
            </a:pPr>
            <a:r>
              <a:rPr lang="en-US" dirty="0" smtClean="0">
                <a:latin typeface="Times New Roman" pitchFamily="18" charset="0"/>
                <a:cs typeface="Times New Roman" pitchFamily="18" charset="0"/>
              </a:rPr>
              <a:t>Institutional Structure</a:t>
            </a:r>
          </a:p>
          <a:p>
            <a:pPr lvl="1">
              <a:buFont typeface="Wingdings" pitchFamily="2" charset="2"/>
              <a:buChar char="Ø"/>
            </a:pPr>
            <a:r>
              <a:rPr lang="en-US" dirty="0" smtClean="0">
                <a:latin typeface="Times New Roman" pitchFamily="18" charset="0"/>
                <a:cs typeface="Times New Roman" pitchFamily="18" charset="0"/>
              </a:rPr>
              <a:t>Supervisory Relationships</a:t>
            </a:r>
          </a:p>
          <a:p>
            <a:pPr lvl="1">
              <a:buFont typeface="Wingdings" pitchFamily="2" charset="2"/>
              <a:buChar char="Ø"/>
            </a:pPr>
            <a:r>
              <a:rPr lang="en-US" dirty="0" smtClean="0">
                <a:latin typeface="Times New Roman" pitchFamily="18" charset="0"/>
                <a:cs typeface="Times New Roman" pitchFamily="18" charset="0"/>
              </a:rPr>
              <a:t>Teamwork</a:t>
            </a:r>
          </a:p>
          <a:p>
            <a:pPr lvl="1">
              <a:buFont typeface="Wingdings" pitchFamily="2" charset="2"/>
              <a:buChar char="Ø"/>
            </a:pPr>
            <a:r>
              <a:rPr lang="en-US" dirty="0" smtClean="0">
                <a:latin typeface="Times New Roman" pitchFamily="18" charset="0"/>
                <a:cs typeface="Times New Roman" pitchFamily="18" charset="0"/>
              </a:rPr>
              <a:t>Student Focus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Respondents rate these 4 factors on 5-point scale (1 = low . . . 5 = high)</a:t>
            </a:r>
          </a:p>
        </p:txBody>
      </p:sp>
      <p:sp>
        <p:nvSpPr>
          <p:cNvPr id="4" name="Slide Number Placeholder 3"/>
          <p:cNvSpPr>
            <a:spLocks noGrp="1"/>
          </p:cNvSpPr>
          <p:nvPr>
            <p:ph type="sldNum" sz="quarter" idx="12"/>
          </p:nvPr>
        </p:nvSpPr>
        <p:spPr/>
        <p:txBody>
          <a:bodyPr/>
          <a:lstStyle/>
          <a:p>
            <a:pPr>
              <a:defRPr/>
            </a:pPr>
            <a:fld id="{19C9339B-E755-432C-821C-B16A844A05AE}" type="slidenum">
              <a:rPr lang="en-US"/>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31" y="14785"/>
            <a:ext cx="8229600" cy="1143000"/>
          </a:xfrm>
        </p:spPr>
        <p:txBody>
          <a:bodyPr>
            <a:normAutofit/>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2013 Response Rates</a:t>
            </a:r>
            <a:endParaRPr lang="en-US" dirty="0">
              <a:solidFill>
                <a:schemeClr val="accent1">
                  <a:satMod val="150000"/>
                </a:schemeClr>
              </a:solidFill>
              <a:latin typeface="Times New Roman" pitchFamily="18" charset="0"/>
              <a:cs typeface="Times New Roman" pitchFamily="18" charset="0"/>
            </a:endParaRPr>
          </a:p>
        </p:txBody>
      </p:sp>
      <p:sp>
        <p:nvSpPr>
          <p:cNvPr id="12291" name="Content Placeholder 2"/>
          <p:cNvSpPr>
            <a:spLocks noGrp="1"/>
          </p:cNvSpPr>
          <p:nvPr>
            <p:ph idx="1"/>
          </p:nvPr>
        </p:nvSpPr>
        <p:spPr>
          <a:xfrm>
            <a:off x="0" y="5638800"/>
            <a:ext cx="8458200" cy="609600"/>
          </a:xfrm>
        </p:spPr>
        <p:txBody>
          <a:bodyPr>
            <a:noAutofit/>
          </a:bodyPr>
          <a:lstStyle/>
          <a:p>
            <a:pPr>
              <a:buFont typeface="Wingdings 2" pitchFamily="18" charset="2"/>
              <a:buNone/>
            </a:pPr>
            <a:r>
              <a:rPr lang="en-US" sz="1400" dirty="0" smtClean="0">
                <a:latin typeface="Times New Roman" pitchFamily="18" charset="0"/>
                <a:cs typeface="Times New Roman" pitchFamily="18" charset="0"/>
              </a:rPr>
              <a:t>*63 (8.9%) of the 708 respondents selected no classification.  Total not equal to 100.0% due to rounding.</a:t>
            </a:r>
          </a:p>
          <a:p>
            <a:pPr>
              <a:buFont typeface="Wingdings 2" pitchFamily="18" charset="2"/>
              <a:buNone/>
            </a:pPr>
            <a:r>
              <a:rPr lang="en-US" sz="1600" dirty="0" smtClean="0">
                <a:latin typeface="Times New Roman" pitchFamily="18" charset="0"/>
                <a:cs typeface="Times New Roman" pitchFamily="18" charset="0"/>
              </a:rPr>
              <a:t>.</a:t>
            </a:r>
          </a:p>
          <a:p>
            <a:pPr>
              <a:buFont typeface="Wingdings 2" pitchFamily="18" charset="2"/>
              <a:buNone/>
            </a:pPr>
            <a:endParaRPr lang="en-US" sz="1600" dirty="0" smtClean="0">
              <a:latin typeface="Times New Roman" pitchFamily="18" charset="0"/>
              <a:cs typeface="Times New Roman" pitchFamily="18" charset="0"/>
            </a:endParaRPr>
          </a:p>
        </p:txBody>
      </p:sp>
      <p:sp>
        <p:nvSpPr>
          <p:cNvPr id="6" name="Slide Number Placeholder 5"/>
          <p:cNvSpPr>
            <a:spLocks noGrp="1"/>
          </p:cNvSpPr>
          <p:nvPr>
            <p:ph type="sldNum" sz="quarter" idx="12"/>
          </p:nvPr>
        </p:nvSpPr>
        <p:spPr>
          <a:xfrm>
            <a:off x="8763000" y="6477000"/>
            <a:ext cx="174625" cy="274638"/>
          </a:xfrm>
        </p:spPr>
        <p:txBody>
          <a:bodyPr/>
          <a:lstStyle/>
          <a:p>
            <a:pPr>
              <a:defRPr/>
            </a:pPr>
            <a:fld id="{0572DA1E-40C5-45A5-8757-DB38854E3429}" type="slidenum">
              <a:rPr lang="en-US"/>
              <a:pPr>
                <a:defRPr/>
              </a:pPr>
              <a:t>3</a:t>
            </a:fld>
            <a:endParaRPr lang="en-US" dirty="0"/>
          </a:p>
        </p:txBody>
      </p:sp>
      <p:sp>
        <p:nvSpPr>
          <p:cNvPr id="4" name="Title 1"/>
          <p:cNvSpPr txBox="1">
            <a:spLocks/>
          </p:cNvSpPr>
          <p:nvPr/>
        </p:nvSpPr>
        <p:spPr>
          <a:xfrm>
            <a:off x="381000" y="1905000"/>
            <a:ext cx="8229600" cy="1143000"/>
          </a:xfrm>
          <a:prstGeom prst="rect">
            <a:avLst/>
          </a:prstGeom>
        </p:spPr>
        <p:txBody>
          <a:bodyPr lIns="0" rIns="0" bIns="0" anchor="b">
            <a:normAutofit fontScale="30000" lnSpcReduction="20000"/>
          </a:bodyPr>
          <a:lstStyle/>
          <a:p>
            <a:pPr fontAlgn="auto">
              <a:spcAft>
                <a:spcPts val="0"/>
              </a:spcAft>
              <a:defRPr/>
            </a:pPr>
            <a:r>
              <a:rPr lang="en-US" sz="5300" dirty="0">
                <a:solidFill>
                  <a:schemeClr val="tx2"/>
                </a:solidFill>
                <a:latin typeface="+mj-lt"/>
                <a:ea typeface="+mj-ea"/>
                <a:cs typeface="+mj-cs"/>
              </a:rPr>
              <a:t/>
            </a:r>
            <a:br>
              <a:rPr lang="en-US" sz="5300" dirty="0">
                <a:solidFill>
                  <a:schemeClr val="tx2"/>
                </a:solidFill>
                <a:latin typeface="+mj-lt"/>
                <a:ea typeface="+mj-ea"/>
                <a:cs typeface="+mj-cs"/>
              </a:rPr>
            </a:br>
            <a:r>
              <a:rPr lang="en-US" sz="5300" dirty="0">
                <a:solidFill>
                  <a:schemeClr val="tx2"/>
                </a:solidFill>
                <a:latin typeface="+mj-lt"/>
                <a:ea typeface="+mj-ea"/>
                <a:cs typeface="+mj-cs"/>
              </a:rPr>
              <a:t/>
            </a:r>
            <a:br>
              <a:rPr lang="en-US" sz="5300" dirty="0">
                <a:solidFill>
                  <a:schemeClr val="tx2"/>
                </a:solidFill>
                <a:latin typeface="+mj-lt"/>
                <a:ea typeface="+mj-ea"/>
                <a:cs typeface="+mj-cs"/>
              </a:rPr>
            </a:br>
            <a:r>
              <a:rPr lang="en-US" sz="5400" dirty="0">
                <a:solidFill>
                  <a:schemeClr val="tx2"/>
                </a:solidFill>
                <a:latin typeface="+mj-lt"/>
                <a:ea typeface="+mj-ea"/>
                <a:cs typeface="+mj-cs"/>
              </a:rPr>
              <a:t> </a:t>
            </a:r>
            <a:r>
              <a:rPr lang="en-US" sz="5300" dirty="0">
                <a:solidFill>
                  <a:schemeClr val="tx2"/>
                </a:solidFill>
                <a:latin typeface="+mj-lt"/>
                <a:ea typeface="+mj-ea"/>
                <a:cs typeface="+mj-cs"/>
              </a:rPr>
              <a:t/>
            </a:r>
            <a:br>
              <a:rPr lang="en-US" sz="5300" dirty="0">
                <a:solidFill>
                  <a:schemeClr val="tx2"/>
                </a:solidFill>
                <a:latin typeface="+mj-lt"/>
                <a:ea typeface="+mj-ea"/>
                <a:cs typeface="+mj-cs"/>
              </a:rPr>
            </a:br>
            <a:r>
              <a:rPr lang="en-US" sz="5000" dirty="0">
                <a:solidFill>
                  <a:schemeClr val="tx2"/>
                </a:solidFill>
                <a:latin typeface="+mj-lt"/>
                <a:ea typeface="+mj-ea"/>
                <a:cs typeface="+mj-cs"/>
              </a:rPr>
              <a:t/>
            </a:r>
            <a:br>
              <a:rPr lang="en-US" sz="5000" dirty="0">
                <a:solidFill>
                  <a:schemeClr val="tx2"/>
                </a:solidFill>
                <a:latin typeface="+mj-lt"/>
                <a:ea typeface="+mj-ea"/>
                <a:cs typeface="+mj-cs"/>
              </a:rPr>
            </a:br>
            <a:endParaRPr lang="en-US" sz="5000" dirty="0">
              <a:solidFill>
                <a:schemeClr val="tx2"/>
              </a:solidFill>
              <a:latin typeface="+mj-lt"/>
              <a:ea typeface="+mj-ea"/>
              <a:cs typeface="+mj-cs"/>
            </a:endParaRPr>
          </a:p>
        </p:txBody>
      </p:sp>
      <p:graphicFrame>
        <p:nvGraphicFramePr>
          <p:cNvPr id="3" name="Table 2"/>
          <p:cNvGraphicFramePr>
            <a:graphicFrameLocks noGrp="1"/>
          </p:cNvGraphicFramePr>
          <p:nvPr>
            <p:extLst>
              <p:ext uri="{D42A27DB-BD31-4B8C-83A1-F6EECF244321}">
                <p14:modId xmlns:p14="http://schemas.microsoft.com/office/powerpoint/2010/main" val="2910264321"/>
              </p:ext>
            </p:extLst>
          </p:nvPr>
        </p:nvGraphicFramePr>
        <p:xfrm>
          <a:off x="76200" y="1158241"/>
          <a:ext cx="8534400" cy="4378040"/>
        </p:xfrm>
        <a:graphic>
          <a:graphicData uri="http://schemas.openxmlformats.org/drawingml/2006/table">
            <a:tbl>
              <a:tblPr firstRow="1" firstCol="1" lastRow="1" lastCol="1" bandRow="1" bandCol="1">
                <a:tableStyleId>{69012ECD-51FC-41F1-AA8D-1B2483CD663E}</a:tableStyleId>
              </a:tblPr>
              <a:tblGrid>
                <a:gridCol w="5096555"/>
                <a:gridCol w="1783795"/>
                <a:gridCol w="1654050"/>
              </a:tblGrid>
              <a:tr h="789709">
                <a:tc>
                  <a:txBody>
                    <a:bodyPr/>
                    <a:lstStyle/>
                    <a:p>
                      <a:pPr marL="0" marR="0">
                        <a:spcBef>
                          <a:spcPts val="0"/>
                        </a:spcBef>
                        <a:spcAft>
                          <a:spcPts val="0"/>
                        </a:spcAft>
                        <a:tabLst>
                          <a:tab pos="180975" algn="l"/>
                        </a:tabLst>
                      </a:pPr>
                      <a:r>
                        <a:rPr lang="en-US" sz="2800" dirty="0">
                          <a:effectLst/>
                          <a:latin typeface="Times New Roman" pitchFamily="18" charset="0"/>
                          <a:cs typeface="Times New Roman" pitchFamily="18" charset="0"/>
                        </a:rPr>
                        <a:t/>
                      </a:r>
                      <a:br>
                        <a:rPr lang="en-US" sz="2800" dirty="0">
                          <a:effectLst/>
                          <a:latin typeface="Times New Roman" pitchFamily="18" charset="0"/>
                          <a:cs typeface="Times New Roman" pitchFamily="18" charset="0"/>
                        </a:rPr>
                      </a:br>
                      <a:r>
                        <a:rPr lang="en-US" sz="2800" dirty="0" smtClean="0">
                          <a:effectLst/>
                          <a:latin typeface="Times New Roman" pitchFamily="18" charset="0"/>
                          <a:cs typeface="Times New Roman" pitchFamily="18" charset="0"/>
                        </a:rPr>
                        <a:t>Employee Classification </a:t>
                      </a:r>
                      <a:endParaRPr lang="en-US" sz="2800" dirty="0">
                        <a:effectLst/>
                        <a:latin typeface="Times New Roman" pitchFamily="18" charset="0"/>
                        <a:ea typeface="Times New Roman"/>
                        <a:cs typeface="Times New Roman" pitchFamily="18" charset="0"/>
                      </a:endParaRPr>
                    </a:p>
                  </a:txBody>
                  <a:tcPr marL="54211" marR="54211" marT="0" marB="0"/>
                </a:tc>
                <a:tc>
                  <a:txBody>
                    <a:bodyPr/>
                    <a:lstStyle/>
                    <a:p>
                      <a:pPr marL="0" marR="0" algn="ctr">
                        <a:spcBef>
                          <a:spcPts val="0"/>
                        </a:spcBef>
                        <a:spcAft>
                          <a:spcPts val="0"/>
                        </a:spcAft>
                      </a:pPr>
                      <a:r>
                        <a:rPr lang="en-US" sz="1800" dirty="0" smtClean="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of </a:t>
                      </a:r>
                      <a:r>
                        <a:rPr lang="en-US" sz="1800" dirty="0" smtClean="0">
                          <a:effectLst/>
                          <a:latin typeface="Times New Roman" pitchFamily="18" charset="0"/>
                          <a:cs typeface="Times New Roman" pitchFamily="18" charset="0"/>
                        </a:rPr>
                        <a:t>Responses/Total in Category</a:t>
                      </a:r>
                    </a:p>
                  </a:txBody>
                  <a:tcPr marL="54211" marR="54211" marT="0" marB="0"/>
                </a:tc>
                <a:tc>
                  <a:txBody>
                    <a:bodyPr/>
                    <a:lstStyle/>
                    <a:p>
                      <a:pPr marL="0" marR="0" algn="ctr">
                        <a:spcBef>
                          <a:spcPts val="0"/>
                        </a:spcBef>
                        <a:spcAft>
                          <a:spcPts val="0"/>
                        </a:spcAft>
                      </a:pPr>
                      <a:r>
                        <a:rPr lang="en-US" sz="1800" dirty="0" smtClean="0">
                          <a:effectLst/>
                          <a:latin typeface="Times New Roman" pitchFamily="18" charset="0"/>
                          <a:cs typeface="Times New Roman" pitchFamily="18" charset="0"/>
                        </a:rPr>
                        <a:t>% </a:t>
                      </a:r>
                      <a:r>
                        <a:rPr lang="en-US" sz="1800" dirty="0">
                          <a:effectLst/>
                          <a:latin typeface="Times New Roman" pitchFamily="18" charset="0"/>
                          <a:cs typeface="Times New Roman" pitchFamily="18" charset="0"/>
                        </a:rPr>
                        <a:t>of </a:t>
                      </a:r>
                      <a:r>
                        <a:rPr lang="en-US" sz="1800" dirty="0" smtClean="0">
                          <a:effectLst/>
                          <a:latin typeface="Times New Roman" pitchFamily="18" charset="0"/>
                          <a:cs typeface="Times New Roman" pitchFamily="18" charset="0"/>
                        </a:rPr>
                        <a:t>Total Respondents</a:t>
                      </a:r>
                    </a:p>
                    <a:p>
                      <a:pPr marL="0" marR="0" algn="ctr">
                        <a:spcBef>
                          <a:spcPts val="0"/>
                        </a:spcBef>
                        <a:spcAft>
                          <a:spcPts val="0"/>
                        </a:spcAft>
                      </a:pPr>
                      <a:endParaRPr lang="en-US" sz="1800" dirty="0">
                        <a:effectLst/>
                        <a:latin typeface="Times New Roman" pitchFamily="18" charset="0"/>
                        <a:ea typeface="Times New Roman"/>
                        <a:cs typeface="Times New Roman" pitchFamily="18" charset="0"/>
                      </a:endParaRPr>
                    </a:p>
                  </a:txBody>
                  <a:tcPr marL="54211" marR="54211" marT="0" marB="0"/>
                </a:tc>
              </a:tr>
              <a:tr h="394855">
                <a:tc>
                  <a:txBody>
                    <a:bodyPr/>
                    <a:lstStyle/>
                    <a:p>
                      <a:pPr marL="0" marR="0">
                        <a:spcBef>
                          <a:spcPts val="0"/>
                        </a:spcBef>
                        <a:spcAft>
                          <a:spcPts val="0"/>
                        </a:spcAft>
                        <a:tabLst>
                          <a:tab pos="180975" algn="l"/>
                        </a:tabLst>
                      </a:pPr>
                      <a:r>
                        <a:rPr lang="en-US" sz="2400" b="0" dirty="0">
                          <a:effectLst/>
                          <a:latin typeface="Times New Roman" pitchFamily="18" charset="0"/>
                          <a:cs typeface="Times New Roman" pitchFamily="18" charset="0"/>
                        </a:rPr>
                        <a:t>	Administrator</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algn="ctr">
                        <a:spcBef>
                          <a:spcPts val="0"/>
                        </a:spcBef>
                        <a:spcAft>
                          <a:spcPts val="0"/>
                        </a:spcAft>
                      </a:pPr>
                      <a:r>
                        <a:rPr lang="en-US" sz="2400" dirty="0" smtClean="0">
                          <a:effectLst/>
                          <a:latin typeface="Times New Roman" pitchFamily="18" charset="0"/>
                          <a:cs typeface="Times New Roman" pitchFamily="18" charset="0"/>
                        </a:rPr>
                        <a:t> 35/47</a:t>
                      </a:r>
                      <a:endParaRPr lang="en-US" sz="2400" dirty="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4.9%</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0" marR="0">
                        <a:spcBef>
                          <a:spcPts val="0"/>
                        </a:spcBef>
                        <a:spcAft>
                          <a:spcPts val="0"/>
                        </a:spcAft>
                        <a:tabLst>
                          <a:tab pos="180975" algn="l"/>
                        </a:tabLst>
                      </a:pPr>
                      <a:r>
                        <a:rPr lang="en-US" sz="2400" b="0" dirty="0">
                          <a:effectLst/>
                          <a:latin typeface="Times New Roman" pitchFamily="18" charset="0"/>
                          <a:cs typeface="Times New Roman" pitchFamily="18" charset="0"/>
                        </a:rPr>
                        <a:t>	Classified</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algn="ctr">
                        <a:spcBef>
                          <a:spcPts val="0"/>
                        </a:spcBef>
                        <a:spcAft>
                          <a:spcPts val="0"/>
                        </a:spcAft>
                      </a:pPr>
                      <a:r>
                        <a:rPr lang="en-US" sz="2400" dirty="0" smtClean="0">
                          <a:effectLst/>
                          <a:latin typeface="Times New Roman" pitchFamily="18" charset="0"/>
                          <a:cs typeface="Times New Roman" pitchFamily="18" charset="0"/>
                        </a:rPr>
                        <a:t>130/306</a:t>
                      </a:r>
                      <a:endParaRPr lang="en-US" sz="2400" dirty="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18.4%</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102870" marR="0">
                        <a:spcBef>
                          <a:spcPts val="0"/>
                        </a:spcBef>
                        <a:spcAft>
                          <a:spcPts val="0"/>
                        </a:spcAft>
                        <a:tabLst>
                          <a:tab pos="180975" algn="l"/>
                        </a:tabLst>
                      </a:pPr>
                      <a:r>
                        <a:rPr lang="en-US" sz="2400" b="0" dirty="0">
                          <a:effectLst/>
                          <a:latin typeface="Times New Roman" pitchFamily="18" charset="0"/>
                          <a:cs typeface="Times New Roman" pitchFamily="18" charset="0"/>
                        </a:rPr>
                        <a:t>	</a:t>
                      </a:r>
                      <a:r>
                        <a:rPr lang="en-US" sz="2400" b="0" dirty="0" smtClean="0">
                          <a:effectLst/>
                          <a:latin typeface="Times New Roman" pitchFamily="18" charset="0"/>
                          <a:cs typeface="Times New Roman" pitchFamily="18" charset="0"/>
                        </a:rPr>
                        <a:t>Supervisory/Managerial</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algn="ctr">
                        <a:spcBef>
                          <a:spcPts val="0"/>
                        </a:spcBef>
                        <a:spcAft>
                          <a:spcPts val="0"/>
                        </a:spcAft>
                      </a:pPr>
                      <a:r>
                        <a:rPr lang="en-US" sz="2400" dirty="0" smtClean="0">
                          <a:effectLst/>
                          <a:latin typeface="Times New Roman" pitchFamily="18" charset="0"/>
                          <a:cs typeface="Times New Roman" pitchFamily="18" charset="0"/>
                        </a:rPr>
                        <a:t>  50/100</a:t>
                      </a:r>
                      <a:endParaRPr lang="en-US" sz="2400" dirty="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7.1%</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0" marR="0">
                        <a:spcBef>
                          <a:spcPts val="0"/>
                        </a:spcBef>
                        <a:spcAft>
                          <a:spcPts val="0"/>
                        </a:spcAft>
                        <a:tabLst>
                          <a:tab pos="180975" algn="l"/>
                        </a:tabLst>
                      </a:pPr>
                      <a:r>
                        <a:rPr lang="en-US" sz="2400" b="0" dirty="0">
                          <a:effectLst/>
                          <a:latin typeface="Times New Roman" pitchFamily="18" charset="0"/>
                          <a:cs typeface="Times New Roman" pitchFamily="18" charset="0"/>
                        </a:rPr>
                        <a:t>	Full-time Faculty</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algn="ctr">
                        <a:spcBef>
                          <a:spcPts val="0"/>
                        </a:spcBef>
                        <a:spcAft>
                          <a:spcPts val="0"/>
                        </a:spcAft>
                      </a:pPr>
                      <a:r>
                        <a:rPr lang="en-US" sz="2400" dirty="0" smtClean="0">
                          <a:effectLst/>
                          <a:latin typeface="Times New Roman" pitchFamily="18" charset="0"/>
                          <a:cs typeface="Times New Roman" pitchFamily="18" charset="0"/>
                        </a:rPr>
                        <a:t>148/233</a:t>
                      </a:r>
                      <a:endParaRPr lang="en-US" sz="2400" dirty="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20.9%</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0" marR="0">
                        <a:spcBef>
                          <a:spcPts val="0"/>
                        </a:spcBef>
                        <a:spcAft>
                          <a:spcPts val="0"/>
                        </a:spcAft>
                        <a:tabLst>
                          <a:tab pos="180975" algn="l"/>
                        </a:tabLst>
                      </a:pPr>
                      <a:r>
                        <a:rPr lang="en-US" sz="2400" b="0" dirty="0">
                          <a:effectLst/>
                          <a:latin typeface="Times New Roman" pitchFamily="18" charset="0"/>
                          <a:cs typeface="Times New Roman" pitchFamily="18" charset="0"/>
                        </a:rPr>
                        <a:t>	Adjunct Faculty</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algn="ctr">
                        <a:spcBef>
                          <a:spcPts val="0"/>
                        </a:spcBef>
                        <a:spcAft>
                          <a:spcPts val="0"/>
                        </a:spcAft>
                      </a:pPr>
                      <a:r>
                        <a:rPr lang="en-US" sz="2400" dirty="0" smtClean="0">
                          <a:effectLst/>
                          <a:latin typeface="Times New Roman" pitchFamily="18" charset="0"/>
                          <a:cs typeface="Times New Roman" pitchFamily="18" charset="0"/>
                        </a:rPr>
                        <a:t>186/789</a:t>
                      </a:r>
                      <a:endParaRPr lang="en-US" sz="2400" dirty="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26.3%</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0" marR="0">
                        <a:spcBef>
                          <a:spcPts val="0"/>
                        </a:spcBef>
                        <a:spcAft>
                          <a:spcPts val="0"/>
                        </a:spcAft>
                        <a:tabLst>
                          <a:tab pos="180975" algn="l"/>
                        </a:tabLst>
                      </a:pPr>
                      <a:r>
                        <a:rPr lang="en-US" sz="2400" b="0" dirty="0">
                          <a:effectLst/>
                          <a:latin typeface="Times New Roman" pitchFamily="18" charset="0"/>
                          <a:cs typeface="Times New Roman" pitchFamily="18" charset="0"/>
                        </a:rPr>
                        <a:t>	Professional Technical</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algn="ctr">
                        <a:spcBef>
                          <a:spcPts val="0"/>
                        </a:spcBef>
                        <a:spcAft>
                          <a:spcPts val="0"/>
                        </a:spcAft>
                      </a:pPr>
                      <a:r>
                        <a:rPr lang="en-US" sz="2400" dirty="0" smtClean="0">
                          <a:effectLst/>
                          <a:latin typeface="Times New Roman" pitchFamily="18" charset="0"/>
                          <a:cs typeface="Times New Roman" pitchFamily="18" charset="0"/>
                        </a:rPr>
                        <a:t>  77/166</a:t>
                      </a:r>
                      <a:endParaRPr lang="en-US" sz="2400" dirty="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10.9%</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171450" marR="0" indent="-171450" algn="l" defTabSz="914400" rtl="0" eaLnBrk="1" fontAlgn="auto" latinLnBrk="0" hangingPunct="1">
                        <a:lnSpc>
                          <a:spcPct val="100000"/>
                        </a:lnSpc>
                        <a:spcBef>
                          <a:spcPts val="0"/>
                        </a:spcBef>
                        <a:spcAft>
                          <a:spcPts val="0"/>
                        </a:spcAft>
                        <a:buClrTx/>
                        <a:buSzTx/>
                        <a:buFontTx/>
                        <a:buNone/>
                        <a:tabLst>
                          <a:tab pos="114300" algn="l"/>
                        </a:tabLst>
                        <a:defRPr/>
                      </a:pPr>
                      <a:r>
                        <a:rPr lang="en-US" sz="2400" b="0" dirty="0" smtClean="0">
                          <a:effectLst/>
                          <a:latin typeface="Times New Roman" pitchFamily="18" charset="0"/>
                          <a:cs typeface="Times New Roman" pitchFamily="18" charset="0"/>
                        </a:rPr>
                        <a:t>  Campus Operations</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latin typeface="Times New Roman" pitchFamily="18" charset="0"/>
                          <a:cs typeface="Times New Roman" pitchFamily="18" charset="0"/>
                        </a:rPr>
                        <a:t>  19/135</a:t>
                      </a:r>
                      <a:endParaRPr lang="en-US" sz="2400" b="0" dirty="0" smtClean="0">
                        <a:effectLst/>
                        <a:latin typeface="Times New Roman" pitchFamily="18" charset="0"/>
                        <a:ea typeface="Times New Roman"/>
                        <a:cs typeface="Times New Roman" pitchFamily="18" charset="0"/>
                      </a:endParaRP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2.7%</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94855">
                <a:tc>
                  <a:txBody>
                    <a:bodyPr/>
                    <a:lstStyle/>
                    <a:p>
                      <a:pPr marL="171450" marR="0" indent="-171450" algn="l" defTabSz="914400" rtl="0" eaLnBrk="1" fontAlgn="auto" latinLnBrk="0" hangingPunct="1">
                        <a:lnSpc>
                          <a:spcPct val="100000"/>
                        </a:lnSpc>
                        <a:spcBef>
                          <a:spcPts val="0"/>
                        </a:spcBef>
                        <a:spcAft>
                          <a:spcPts val="0"/>
                        </a:spcAft>
                        <a:buClrTx/>
                        <a:buSzTx/>
                        <a:buFontTx/>
                        <a:buNone/>
                        <a:tabLst>
                          <a:tab pos="114300" algn="l"/>
                        </a:tabLst>
                        <a:defRPr/>
                      </a:pPr>
                      <a:r>
                        <a:rPr lang="en-US" sz="2400" b="0" dirty="0" smtClean="0">
                          <a:effectLst/>
                          <a:latin typeface="Times New Roman" pitchFamily="18" charset="0"/>
                          <a:ea typeface="Times New Roman"/>
                          <a:cs typeface="Times New Roman" pitchFamily="18" charset="0"/>
                        </a:rPr>
                        <a:t>No classification selected</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latin typeface="Times New Roman" pitchFamily="18" charset="0"/>
                          <a:ea typeface="Times New Roman"/>
                          <a:cs typeface="Times New Roman" pitchFamily="18" charset="0"/>
                        </a:rPr>
                        <a:t>63/*</a:t>
                      </a:r>
                    </a:p>
                  </a:txBody>
                  <a:tcPr marL="54211" marR="54211" marT="0" marB="0"/>
                </a:tc>
                <a:tc>
                  <a:txBody>
                    <a:bodyPr/>
                    <a:lstStyle/>
                    <a:p>
                      <a:pPr algn="r" fontAlgn="b"/>
                      <a:r>
                        <a:rPr lang="en-US" sz="2400" b="0" i="0" u="none" strike="noStrike" dirty="0" smtClean="0">
                          <a:solidFill>
                            <a:srgbClr val="000000"/>
                          </a:solidFill>
                          <a:effectLst/>
                          <a:latin typeface="Times New Roman" panose="02020603050405020304" pitchFamily="18" charset="0"/>
                          <a:cs typeface="Times New Roman" panose="02020603050405020304" pitchFamily="18" charset="0"/>
                        </a:rPr>
                        <a:t>8.9%</a:t>
                      </a:r>
                      <a:endParaRPr lang="en-U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r>
              <a:tr h="365760">
                <a:tc>
                  <a:txBody>
                    <a:bodyPr/>
                    <a:lstStyle/>
                    <a:p>
                      <a:pPr marL="171450" marR="0" indent="-171450" algn="l" defTabSz="914400" rtl="0" eaLnBrk="1" fontAlgn="auto" latinLnBrk="0" hangingPunct="1">
                        <a:lnSpc>
                          <a:spcPct val="100000"/>
                        </a:lnSpc>
                        <a:spcBef>
                          <a:spcPts val="0"/>
                        </a:spcBef>
                        <a:spcAft>
                          <a:spcPts val="0"/>
                        </a:spcAft>
                        <a:buClrTx/>
                        <a:buSzTx/>
                        <a:buFontTx/>
                        <a:buNone/>
                        <a:tabLst>
                          <a:tab pos="114300" algn="l"/>
                        </a:tabLst>
                        <a:defRPr/>
                      </a:pPr>
                      <a:r>
                        <a:rPr lang="en-US" sz="2400" b="0" dirty="0" smtClean="0">
                          <a:effectLst/>
                          <a:latin typeface="Times New Roman" pitchFamily="18" charset="0"/>
                          <a:ea typeface="Times New Roman"/>
                          <a:cs typeface="Times New Roman" pitchFamily="18" charset="0"/>
                        </a:rPr>
                        <a:t>Total</a:t>
                      </a:r>
                      <a:endParaRPr lang="en-US" sz="2400" b="0" dirty="0">
                        <a:effectLst/>
                        <a:latin typeface="Times New Roman" pitchFamily="18" charset="0"/>
                        <a:ea typeface="Times New Roman"/>
                        <a:cs typeface="Times New Roman" pitchFamily="18" charset="0"/>
                      </a:endParaRPr>
                    </a:p>
                  </a:txBody>
                  <a:tcPr marL="54211" marR="54211" marT="0" marB="0"/>
                </a:tc>
                <a:tc>
                  <a:txBody>
                    <a:bodyPr/>
                    <a:lstStyle/>
                    <a:p>
                      <a:pPr marL="0" marR="201295"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latin typeface="Times New Roman" pitchFamily="18" charset="0"/>
                          <a:ea typeface="Times New Roman"/>
                          <a:cs typeface="Times New Roman" pitchFamily="18" charset="0"/>
                        </a:rPr>
                        <a:t>708*/1776</a:t>
                      </a:r>
                    </a:p>
                  </a:txBody>
                  <a:tcPr marL="54211" marR="54211" marT="0" marB="0"/>
                </a:tc>
                <a:tc>
                  <a:txBody>
                    <a:bodyPr/>
                    <a:lstStyle/>
                    <a:p>
                      <a:pPr marL="0" marR="201295" indent="0" algn="ctr" defTabSz="914400" rtl="0" eaLnBrk="1" fontAlgn="auto" latinLnBrk="0" hangingPunct="1">
                        <a:lnSpc>
                          <a:spcPct val="100000"/>
                        </a:lnSpc>
                        <a:spcBef>
                          <a:spcPts val="0"/>
                        </a:spcBef>
                        <a:spcAft>
                          <a:spcPts val="0"/>
                        </a:spcAft>
                        <a:buClrTx/>
                        <a:buSzTx/>
                        <a:buFontTx/>
                        <a:buNone/>
                        <a:tabLst/>
                        <a:defRPr/>
                      </a:pPr>
                      <a:r>
                        <a:rPr lang="en-US" sz="2400" b="0" dirty="0" smtClean="0">
                          <a:effectLst/>
                          <a:latin typeface="Times New Roman" pitchFamily="18" charset="0"/>
                          <a:ea typeface="Times New Roman"/>
                          <a:cs typeface="Times New Roman" pitchFamily="18" charset="0"/>
                        </a:rPr>
                        <a:t>100.1*%</a:t>
                      </a:r>
                    </a:p>
                  </a:txBody>
                  <a:tcPr marL="54211" marR="54211" marT="0" marB="0"/>
                </a:tc>
              </a:tr>
            </a:tbl>
          </a:graphicData>
        </a:graphic>
      </p:graphicFrame>
    </p:spTree>
    <p:extLst>
      <p:ext uri="{BB962C8B-B14F-4D97-AF65-F5344CB8AC3E}">
        <p14:creationId xmlns:p14="http://schemas.microsoft.com/office/powerpoint/2010/main" val="4195827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ChangeAspect="1" noChangeArrowheads="1"/>
          </p:cNvPicPr>
          <p:nvPr/>
        </p:nvPicPr>
        <p:blipFill>
          <a:blip r:embed="rId3"/>
          <a:srcRect/>
          <a:stretch>
            <a:fillRect/>
          </a:stretch>
        </p:blipFill>
        <p:spPr bwMode="auto">
          <a:xfrm>
            <a:off x="562264" y="2590800"/>
            <a:ext cx="8095672" cy="2590800"/>
          </a:xfrm>
          <a:prstGeom prst="rect">
            <a:avLst/>
          </a:prstGeom>
          <a:noFill/>
          <a:ln w="9525">
            <a:noFill/>
            <a:miter lim="800000"/>
            <a:headEnd/>
            <a:tailEnd/>
          </a:ln>
        </p:spPr>
      </p:pic>
      <p:sp>
        <p:nvSpPr>
          <p:cNvPr id="5" name="Title 4"/>
          <p:cNvSpPr>
            <a:spLocks noGrp="1"/>
          </p:cNvSpPr>
          <p:nvPr>
            <p:ph type="title"/>
          </p:nvPr>
        </p:nvSpPr>
        <p:spPr/>
        <p:txBody>
          <a:bodyPr>
            <a:noAutofit/>
          </a:bodyPr>
          <a:lstStyle/>
          <a:p>
            <a:pPr algn="ctr" fontAlgn="auto">
              <a:spcAft>
                <a:spcPts val="0"/>
              </a:spcAft>
              <a:defRPr/>
            </a:pPr>
            <a:r>
              <a:rPr lang="en-US" sz="3600" dirty="0" smtClean="0">
                <a:solidFill>
                  <a:schemeClr val="accent1">
                    <a:satMod val="150000"/>
                  </a:schemeClr>
                </a:solidFill>
                <a:latin typeface="Times New Roman" pitchFamily="18" charset="0"/>
                <a:cs typeface="Times New Roman" pitchFamily="18" charset="0"/>
              </a:rPr>
              <a:t>PACE Model</a:t>
            </a:r>
            <a:br>
              <a:rPr lang="en-US" sz="3600" dirty="0" smtClean="0">
                <a:solidFill>
                  <a:schemeClr val="accent1">
                    <a:satMod val="150000"/>
                  </a:schemeClr>
                </a:solidFill>
                <a:latin typeface="Times New Roman" pitchFamily="18" charset="0"/>
                <a:cs typeface="Times New Roman" pitchFamily="18" charset="0"/>
              </a:rPr>
            </a:br>
            <a:endParaRPr lang="en-US" sz="1800" dirty="0">
              <a:solidFill>
                <a:schemeClr val="accent1">
                  <a:satMod val="150000"/>
                </a:schemeClr>
              </a:solidFill>
              <a:latin typeface="Times New Roman" pitchFamily="18" charset="0"/>
              <a:cs typeface="Times New Roman" pitchFamily="18" charset="0"/>
            </a:endParaRPr>
          </a:p>
        </p:txBody>
      </p:sp>
      <p:sp>
        <p:nvSpPr>
          <p:cNvPr id="9220" name="Content Placeholder 5"/>
          <p:cNvSpPr>
            <a:spLocks noGrp="1"/>
          </p:cNvSpPr>
          <p:nvPr>
            <p:ph idx="1"/>
          </p:nvPr>
        </p:nvSpPr>
        <p:spPr/>
        <p:txBody>
          <a:bodyPr/>
          <a:lstStyle/>
          <a:p>
            <a:pPr>
              <a:buFont typeface="Wingdings 2" pitchFamily="18" charset="2"/>
              <a:buNone/>
            </a:pPr>
            <a:endParaRPr lang="en-US" sz="1200" dirty="0" smtClean="0"/>
          </a:p>
          <a:p>
            <a:pPr>
              <a:buFont typeface="Wingdings 2" pitchFamily="18" charset="2"/>
              <a:buNone/>
            </a:pPr>
            <a:endParaRPr lang="en-US" sz="1200" dirty="0" smtClean="0"/>
          </a:p>
        </p:txBody>
      </p:sp>
      <p:sp>
        <p:nvSpPr>
          <p:cNvPr id="8" name="Slide Number Placeholder 7"/>
          <p:cNvSpPr>
            <a:spLocks noGrp="1"/>
          </p:cNvSpPr>
          <p:nvPr>
            <p:ph type="sldNum" sz="quarter" idx="12"/>
          </p:nvPr>
        </p:nvSpPr>
        <p:spPr/>
        <p:txBody>
          <a:bodyPr/>
          <a:lstStyle/>
          <a:p>
            <a:pPr>
              <a:defRPr/>
            </a:pPr>
            <a:fld id="{66778910-260F-48CB-A99B-023686EBDA5F}" type="slidenum">
              <a:rPr lang="en-US"/>
              <a:pPr>
                <a:defRPr/>
              </a:pPr>
              <a:t>4</a:t>
            </a:fld>
            <a:endParaRPr lang="en-US" dirty="0"/>
          </a:p>
        </p:txBody>
      </p:sp>
      <p:sp>
        <p:nvSpPr>
          <p:cNvPr id="7" name="Rectangle 6"/>
          <p:cNvSpPr/>
          <p:nvPr/>
        </p:nvSpPr>
        <p:spPr>
          <a:xfrm>
            <a:off x="3505200" y="1371600"/>
            <a:ext cx="2209800" cy="6858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400" i="1" dirty="0">
                <a:solidFill>
                  <a:schemeClr val="tx1"/>
                </a:solidFill>
                <a:latin typeface="Times New Roman" pitchFamily="18" charset="0"/>
                <a:cs typeface="Times New Roman" pitchFamily="18" charset="0"/>
              </a:rPr>
              <a:t>Climate Factors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Organizational Systems</a:t>
            </a:r>
            <a:endParaRPr lang="en-US" dirty="0">
              <a:solidFill>
                <a:schemeClr val="accent1">
                  <a:satMod val="150000"/>
                </a:schemeClr>
              </a:solidFill>
              <a:latin typeface="Times New Roman" pitchFamily="18" charset="0"/>
              <a:cs typeface="Times New Roman" pitchFamily="18" charset="0"/>
            </a:endParaRPr>
          </a:p>
        </p:txBody>
      </p:sp>
      <p:sp>
        <p:nvSpPr>
          <p:cNvPr id="10243" name="Content Placeholder 2"/>
          <p:cNvSpPr>
            <a:spLocks noGrp="1"/>
          </p:cNvSpPr>
          <p:nvPr>
            <p:ph idx="1"/>
          </p:nvPr>
        </p:nvSpPr>
        <p:spPr/>
        <p:txBody>
          <a:bodyPr>
            <a:normAutofit fontScale="92500" lnSpcReduction="10000"/>
          </a:bodyPr>
          <a:lstStyle/>
          <a:p>
            <a:pPr marL="119062" indent="0">
              <a:buNone/>
            </a:pPr>
            <a:r>
              <a:rPr lang="en-US" sz="4000" dirty="0" smtClean="0">
                <a:latin typeface="Times New Roman" pitchFamily="18" charset="0"/>
                <a:cs typeface="Times New Roman" pitchFamily="18" charset="0"/>
              </a:rPr>
              <a:t>Collaborative		</a:t>
            </a:r>
          </a:p>
          <a:p>
            <a:pPr marL="119062" indent="0">
              <a:buNone/>
            </a:pPr>
            <a:endParaRPr lang="en-US" sz="4000" dirty="0" smtClean="0">
              <a:latin typeface="Times New Roman" pitchFamily="18" charset="0"/>
              <a:cs typeface="Times New Roman" pitchFamily="18" charset="0"/>
            </a:endParaRPr>
          </a:p>
          <a:p>
            <a:pPr marL="119062" indent="0">
              <a:buNone/>
            </a:pPr>
            <a:r>
              <a:rPr lang="en-US" sz="4000" dirty="0" smtClean="0">
                <a:latin typeface="Times New Roman" pitchFamily="18" charset="0"/>
                <a:cs typeface="Times New Roman" pitchFamily="18" charset="0"/>
              </a:rPr>
              <a:t>Consultative</a:t>
            </a:r>
          </a:p>
          <a:p>
            <a:pPr marL="119062" indent="0">
              <a:buNone/>
            </a:pPr>
            <a:endParaRPr lang="en-US" sz="4000" dirty="0" smtClean="0">
              <a:latin typeface="Times New Roman" pitchFamily="18" charset="0"/>
              <a:cs typeface="Times New Roman" pitchFamily="18" charset="0"/>
            </a:endParaRPr>
          </a:p>
          <a:p>
            <a:pPr marL="119062" indent="0">
              <a:buNone/>
            </a:pPr>
            <a:r>
              <a:rPr lang="en-US" sz="4000" dirty="0" smtClean="0">
                <a:latin typeface="Times New Roman" pitchFamily="18" charset="0"/>
                <a:cs typeface="Times New Roman" pitchFamily="18" charset="0"/>
              </a:rPr>
              <a:t>Competitive</a:t>
            </a:r>
          </a:p>
          <a:p>
            <a:pPr marL="119062" indent="0">
              <a:buNone/>
            </a:pPr>
            <a:endParaRPr lang="en-US" sz="4000" dirty="0">
              <a:latin typeface="Times New Roman" pitchFamily="18" charset="0"/>
              <a:cs typeface="Times New Roman" pitchFamily="18" charset="0"/>
            </a:endParaRPr>
          </a:p>
          <a:p>
            <a:pPr marL="119062" indent="0">
              <a:buNone/>
            </a:pPr>
            <a:r>
              <a:rPr lang="en-US" sz="4000" dirty="0" smtClean="0">
                <a:latin typeface="Times New Roman" pitchFamily="18" charset="0"/>
                <a:cs typeface="Times New Roman" pitchFamily="18" charset="0"/>
              </a:rPr>
              <a:t>Coercive</a:t>
            </a:r>
            <a:endParaRPr lang="en-US" sz="4000" dirty="0"/>
          </a:p>
          <a:p>
            <a:pPr marL="119062" indent="0">
              <a:buNone/>
            </a:pPr>
            <a:endParaRPr lang="en-US" sz="4400" dirty="0" smtClean="0"/>
          </a:p>
          <a:p>
            <a:pPr>
              <a:buFont typeface="Wingdings 2" pitchFamily="18" charset="2"/>
              <a:buNone/>
            </a:pPr>
            <a:endParaRPr lang="en-US" dirty="0" smtClean="0"/>
          </a:p>
        </p:txBody>
      </p:sp>
      <p:sp>
        <p:nvSpPr>
          <p:cNvPr id="4" name="Slide Number Placeholder 3"/>
          <p:cNvSpPr>
            <a:spLocks noGrp="1"/>
          </p:cNvSpPr>
          <p:nvPr>
            <p:ph type="sldNum" sz="quarter" idx="12"/>
          </p:nvPr>
        </p:nvSpPr>
        <p:spPr/>
        <p:txBody>
          <a:bodyPr/>
          <a:lstStyle/>
          <a:p>
            <a:pPr>
              <a:defRPr/>
            </a:pPr>
            <a:fld id="{227DBF7B-CEB5-4DCC-9391-2FC3AE8B77E5}" type="slidenum">
              <a:rPr lang="en-US"/>
              <a:pPr>
                <a:defRPr/>
              </a:pPr>
              <a:t>5</a:t>
            </a:fld>
            <a:endParaRPr lang="en-US" dirty="0"/>
          </a:p>
        </p:txBody>
      </p:sp>
      <p:sp>
        <p:nvSpPr>
          <p:cNvPr id="6" name="Down Arrow 5"/>
          <p:cNvSpPr/>
          <p:nvPr/>
        </p:nvSpPr>
        <p:spPr>
          <a:xfrm rot="10800000">
            <a:off x="5105400" y="2255410"/>
            <a:ext cx="3429000" cy="396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532120" y="6230764"/>
            <a:ext cx="2514600" cy="523220"/>
          </a:xfrm>
          <a:prstGeom prst="rect">
            <a:avLst/>
          </a:prstGeom>
          <a:noFill/>
        </p:spPr>
        <p:txBody>
          <a:bodyPr wrap="square" rtlCol="0">
            <a:spAutoFit/>
          </a:bodyPr>
          <a:lstStyle/>
          <a:p>
            <a:r>
              <a:rPr lang="en-US" sz="2800" dirty="0" smtClean="0"/>
              <a:t>Least </a:t>
            </a:r>
            <a:r>
              <a:rPr lang="en-US" sz="2800" dirty="0"/>
              <a:t>E</a:t>
            </a:r>
            <a:r>
              <a:rPr lang="en-US" sz="2800" dirty="0" smtClean="0"/>
              <a:t>ffective </a:t>
            </a:r>
            <a:endParaRPr lang="en-US" sz="2800" dirty="0"/>
          </a:p>
        </p:txBody>
      </p:sp>
      <p:sp>
        <p:nvSpPr>
          <p:cNvPr id="9" name="TextBox 8"/>
          <p:cNvSpPr txBox="1"/>
          <p:nvPr/>
        </p:nvSpPr>
        <p:spPr>
          <a:xfrm>
            <a:off x="5562600" y="1600200"/>
            <a:ext cx="2514600" cy="523220"/>
          </a:xfrm>
          <a:prstGeom prst="rect">
            <a:avLst/>
          </a:prstGeom>
          <a:noFill/>
        </p:spPr>
        <p:txBody>
          <a:bodyPr wrap="square" rtlCol="0">
            <a:spAutoFit/>
          </a:bodyPr>
          <a:lstStyle/>
          <a:p>
            <a:r>
              <a:rPr lang="en-US" sz="2800" dirty="0" smtClean="0"/>
              <a:t>Most  </a:t>
            </a:r>
            <a:r>
              <a:rPr lang="en-US" sz="2800" dirty="0"/>
              <a:t>E</a:t>
            </a:r>
            <a:r>
              <a:rPr lang="en-US" sz="2800" dirty="0" smtClean="0"/>
              <a:t>ffective </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Overall Climate Rating</a:t>
            </a:r>
            <a:endParaRPr lang="en-US" dirty="0">
              <a:solidFill>
                <a:schemeClr val="accent1">
                  <a:satMod val="150000"/>
                </a:schemeClr>
              </a:solidFill>
              <a:latin typeface="Times New Roman" pitchFamily="18" charset="0"/>
              <a:cs typeface="Times New Roman" pitchFamily="18" charset="0"/>
            </a:endParaRPr>
          </a:p>
        </p:txBody>
      </p:sp>
      <p:sp>
        <p:nvSpPr>
          <p:cNvPr id="13315" name="Content Placeholder 2"/>
          <p:cNvSpPr>
            <a:spLocks noGrp="1"/>
          </p:cNvSpPr>
          <p:nvPr>
            <p:ph idx="1"/>
          </p:nvPr>
        </p:nvSpPr>
        <p:spPr/>
        <p:txBody>
          <a:bodyPr/>
          <a:lstStyle/>
          <a:p>
            <a:pPr marL="119062" indent="0" algn="ctr">
              <a:buNone/>
            </a:pPr>
            <a:r>
              <a:rPr lang="en-US" sz="3600" b="1" dirty="0" smtClean="0">
                <a:latin typeface="Times New Roman" pitchFamily="18" charset="0"/>
                <a:cs typeface="Times New Roman" pitchFamily="18" charset="0"/>
              </a:rPr>
              <a:t>“Healthy Climate”</a:t>
            </a:r>
            <a:r>
              <a:rPr lang="en-US" sz="3600" dirty="0" smtClean="0">
                <a:latin typeface="Times New Roman" pitchFamily="18" charset="0"/>
                <a:cs typeface="Times New Roman" pitchFamily="18" charset="0"/>
              </a:rPr>
              <a:t> </a:t>
            </a:r>
          </a:p>
          <a:p>
            <a:pPr marL="119062" indent="0" algn="ctr">
              <a:buNone/>
            </a:pPr>
            <a:r>
              <a:rPr lang="en-US" sz="2000" dirty="0" smtClean="0">
                <a:latin typeface="Times New Roman" pitchFamily="18" charset="0"/>
                <a:cs typeface="Times New Roman" pitchFamily="18" charset="0"/>
              </a:rPr>
              <a:t> </a:t>
            </a:r>
          </a:p>
          <a:p>
            <a:pPr marL="119062" indent="0" algn="ctr">
              <a:buNone/>
            </a:pPr>
            <a:r>
              <a:rPr lang="en-US" sz="3600" dirty="0" smtClean="0">
                <a:latin typeface="Times New Roman" pitchFamily="18" charset="0"/>
                <a:cs typeface="Times New Roman" pitchFamily="18" charset="0"/>
              </a:rPr>
              <a:t>High Consultative Range </a:t>
            </a:r>
          </a:p>
          <a:p>
            <a:pPr>
              <a:buFont typeface="Wingdings 2" pitchFamily="18" charset="2"/>
              <a:buNone/>
            </a:pPr>
            <a:endParaRPr lang="en-US" sz="3600" dirty="0" smtClean="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4512EE97-5C3B-4C2C-9E35-F664603665D2}" type="slidenum">
              <a:rPr lang="en-US"/>
              <a:pPr>
                <a:defRPr/>
              </a:pPr>
              <a:t>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665154392"/>
              </p:ext>
            </p:extLst>
          </p:nvPr>
        </p:nvGraphicFramePr>
        <p:xfrm>
          <a:off x="1828800" y="3657600"/>
          <a:ext cx="5486400" cy="1158240"/>
        </p:xfrm>
        <a:graphic>
          <a:graphicData uri="http://schemas.openxmlformats.org/drawingml/2006/table">
            <a:tbl>
              <a:tblPr firstRow="1" bandRow="1">
                <a:tableStyleId>{5C22544A-7EE6-4342-B048-85BDC9FD1C3A}</a:tableStyleId>
              </a:tblPr>
              <a:tblGrid>
                <a:gridCol w="1371600"/>
                <a:gridCol w="1371600"/>
                <a:gridCol w="1371600"/>
                <a:gridCol w="1371600"/>
              </a:tblGrid>
              <a:tr h="370840">
                <a:tc>
                  <a:txBody>
                    <a:bodyPr/>
                    <a:lstStyle/>
                    <a:p>
                      <a:pPr algn="ctr"/>
                      <a:r>
                        <a:rPr lang="en-US" sz="3200" dirty="0" smtClean="0"/>
                        <a:t>2005</a:t>
                      </a:r>
                      <a:endParaRPr lang="en-US" sz="3200" dirty="0"/>
                    </a:p>
                  </a:txBody>
                  <a:tcPr/>
                </a:tc>
                <a:tc>
                  <a:txBody>
                    <a:bodyPr/>
                    <a:lstStyle/>
                    <a:p>
                      <a:pPr algn="ctr"/>
                      <a:r>
                        <a:rPr lang="en-US" sz="3200" dirty="0" smtClean="0"/>
                        <a:t>2008</a:t>
                      </a:r>
                      <a:endParaRPr lang="en-US" sz="3200" dirty="0"/>
                    </a:p>
                  </a:txBody>
                  <a:tcPr/>
                </a:tc>
                <a:tc>
                  <a:txBody>
                    <a:bodyPr/>
                    <a:lstStyle/>
                    <a:p>
                      <a:pPr algn="ctr"/>
                      <a:r>
                        <a:rPr lang="en-US" sz="3200" dirty="0" smtClean="0"/>
                        <a:t>2011</a:t>
                      </a:r>
                      <a:endParaRPr lang="en-US" sz="3200" dirty="0"/>
                    </a:p>
                  </a:txBody>
                  <a:tcPr/>
                </a:tc>
                <a:tc>
                  <a:txBody>
                    <a:bodyPr/>
                    <a:lstStyle/>
                    <a:p>
                      <a:pPr algn="ctr"/>
                      <a:r>
                        <a:rPr lang="en-US" sz="3200" dirty="0" smtClean="0"/>
                        <a:t>2013</a:t>
                      </a:r>
                      <a:endParaRPr lang="en-US" sz="3200" dirty="0"/>
                    </a:p>
                  </a:txBody>
                  <a:tcPr/>
                </a:tc>
              </a:tr>
              <a:tr h="370840">
                <a:tc>
                  <a:txBody>
                    <a:bodyPr/>
                    <a:lstStyle/>
                    <a:p>
                      <a:pPr algn="ctr"/>
                      <a:r>
                        <a:rPr lang="en-US" sz="3200" dirty="0" smtClean="0"/>
                        <a:t>3.56</a:t>
                      </a:r>
                      <a:endParaRPr lang="en-US" sz="3200" dirty="0"/>
                    </a:p>
                  </a:txBody>
                  <a:tcPr/>
                </a:tc>
                <a:tc>
                  <a:txBody>
                    <a:bodyPr/>
                    <a:lstStyle/>
                    <a:p>
                      <a:pPr algn="ctr"/>
                      <a:r>
                        <a:rPr lang="en-US" sz="3200" dirty="0" smtClean="0"/>
                        <a:t>3.61</a:t>
                      </a:r>
                      <a:endParaRPr lang="en-US" sz="3200" dirty="0"/>
                    </a:p>
                  </a:txBody>
                  <a:tcPr/>
                </a:tc>
                <a:tc>
                  <a:txBody>
                    <a:bodyPr/>
                    <a:lstStyle/>
                    <a:p>
                      <a:pPr algn="ctr"/>
                      <a:r>
                        <a:rPr lang="en-US" sz="3200" dirty="0" smtClean="0"/>
                        <a:t>3.86</a:t>
                      </a:r>
                      <a:endParaRPr lang="en-US" sz="3200" dirty="0"/>
                    </a:p>
                  </a:txBody>
                  <a:tcPr/>
                </a:tc>
                <a:tc>
                  <a:txBody>
                    <a:bodyPr/>
                    <a:lstStyle/>
                    <a:p>
                      <a:pPr algn="ctr"/>
                      <a:r>
                        <a:rPr lang="en-US" sz="3200" dirty="0" smtClean="0"/>
                        <a:t>3.78</a:t>
                      </a:r>
                      <a:endParaRPr lang="en-US" sz="3200"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accent1">
                    <a:satMod val="150000"/>
                  </a:schemeClr>
                </a:solidFill>
                <a:latin typeface="Times New Roman" pitchFamily="18" charset="0"/>
                <a:cs typeface="Times New Roman" pitchFamily="18" charset="0"/>
              </a:rPr>
              <a:t>Overall Climate Factors</a:t>
            </a:r>
            <a:endParaRPr lang="en-US" dirty="0">
              <a:solidFill>
                <a:schemeClr val="accent1">
                  <a:satMod val="150000"/>
                </a:schemeClr>
              </a:solidFill>
              <a:latin typeface="Times New Roman" pitchFamily="18" charset="0"/>
              <a:cs typeface="Times New Roman" pitchFamily="18"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58253051"/>
              </p:ext>
            </p:extLst>
          </p:nvPr>
        </p:nvGraphicFramePr>
        <p:xfrm>
          <a:off x="1066800" y="1600202"/>
          <a:ext cx="7315200" cy="4681662"/>
        </p:xfrm>
        <a:graphic>
          <a:graphicData uri="http://schemas.openxmlformats.org/drawingml/2006/table">
            <a:tbl>
              <a:tblPr firstRow="1" bandRow="1">
                <a:tableStyleId>{5C22544A-7EE6-4342-B048-85BDC9FD1C3A}</a:tableStyleId>
              </a:tblPr>
              <a:tblGrid>
                <a:gridCol w="4495800"/>
                <a:gridCol w="2819400"/>
              </a:tblGrid>
              <a:tr h="803754">
                <a:tc>
                  <a:txBody>
                    <a:bodyPr/>
                    <a:lstStyle/>
                    <a:p>
                      <a:pPr marL="0" marR="0">
                        <a:lnSpc>
                          <a:spcPct val="115000"/>
                        </a:lnSpc>
                        <a:spcBef>
                          <a:spcPts val="0"/>
                        </a:spcBef>
                        <a:spcAft>
                          <a:spcPts val="1000"/>
                        </a:spcAft>
                      </a:pPr>
                      <a:r>
                        <a:rPr lang="en-US" sz="3600" dirty="0">
                          <a:effectLst/>
                        </a:rPr>
                        <a:t>Factor</a:t>
                      </a:r>
                      <a:endParaRPr lang="en-US" sz="3600"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3200" dirty="0" smtClean="0">
                          <a:effectLst/>
                        </a:rPr>
                        <a:t>2013</a:t>
                      </a:r>
                      <a:endParaRPr lang="en-US" sz="3200" dirty="0">
                        <a:effectLst/>
                        <a:latin typeface="Calibri"/>
                        <a:ea typeface="Calibri"/>
                        <a:cs typeface="Times New Roman"/>
                      </a:endParaRPr>
                    </a:p>
                  </a:txBody>
                  <a:tcPr marL="68580" marR="68580" marT="9525" marB="0"/>
                </a:tc>
              </a:tr>
              <a:tr h="892578">
                <a:tc>
                  <a:txBody>
                    <a:bodyPr/>
                    <a:lstStyle/>
                    <a:p>
                      <a:pPr marL="0" marR="0">
                        <a:lnSpc>
                          <a:spcPct val="115000"/>
                        </a:lnSpc>
                        <a:spcBef>
                          <a:spcPts val="0"/>
                        </a:spcBef>
                        <a:spcAft>
                          <a:spcPts val="1000"/>
                        </a:spcAft>
                      </a:pPr>
                      <a:r>
                        <a:rPr lang="en-US" sz="3200">
                          <a:effectLst/>
                        </a:rPr>
                        <a:t>Institutional Structure</a:t>
                      </a:r>
                      <a:endParaRPr lang="en-US" sz="320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3200" dirty="0" smtClean="0">
                          <a:effectLst/>
                        </a:rPr>
                        <a:t>3.44</a:t>
                      </a:r>
                      <a:endParaRPr lang="en-US" sz="3200" dirty="0">
                        <a:effectLst/>
                        <a:latin typeface="Calibri"/>
                        <a:ea typeface="Calibri"/>
                        <a:cs typeface="Times New Roman"/>
                      </a:endParaRPr>
                    </a:p>
                  </a:txBody>
                  <a:tcPr marL="68580" marR="68580" marT="9525" marB="0"/>
                </a:tc>
              </a:tr>
              <a:tr h="892578">
                <a:tc>
                  <a:txBody>
                    <a:bodyPr/>
                    <a:lstStyle/>
                    <a:p>
                      <a:pPr marL="0" marR="0">
                        <a:lnSpc>
                          <a:spcPct val="115000"/>
                        </a:lnSpc>
                        <a:spcBef>
                          <a:spcPts val="0"/>
                        </a:spcBef>
                        <a:spcAft>
                          <a:spcPts val="1000"/>
                        </a:spcAft>
                      </a:pPr>
                      <a:r>
                        <a:rPr lang="en-US" sz="3200" dirty="0">
                          <a:effectLst/>
                        </a:rPr>
                        <a:t>Supervisory Relationships</a:t>
                      </a:r>
                      <a:endParaRPr lang="en-US" sz="3200"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3200" dirty="0" smtClean="0">
                          <a:effectLst/>
                        </a:rPr>
                        <a:t>3.88</a:t>
                      </a:r>
                      <a:endParaRPr lang="en-US" sz="3200" dirty="0">
                        <a:effectLst/>
                        <a:latin typeface="Calibri"/>
                        <a:ea typeface="Calibri"/>
                        <a:cs typeface="Times New Roman"/>
                      </a:endParaRPr>
                    </a:p>
                  </a:txBody>
                  <a:tcPr marL="68580" marR="68580" marT="9525" marB="0"/>
                </a:tc>
              </a:tr>
              <a:tr h="697584">
                <a:tc>
                  <a:txBody>
                    <a:bodyPr/>
                    <a:lstStyle/>
                    <a:p>
                      <a:pPr marL="0" marR="0">
                        <a:lnSpc>
                          <a:spcPct val="115000"/>
                        </a:lnSpc>
                        <a:spcBef>
                          <a:spcPts val="0"/>
                        </a:spcBef>
                        <a:spcAft>
                          <a:spcPts val="1000"/>
                        </a:spcAft>
                      </a:pPr>
                      <a:r>
                        <a:rPr lang="en-US" sz="3200">
                          <a:effectLst/>
                        </a:rPr>
                        <a:t>Teamwork</a:t>
                      </a:r>
                      <a:endParaRPr lang="en-US" sz="320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3200" dirty="0" smtClean="0">
                          <a:effectLst/>
                        </a:rPr>
                        <a:t>3.85</a:t>
                      </a:r>
                      <a:endParaRPr lang="en-US" sz="3200" dirty="0">
                        <a:effectLst/>
                        <a:latin typeface="Calibri"/>
                        <a:ea typeface="Calibri"/>
                        <a:cs typeface="Times New Roman"/>
                      </a:endParaRPr>
                    </a:p>
                  </a:txBody>
                  <a:tcPr marL="68580" marR="68580" marT="9525" marB="0"/>
                </a:tc>
              </a:tr>
              <a:tr h="697584">
                <a:tc>
                  <a:txBody>
                    <a:bodyPr/>
                    <a:lstStyle/>
                    <a:p>
                      <a:pPr marL="0" marR="0">
                        <a:lnSpc>
                          <a:spcPct val="115000"/>
                        </a:lnSpc>
                        <a:spcBef>
                          <a:spcPts val="0"/>
                        </a:spcBef>
                        <a:spcAft>
                          <a:spcPts val="1000"/>
                        </a:spcAft>
                      </a:pPr>
                      <a:r>
                        <a:rPr lang="en-US" sz="3200" b="1" dirty="0">
                          <a:effectLst/>
                        </a:rPr>
                        <a:t>Student Focus</a:t>
                      </a:r>
                      <a:endParaRPr lang="en-US" sz="3200" b="1"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3200" b="1" dirty="0" smtClean="0">
                          <a:effectLst/>
                        </a:rPr>
                        <a:t>4.10</a:t>
                      </a:r>
                      <a:endParaRPr lang="en-US" sz="3200" b="1" dirty="0">
                        <a:effectLst/>
                        <a:latin typeface="Calibri"/>
                        <a:ea typeface="Calibri"/>
                        <a:cs typeface="Times New Roman"/>
                      </a:endParaRPr>
                    </a:p>
                  </a:txBody>
                  <a:tcPr marL="68580" marR="68580" marT="9525" marB="0"/>
                </a:tc>
              </a:tr>
              <a:tr h="697584">
                <a:tc>
                  <a:txBody>
                    <a:bodyPr/>
                    <a:lstStyle/>
                    <a:p>
                      <a:pPr marL="0" marR="0">
                        <a:lnSpc>
                          <a:spcPct val="115000"/>
                        </a:lnSpc>
                        <a:spcBef>
                          <a:spcPts val="0"/>
                        </a:spcBef>
                        <a:spcAft>
                          <a:spcPts val="1000"/>
                        </a:spcAft>
                      </a:pPr>
                      <a:r>
                        <a:rPr lang="en-US" sz="3200" dirty="0" smtClean="0">
                          <a:effectLst/>
                        </a:rPr>
                        <a:t>Overall</a:t>
                      </a:r>
                      <a:endParaRPr lang="en-US" sz="3200" dirty="0">
                        <a:effectLst/>
                        <a:latin typeface="Calibri"/>
                        <a:ea typeface="Calibri"/>
                        <a:cs typeface="Times New Roman"/>
                      </a:endParaRPr>
                    </a:p>
                  </a:txBody>
                  <a:tcPr marL="68580" marR="68580" marT="9525" marB="0"/>
                </a:tc>
                <a:tc>
                  <a:txBody>
                    <a:bodyPr/>
                    <a:lstStyle/>
                    <a:p>
                      <a:pPr marL="0" marR="0" algn="ctr">
                        <a:lnSpc>
                          <a:spcPct val="115000"/>
                        </a:lnSpc>
                        <a:spcBef>
                          <a:spcPts val="0"/>
                        </a:spcBef>
                        <a:spcAft>
                          <a:spcPts val="1000"/>
                        </a:spcAft>
                      </a:pPr>
                      <a:r>
                        <a:rPr lang="en-US" sz="3200" dirty="0" smtClean="0">
                          <a:effectLst/>
                        </a:rPr>
                        <a:t>3.78</a:t>
                      </a:r>
                      <a:endParaRPr lang="en-US" sz="3200" dirty="0">
                        <a:effectLst/>
                        <a:latin typeface="Calibri"/>
                        <a:ea typeface="Calibri"/>
                        <a:cs typeface="Times New Roman"/>
                      </a:endParaRPr>
                    </a:p>
                  </a:txBody>
                  <a:tcPr marL="68580" marR="68580" marT="9525" marB="0"/>
                </a:tc>
              </a:tr>
            </a:tbl>
          </a:graphicData>
        </a:graphic>
      </p:graphicFrame>
      <p:sp>
        <p:nvSpPr>
          <p:cNvPr id="6" name="Slide Number Placeholder 5"/>
          <p:cNvSpPr>
            <a:spLocks noGrp="1"/>
          </p:cNvSpPr>
          <p:nvPr>
            <p:ph type="sldNum" sz="quarter" idx="12"/>
          </p:nvPr>
        </p:nvSpPr>
        <p:spPr/>
        <p:txBody>
          <a:bodyPr/>
          <a:lstStyle/>
          <a:p>
            <a:pPr>
              <a:defRPr/>
            </a:pPr>
            <a:fld id="{049C6E9A-4B95-47D5-A4B9-0F0FA555B54E}"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atMod val="150000"/>
                  </a:schemeClr>
                </a:solidFill>
                <a:latin typeface="Times New Roman" pitchFamily="18" charset="0"/>
                <a:cs typeface="Times New Roman" pitchFamily="18" charset="0"/>
              </a:rPr>
              <a:t>Harper College Climate Compared with the PACE Norm Base</a:t>
            </a:r>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78A418FF-1C10-4F6B-9982-9ACA5404826E}" type="slidenum">
              <a:rPr lang="en-US" smtClean="0"/>
              <a:pPr>
                <a:defRPr/>
              </a:pPr>
              <a:t>8</a:t>
            </a:fld>
            <a:endParaRPr lang="en-US" dirty="0"/>
          </a:p>
        </p:txBody>
      </p:sp>
      <p:sp>
        <p:nvSpPr>
          <p:cNvPr id="7" name="TextBox 6"/>
          <p:cNvSpPr txBox="1"/>
          <p:nvPr/>
        </p:nvSpPr>
        <p:spPr>
          <a:xfrm>
            <a:off x="1371600" y="6048345"/>
            <a:ext cx="6781800"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Climate Factors</a:t>
            </a:r>
            <a:endParaRPr lang="en-US" sz="2000" b="1" dirty="0">
              <a:latin typeface="Times New Roman" pitchFamily="18" charset="0"/>
              <a:cs typeface="Times New Roman"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107833902"/>
              </p:ext>
            </p:extLst>
          </p:nvPr>
        </p:nvGraphicFramePr>
        <p:xfrm>
          <a:off x="228600" y="1600200"/>
          <a:ext cx="83820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812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834"/>
            <a:ext cx="8229600" cy="1219200"/>
          </a:xfrm>
        </p:spPr>
        <p:txBody>
          <a:bodyPr>
            <a:normAutofit fontScale="90000"/>
          </a:bodyPr>
          <a:lstStyle/>
          <a:p>
            <a:pPr algn="ctr" fontAlgn="auto">
              <a:spcAft>
                <a:spcPts val="0"/>
              </a:spcAft>
              <a:defRPr/>
            </a:pPr>
            <a:r>
              <a:rPr lang="en-US" sz="4000" dirty="0" smtClean="0">
                <a:solidFill>
                  <a:schemeClr val="accent1">
                    <a:satMod val="150000"/>
                  </a:schemeClr>
                </a:solidFill>
                <a:latin typeface="Times New Roman" pitchFamily="18" charset="0"/>
                <a:cs typeface="Times New Roman" pitchFamily="18" charset="0"/>
              </a:rPr>
              <a:t/>
            </a:r>
            <a:br>
              <a:rPr lang="en-US" sz="4000" dirty="0" smtClean="0">
                <a:solidFill>
                  <a:schemeClr val="accent1">
                    <a:satMod val="150000"/>
                  </a:schemeClr>
                </a:solidFill>
                <a:latin typeface="Times New Roman" pitchFamily="18" charset="0"/>
                <a:cs typeface="Times New Roman" pitchFamily="18" charset="0"/>
              </a:rPr>
            </a:br>
            <a:r>
              <a:rPr lang="en-US" sz="4000" dirty="0" smtClean="0">
                <a:solidFill>
                  <a:schemeClr val="accent1">
                    <a:satMod val="150000"/>
                  </a:schemeClr>
                </a:solidFill>
                <a:latin typeface="Times New Roman" pitchFamily="18" charset="0"/>
                <a:cs typeface="Times New Roman" pitchFamily="18" charset="0"/>
              </a:rPr>
              <a:t>Historical Climate Factors</a:t>
            </a:r>
            <a:r>
              <a:rPr lang="en-US" dirty="0" smtClean="0">
                <a:solidFill>
                  <a:schemeClr val="accent1">
                    <a:satMod val="150000"/>
                  </a:schemeClr>
                </a:solidFill>
                <a:latin typeface="Times New Roman" pitchFamily="18" charset="0"/>
                <a:cs typeface="Times New Roman" pitchFamily="18" charset="0"/>
              </a:rPr>
              <a:t/>
            </a:r>
            <a:br>
              <a:rPr lang="en-US" dirty="0" smtClean="0">
                <a:solidFill>
                  <a:schemeClr val="accent1">
                    <a:satMod val="150000"/>
                  </a:schemeClr>
                </a:solidFill>
                <a:latin typeface="Times New Roman" pitchFamily="18" charset="0"/>
                <a:cs typeface="Times New Roman" pitchFamily="18" charset="0"/>
              </a:rPr>
            </a:br>
            <a:endParaRPr lang="en-US" dirty="0">
              <a:solidFill>
                <a:schemeClr val="accent1">
                  <a:satMod val="150000"/>
                </a:schemeClr>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89360"/>
              </p:ext>
            </p:extLst>
          </p:nvPr>
        </p:nvGraphicFramePr>
        <p:xfrm>
          <a:off x="228600" y="1676398"/>
          <a:ext cx="8153399" cy="4800601"/>
        </p:xfrm>
        <a:graphic>
          <a:graphicData uri="http://schemas.openxmlformats.org/drawingml/2006/table">
            <a:tbl>
              <a:tblPr firstRow="1" bandRow="1">
                <a:tableStyleId>{5C22544A-7EE6-4342-B048-85BDC9FD1C3A}</a:tableStyleId>
              </a:tblPr>
              <a:tblGrid>
                <a:gridCol w="2131002"/>
                <a:gridCol w="1426845"/>
                <a:gridCol w="1630680"/>
                <a:gridCol w="1482436"/>
                <a:gridCol w="1482436"/>
              </a:tblGrid>
              <a:tr h="895675">
                <a:tc>
                  <a:txBody>
                    <a:bodyPr/>
                    <a:lstStyle/>
                    <a:p>
                      <a:pPr marL="0" marR="0">
                        <a:spcBef>
                          <a:spcPts val="300"/>
                        </a:spcBef>
                        <a:spcAft>
                          <a:spcPts val="300"/>
                        </a:spcAft>
                      </a:pPr>
                      <a:r>
                        <a:rPr lang="en-US" sz="2400" b="1" dirty="0">
                          <a:effectLst/>
                          <a:latin typeface="Times New Roman" pitchFamily="18" charset="0"/>
                          <a:ea typeface="Times New Roman"/>
                          <a:cs typeface="Times New Roman" pitchFamily="18" charset="0"/>
                        </a:rPr>
                        <a:t>Factor</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300"/>
                        </a:spcBef>
                        <a:spcAft>
                          <a:spcPts val="300"/>
                        </a:spcAft>
                      </a:pPr>
                      <a:r>
                        <a:rPr lang="en-US" sz="2400" dirty="0" smtClean="0">
                          <a:effectLst/>
                          <a:latin typeface="Times New Roman" pitchFamily="18" charset="0"/>
                          <a:ea typeface="Times New Roman"/>
                          <a:cs typeface="Times New Roman" pitchFamily="18" charset="0"/>
                        </a:rPr>
                        <a:t>2005</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300"/>
                        </a:spcBef>
                        <a:spcAft>
                          <a:spcPts val="300"/>
                        </a:spcAft>
                      </a:pPr>
                      <a:r>
                        <a:rPr lang="en-US" sz="2400" dirty="0" smtClean="0">
                          <a:effectLst/>
                          <a:latin typeface="Times New Roman" pitchFamily="18" charset="0"/>
                          <a:ea typeface="Times New Roman"/>
                          <a:cs typeface="Times New Roman" pitchFamily="18" charset="0"/>
                        </a:rPr>
                        <a:t>2008</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ctr" defTabSz="914400" rtl="0" eaLnBrk="1" fontAlgn="auto" latinLnBrk="0" hangingPunct="1">
                        <a:lnSpc>
                          <a:spcPct val="100000"/>
                        </a:lnSpc>
                        <a:spcBef>
                          <a:spcPts val="300"/>
                        </a:spcBef>
                        <a:spcAft>
                          <a:spcPts val="300"/>
                        </a:spcAft>
                        <a:buClrTx/>
                        <a:buSzTx/>
                        <a:buFontTx/>
                        <a:buNone/>
                        <a:tabLst/>
                        <a:defRPr/>
                      </a:pPr>
                      <a:r>
                        <a:rPr lang="en-US" sz="2400" dirty="0" smtClean="0">
                          <a:effectLst/>
                          <a:latin typeface="Times New Roman" pitchFamily="18" charset="0"/>
                          <a:ea typeface="Times New Roman"/>
                          <a:cs typeface="Times New Roman" pitchFamily="18" charset="0"/>
                        </a:rPr>
                        <a:t>2011</a:t>
                      </a:r>
                    </a:p>
                    <a:p>
                      <a:pPr marL="0" marR="0" algn="ctr">
                        <a:spcBef>
                          <a:spcPts val="300"/>
                        </a:spcBef>
                        <a:spcAft>
                          <a:spcPts val="300"/>
                        </a:spcAft>
                      </a:pP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300"/>
                        </a:spcBef>
                        <a:spcAft>
                          <a:spcPts val="300"/>
                        </a:spcAft>
                      </a:pPr>
                      <a:r>
                        <a:rPr lang="en-US" sz="2400" dirty="0" smtClean="0">
                          <a:effectLst/>
                          <a:latin typeface="Times New Roman" pitchFamily="18" charset="0"/>
                          <a:ea typeface="Times New Roman"/>
                          <a:cs typeface="Times New Roman" pitchFamily="18" charset="0"/>
                        </a:rPr>
                        <a:t>2013</a:t>
                      </a:r>
                      <a:endParaRPr lang="en-US" sz="2400" dirty="0">
                        <a:effectLst/>
                        <a:latin typeface="Times New Roman" pitchFamily="18" charset="0"/>
                        <a:ea typeface="Times New Roman"/>
                        <a:cs typeface="Times New Roman" pitchFamily="18" charset="0"/>
                      </a:endParaRPr>
                    </a:p>
                  </a:txBody>
                  <a:tcPr marL="68580" marR="68580" marT="0" marB="0"/>
                </a:tc>
              </a:tr>
              <a:tr h="786447">
                <a:tc>
                  <a:txBody>
                    <a:bodyPr/>
                    <a:lstStyle/>
                    <a:p>
                      <a:pPr marL="0" marR="0">
                        <a:spcBef>
                          <a:spcPts val="300"/>
                        </a:spcBef>
                        <a:spcAft>
                          <a:spcPts val="300"/>
                        </a:spcAft>
                      </a:pPr>
                      <a:r>
                        <a:rPr lang="en-US" sz="2400" dirty="0">
                          <a:effectLst/>
                          <a:latin typeface="Times New Roman" pitchFamily="18" charset="0"/>
                          <a:ea typeface="Times New Roman"/>
                          <a:cs typeface="Times New Roman" pitchFamily="18" charset="0"/>
                        </a:rPr>
                        <a:t>Institutional Structure</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3.58</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3.24</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3.53</a:t>
                      </a:r>
                    </a:p>
                  </a:txBody>
                  <a:tcPr marL="68580" marR="68580" marT="0" marB="0"/>
                </a:tc>
                <a:tc>
                  <a:txBody>
                    <a:bodyPr/>
                    <a:lstStyle/>
                    <a:p>
                      <a:pPr marL="0" marR="0" algn="ctr">
                        <a:spcBef>
                          <a:spcPts val="300"/>
                        </a:spcBef>
                        <a:spcAft>
                          <a:spcPts val="300"/>
                        </a:spcAft>
                      </a:pPr>
                      <a:r>
                        <a:rPr lang="en-US" sz="2400" dirty="0" smtClean="0">
                          <a:effectLst/>
                          <a:latin typeface="Times New Roman" pitchFamily="18" charset="0"/>
                          <a:ea typeface="Times New Roman"/>
                          <a:cs typeface="Times New Roman" pitchFamily="18" charset="0"/>
                        </a:rPr>
                        <a:t>3.44</a:t>
                      </a:r>
                      <a:endParaRPr lang="en-US" sz="2400" dirty="0">
                        <a:effectLst/>
                        <a:latin typeface="Times New Roman" pitchFamily="18" charset="0"/>
                        <a:ea typeface="Times New Roman"/>
                        <a:cs typeface="Times New Roman" pitchFamily="18" charset="0"/>
                      </a:endParaRPr>
                    </a:p>
                  </a:txBody>
                  <a:tcPr marL="68580" marR="68580" marT="0" marB="0"/>
                </a:tc>
              </a:tr>
              <a:tr h="786447">
                <a:tc>
                  <a:txBody>
                    <a:bodyPr/>
                    <a:lstStyle/>
                    <a:p>
                      <a:pPr marL="0" marR="0">
                        <a:spcBef>
                          <a:spcPts val="300"/>
                        </a:spcBef>
                        <a:spcAft>
                          <a:spcPts val="300"/>
                        </a:spcAft>
                      </a:pPr>
                      <a:r>
                        <a:rPr lang="en-US" sz="2400" dirty="0">
                          <a:effectLst/>
                          <a:latin typeface="Times New Roman" pitchFamily="18" charset="0"/>
                          <a:ea typeface="Times New Roman"/>
                          <a:cs typeface="Times New Roman" pitchFamily="18" charset="0"/>
                        </a:rPr>
                        <a:t>Supervisory Relationships</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3.15</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3.64</a:t>
                      </a:r>
                    </a:p>
                  </a:txBody>
                  <a:tcPr marL="68580" marR="68580" marT="0" marB="0"/>
                </a:tc>
                <a:tc>
                  <a:txBody>
                    <a:bodyPr/>
                    <a:lstStyle/>
                    <a:p>
                      <a:pPr marL="0" marR="0" algn="ctr">
                        <a:spcBef>
                          <a:spcPts val="300"/>
                        </a:spcBef>
                        <a:spcAft>
                          <a:spcPts val="300"/>
                        </a:spcAft>
                      </a:pPr>
                      <a:r>
                        <a:rPr lang="en-US" sz="2400" b="0" dirty="0">
                          <a:effectLst/>
                          <a:latin typeface="Times New Roman" pitchFamily="18" charset="0"/>
                          <a:ea typeface="Times New Roman"/>
                          <a:cs typeface="Times New Roman" pitchFamily="18" charset="0"/>
                        </a:rPr>
                        <a:t>3.92</a:t>
                      </a:r>
                    </a:p>
                  </a:txBody>
                  <a:tcPr marL="68580" marR="68580" marT="0" marB="0"/>
                </a:tc>
                <a:tc>
                  <a:txBody>
                    <a:bodyPr/>
                    <a:lstStyle/>
                    <a:p>
                      <a:pPr marL="0" marR="0" algn="ctr">
                        <a:spcBef>
                          <a:spcPts val="300"/>
                        </a:spcBef>
                        <a:spcAft>
                          <a:spcPts val="300"/>
                        </a:spcAft>
                      </a:pPr>
                      <a:r>
                        <a:rPr lang="en-US" sz="2400" b="0" dirty="0" smtClean="0">
                          <a:effectLst/>
                          <a:latin typeface="Times New Roman" pitchFamily="18" charset="0"/>
                          <a:ea typeface="Times New Roman"/>
                          <a:cs typeface="Times New Roman" pitchFamily="18" charset="0"/>
                        </a:rPr>
                        <a:t>3.88</a:t>
                      </a:r>
                      <a:endParaRPr lang="en-US" sz="2400" b="0" dirty="0">
                        <a:effectLst/>
                        <a:latin typeface="Times New Roman" pitchFamily="18" charset="0"/>
                        <a:ea typeface="Times New Roman"/>
                        <a:cs typeface="Times New Roman" pitchFamily="18" charset="0"/>
                      </a:endParaRPr>
                    </a:p>
                  </a:txBody>
                  <a:tcPr marL="68580" marR="68580" marT="0" marB="0"/>
                </a:tc>
              </a:tr>
              <a:tr h="777344">
                <a:tc>
                  <a:txBody>
                    <a:bodyPr/>
                    <a:lstStyle/>
                    <a:p>
                      <a:pPr marL="0" marR="0">
                        <a:spcBef>
                          <a:spcPts val="300"/>
                        </a:spcBef>
                        <a:spcAft>
                          <a:spcPts val="300"/>
                        </a:spcAft>
                      </a:pPr>
                      <a:r>
                        <a:rPr lang="en-US" sz="2400" dirty="0">
                          <a:effectLst/>
                          <a:latin typeface="Times New Roman" pitchFamily="18" charset="0"/>
                          <a:ea typeface="Times New Roman"/>
                          <a:cs typeface="Times New Roman" pitchFamily="18" charset="0"/>
                        </a:rPr>
                        <a:t>Teamwork</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3.72</a:t>
                      </a:r>
                    </a:p>
                  </a:txBody>
                  <a:tcPr marL="68580" marR="68580" marT="0" marB="0"/>
                </a:tc>
                <a:tc>
                  <a:txBody>
                    <a:bodyPr/>
                    <a:lstStyle/>
                    <a:p>
                      <a:pPr marL="0" marR="0" algn="ctr">
                        <a:spcBef>
                          <a:spcPts val="300"/>
                        </a:spcBef>
                        <a:spcAft>
                          <a:spcPts val="300"/>
                        </a:spcAft>
                      </a:pPr>
                      <a:r>
                        <a:rPr lang="en-US" sz="2400" dirty="0">
                          <a:effectLst/>
                          <a:latin typeface="Times New Roman" pitchFamily="18" charset="0"/>
                          <a:ea typeface="Times New Roman"/>
                          <a:cs typeface="Times New Roman" pitchFamily="18" charset="0"/>
                        </a:rPr>
                        <a:t>3.72</a:t>
                      </a:r>
                    </a:p>
                  </a:txBody>
                  <a:tcPr marL="68580" marR="68580" marT="0" marB="0"/>
                </a:tc>
                <a:tc>
                  <a:txBody>
                    <a:bodyPr/>
                    <a:lstStyle/>
                    <a:p>
                      <a:pPr marL="0" marR="0" algn="ctr">
                        <a:spcBef>
                          <a:spcPts val="300"/>
                        </a:spcBef>
                        <a:spcAft>
                          <a:spcPts val="300"/>
                        </a:spcAft>
                      </a:pPr>
                      <a:r>
                        <a:rPr lang="en-US" sz="2400" b="0" dirty="0">
                          <a:effectLst/>
                          <a:latin typeface="Times New Roman" pitchFamily="18" charset="0"/>
                          <a:ea typeface="Times New Roman"/>
                          <a:cs typeface="Times New Roman" pitchFamily="18" charset="0"/>
                        </a:rPr>
                        <a:t>3.95</a:t>
                      </a:r>
                    </a:p>
                  </a:txBody>
                  <a:tcPr marL="68580" marR="68580" marT="0" marB="0"/>
                </a:tc>
                <a:tc>
                  <a:txBody>
                    <a:bodyPr/>
                    <a:lstStyle/>
                    <a:p>
                      <a:pPr marL="0" marR="0" algn="ctr">
                        <a:spcBef>
                          <a:spcPts val="300"/>
                        </a:spcBef>
                        <a:spcAft>
                          <a:spcPts val="300"/>
                        </a:spcAft>
                      </a:pPr>
                      <a:r>
                        <a:rPr lang="en-US" sz="2400" b="0" dirty="0" smtClean="0">
                          <a:effectLst/>
                          <a:latin typeface="Times New Roman" pitchFamily="18" charset="0"/>
                          <a:ea typeface="Times New Roman"/>
                          <a:cs typeface="Times New Roman" pitchFamily="18" charset="0"/>
                        </a:rPr>
                        <a:t>3.85</a:t>
                      </a:r>
                      <a:endParaRPr lang="en-US" sz="2400" b="0" dirty="0">
                        <a:effectLst/>
                        <a:latin typeface="Times New Roman" pitchFamily="18" charset="0"/>
                        <a:ea typeface="Times New Roman"/>
                        <a:cs typeface="Times New Roman" pitchFamily="18" charset="0"/>
                      </a:endParaRPr>
                    </a:p>
                  </a:txBody>
                  <a:tcPr marL="68580" marR="68580" marT="0" marB="0"/>
                </a:tc>
              </a:tr>
              <a:tr h="777344">
                <a:tc>
                  <a:txBody>
                    <a:bodyPr/>
                    <a:lstStyle/>
                    <a:p>
                      <a:pPr marL="0" marR="0">
                        <a:spcBef>
                          <a:spcPts val="300"/>
                        </a:spcBef>
                        <a:spcAft>
                          <a:spcPts val="300"/>
                        </a:spcAft>
                      </a:pPr>
                      <a:r>
                        <a:rPr lang="en-US" sz="2400" b="0" dirty="0">
                          <a:effectLst/>
                          <a:latin typeface="Times New Roman" pitchFamily="18" charset="0"/>
                          <a:ea typeface="Times New Roman"/>
                          <a:cs typeface="Times New Roman" pitchFamily="18" charset="0"/>
                        </a:rPr>
                        <a:t>Student Focus</a:t>
                      </a:r>
                    </a:p>
                  </a:txBody>
                  <a:tcPr marL="68580" marR="68580" marT="0" marB="0"/>
                </a:tc>
                <a:tc>
                  <a:txBody>
                    <a:bodyPr/>
                    <a:lstStyle/>
                    <a:p>
                      <a:pPr marL="0" marR="0" algn="ctr">
                        <a:spcBef>
                          <a:spcPts val="300"/>
                        </a:spcBef>
                        <a:spcAft>
                          <a:spcPts val="300"/>
                        </a:spcAft>
                      </a:pPr>
                      <a:r>
                        <a:rPr lang="en-US" sz="2400" b="0" dirty="0">
                          <a:effectLst/>
                          <a:latin typeface="Times New Roman" pitchFamily="18" charset="0"/>
                          <a:ea typeface="Times New Roman"/>
                          <a:cs typeface="Times New Roman" pitchFamily="18" charset="0"/>
                        </a:rPr>
                        <a:t>3.99</a:t>
                      </a:r>
                    </a:p>
                  </a:txBody>
                  <a:tcPr marL="68580" marR="68580" marT="0" marB="0"/>
                </a:tc>
                <a:tc>
                  <a:txBody>
                    <a:bodyPr/>
                    <a:lstStyle/>
                    <a:p>
                      <a:pPr marL="0" marR="0" algn="ctr">
                        <a:spcBef>
                          <a:spcPts val="300"/>
                        </a:spcBef>
                        <a:spcAft>
                          <a:spcPts val="300"/>
                        </a:spcAft>
                      </a:pPr>
                      <a:r>
                        <a:rPr lang="en-US" sz="2400" b="0" dirty="0">
                          <a:effectLst/>
                          <a:latin typeface="Times New Roman" pitchFamily="18" charset="0"/>
                          <a:ea typeface="Times New Roman"/>
                          <a:cs typeface="Times New Roman" pitchFamily="18" charset="0"/>
                        </a:rPr>
                        <a:t>3.99</a:t>
                      </a:r>
                    </a:p>
                  </a:txBody>
                  <a:tcPr marL="68580" marR="68580" marT="0" marB="0"/>
                </a:tc>
                <a:tc>
                  <a:txBody>
                    <a:bodyPr/>
                    <a:lstStyle/>
                    <a:p>
                      <a:pPr marL="0" marR="0" algn="ctr">
                        <a:spcBef>
                          <a:spcPts val="300"/>
                        </a:spcBef>
                        <a:spcAft>
                          <a:spcPts val="300"/>
                        </a:spcAft>
                      </a:pPr>
                      <a:r>
                        <a:rPr lang="en-US" sz="2400" b="0" dirty="0">
                          <a:effectLst/>
                          <a:latin typeface="Times New Roman" pitchFamily="18" charset="0"/>
                          <a:ea typeface="Times New Roman"/>
                          <a:cs typeface="Times New Roman" pitchFamily="18" charset="0"/>
                        </a:rPr>
                        <a:t>4.18</a:t>
                      </a:r>
                    </a:p>
                  </a:txBody>
                  <a:tcPr marL="68580" marR="68580" marT="0" marB="0"/>
                </a:tc>
                <a:tc>
                  <a:txBody>
                    <a:bodyPr/>
                    <a:lstStyle/>
                    <a:p>
                      <a:pPr marL="0" marR="0" algn="ctr">
                        <a:spcBef>
                          <a:spcPts val="300"/>
                        </a:spcBef>
                        <a:spcAft>
                          <a:spcPts val="300"/>
                        </a:spcAft>
                      </a:pPr>
                      <a:r>
                        <a:rPr lang="en-US" sz="2400" b="0" dirty="0" smtClean="0">
                          <a:effectLst/>
                          <a:latin typeface="Times New Roman" pitchFamily="18" charset="0"/>
                          <a:ea typeface="Times New Roman"/>
                          <a:cs typeface="Times New Roman" pitchFamily="18" charset="0"/>
                        </a:rPr>
                        <a:t>4.10</a:t>
                      </a:r>
                      <a:endParaRPr lang="en-US" sz="2400" b="0" dirty="0">
                        <a:effectLst/>
                        <a:latin typeface="Times New Roman" pitchFamily="18" charset="0"/>
                        <a:ea typeface="Times New Roman"/>
                        <a:cs typeface="Times New Roman" pitchFamily="18" charset="0"/>
                      </a:endParaRPr>
                    </a:p>
                  </a:txBody>
                  <a:tcPr marL="68580" marR="68580" marT="0" marB="0"/>
                </a:tc>
              </a:tr>
              <a:tr h="777344">
                <a:tc>
                  <a:txBody>
                    <a:bodyPr/>
                    <a:lstStyle/>
                    <a:p>
                      <a:pPr marL="0" marR="0">
                        <a:spcBef>
                          <a:spcPts val="300"/>
                        </a:spcBef>
                        <a:spcAft>
                          <a:spcPts val="300"/>
                        </a:spcAft>
                      </a:pPr>
                      <a:r>
                        <a:rPr lang="en-US" sz="2400" b="0" dirty="0" smtClean="0">
                          <a:effectLst/>
                          <a:latin typeface="Times New Roman" pitchFamily="18" charset="0"/>
                          <a:ea typeface="Times New Roman"/>
                          <a:cs typeface="Times New Roman" pitchFamily="18" charset="0"/>
                        </a:rPr>
                        <a:t>Overall</a:t>
                      </a:r>
                      <a:endParaRPr lang="en-US" sz="2400" b="0"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300"/>
                        </a:spcBef>
                        <a:spcAft>
                          <a:spcPts val="300"/>
                        </a:spcAft>
                      </a:pPr>
                      <a:r>
                        <a:rPr lang="en-US" sz="2400" dirty="0" smtClean="0">
                          <a:effectLst/>
                          <a:latin typeface="Times New Roman" pitchFamily="18" charset="0"/>
                          <a:ea typeface="Times New Roman"/>
                          <a:cs typeface="Times New Roman" pitchFamily="18" charset="0"/>
                        </a:rPr>
                        <a:t>3.56</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300"/>
                        </a:spcBef>
                        <a:spcAft>
                          <a:spcPts val="300"/>
                        </a:spcAft>
                      </a:pPr>
                      <a:r>
                        <a:rPr lang="en-US" sz="2400" dirty="0" smtClean="0">
                          <a:effectLst/>
                          <a:latin typeface="Times New Roman" pitchFamily="18" charset="0"/>
                          <a:ea typeface="Times New Roman"/>
                          <a:cs typeface="Times New Roman" pitchFamily="18" charset="0"/>
                        </a:rPr>
                        <a:t>3.61</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marL="0" marR="0" algn="ctr">
                        <a:spcBef>
                          <a:spcPts val="300"/>
                        </a:spcBef>
                        <a:spcAft>
                          <a:spcPts val="0"/>
                        </a:spcAft>
                      </a:pPr>
                      <a:r>
                        <a:rPr lang="en-US" sz="2400" b="0" dirty="0">
                          <a:effectLst/>
                          <a:latin typeface="Times New Roman" pitchFamily="18" charset="0"/>
                          <a:ea typeface="Times New Roman"/>
                          <a:cs typeface="Times New Roman" pitchFamily="18" charset="0"/>
                        </a:rPr>
                        <a:t>3.86</a:t>
                      </a:r>
                    </a:p>
                  </a:txBody>
                  <a:tcPr marL="68580" marR="68580" marT="0" marB="0"/>
                </a:tc>
                <a:tc>
                  <a:txBody>
                    <a:bodyPr/>
                    <a:lstStyle/>
                    <a:p>
                      <a:pPr marL="0" marR="0" algn="ctr">
                        <a:spcBef>
                          <a:spcPts val="300"/>
                        </a:spcBef>
                        <a:spcAft>
                          <a:spcPts val="0"/>
                        </a:spcAft>
                      </a:pPr>
                      <a:r>
                        <a:rPr lang="en-US" sz="2400" b="0" dirty="0" smtClean="0">
                          <a:effectLst/>
                          <a:latin typeface="Times New Roman" pitchFamily="18" charset="0"/>
                          <a:ea typeface="Times New Roman"/>
                          <a:cs typeface="Times New Roman" pitchFamily="18" charset="0"/>
                        </a:rPr>
                        <a:t>3.78</a:t>
                      </a:r>
                      <a:endParaRPr lang="en-US" sz="2400" b="0"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51F18DD3-CC26-4DFE-B693-34872961FBEA}"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HARPER Document" ma:contentTypeID="0x0101007C714B2613C1D446856A7394ED56AE8000BEE1D5A83F6037408424CE4047E3BAAA" ma:contentTypeVersion="41" ma:contentTypeDescription="Basic Harper document" ma:contentTypeScope="" ma:versionID="46f8f89192a55bca1082d047b12819b1">
  <xsd:schema xmlns:xsd="http://www.w3.org/2001/XMLSchema" xmlns:xs="http://www.w3.org/2001/XMLSchema" xmlns:p="http://schemas.microsoft.com/office/2006/metadata/properties" xmlns:ns2="82a3f89a-a1ed-4054-8309-74cad3eb93db" xmlns:ns3="6f38ce10-3159-46db-8bfd-780907d4f1a8" targetNamespace="http://schemas.microsoft.com/office/2006/metadata/properties" ma:root="true" ma:fieldsID="0117fe075d7f3197d6cf50254d6890a1" ns2:_="" ns3:_="">
    <xsd:import namespace="82a3f89a-a1ed-4054-8309-74cad3eb93db"/>
    <xsd:import namespace="6f38ce10-3159-46db-8bfd-780907d4f1a8"/>
    <xsd:element name="properties">
      <xsd:complexType>
        <xsd:sequence>
          <xsd:element name="documentManagement">
            <xsd:complexType>
              <xsd:all>
                <xsd:element ref="ns2:HARPER_x0020_Objective" minOccurs="0"/>
                <xsd:element ref="ns2:Group_x0020_by" minOccurs="0"/>
                <xsd:element ref="ns2:Review_x0020_Date" minOccurs="0"/>
                <xsd:element ref="ns2:b6f2bb0946884b4d9719b0bea4de4cc6" minOccurs="0"/>
                <xsd:element ref="ns2:TaxKeywordTaxHTField" minOccurs="0"/>
                <xsd:element ref="ns2:i1417cfe8ff2417e9c10fcea50dd498f" minOccurs="0"/>
                <xsd:element ref="ns2:j3d0e44d5ec74206b951c8d13f309db6" minOccurs="0"/>
                <xsd:element ref="ns2:m535579cdb4449c7a70d921ca97ab6bd" minOccurs="0"/>
                <xsd:element ref="ns2:p5ca3e662bc14801a2bc700579938ed0" minOccurs="0"/>
                <xsd:element ref="ns2:TaxCatchAll" minOccurs="0"/>
                <xsd:element ref="ns2:h9cf66f7e1804ce8a08598f1bbd47fc5" minOccurs="0"/>
                <xsd:element ref="ns2:TaxCatchAllLabel" minOccurs="0"/>
                <xsd:element ref="ns2:b050177161ac4218bdb87adb4247f318" minOccurs="0"/>
                <xsd:element ref="ns2:dda3366e4cfa4d258fa700ee5daef11b" minOccurs="0"/>
                <xsd:element ref="ns2:Agenda_x0020_and_x0020_Minutes_x0020_Date" minOccurs="0"/>
                <xsd:element ref="ns2:Recommendation_x0020_Order" minOccurs="0"/>
                <xsd:element ref="ns3: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3f89a-a1ed-4054-8309-74cad3eb93db" elementFormDefault="qualified">
    <xsd:import namespace="http://schemas.microsoft.com/office/2006/documentManagement/types"/>
    <xsd:import namespace="http://schemas.microsoft.com/office/infopath/2007/PartnerControls"/>
    <xsd:element name="HARPER_x0020_Objective" ma:index="7" nillable="true" ma:displayName="HARPER Objective" ma:internalName="HARPER_x0020_Objective">
      <xsd:simpleType>
        <xsd:restriction base="dms:Unknown"/>
      </xsd:simpleType>
    </xsd:element>
    <xsd:element name="Group_x0020_by" ma:index="10" nillable="true" ma:displayName="Group by" ma:format="Dropdown" ma:internalName="Group_x0020_by" ma:readOnly="false">
      <xsd:simpleType>
        <xsd:restriction base="dms:Choice">
          <xsd:enumeration value="Agenda"/>
          <xsd:enumeration value="Minutes"/>
          <xsd:enumeration value="N/A"/>
        </xsd:restriction>
      </xsd:simpleType>
    </xsd:element>
    <xsd:element name="Review_x0020_Date" ma:index="13" nillable="true" ma:displayName="Review Date" ma:format="DateOnly" ma:internalName="Review_x0020_Date" ma:readOnly="false">
      <xsd:simpleType>
        <xsd:restriction base="dms:DateTime"/>
      </xsd:simpleType>
    </xsd:element>
    <xsd:element name="b6f2bb0946884b4d9719b0bea4de4cc6" ma:index="14" nillable="true" ma:taxonomy="true" ma:internalName="b6f2bb0946884b4d9719b0bea4de4cc6" ma:taxonomyFieldName="HARPER_x0020_Policies_x0020_and_x0020_Procedures" ma:displayName="HARPER Policies and Procedures" ma:default="" ma:fieldId="{b6f2bb09-4688-4b4d-9719-b0bea4de4cc6}" ma:taxonomyMulti="true" ma:sspId="2be2f5ef-10bb-44f7-8626-41d665f97443" ma:termSetId="a01b37bf-c40b-4f16-82b7-6c17d6426e2b" ma:anchorId="00000000-0000-0000-0000-000000000000" ma:open="false" ma:isKeyword="false">
      <xsd:complexType>
        <xsd:sequence>
          <xsd:element ref="pc:Terms" minOccurs="0" maxOccurs="1"/>
        </xsd:sequence>
      </xsd:complexType>
    </xsd:element>
    <xsd:element name="TaxKeywordTaxHTField" ma:index="16" nillable="true" ma:taxonomy="true" ma:internalName="TaxKeywordTaxHTField" ma:taxonomyFieldName="TaxKeyword" ma:displayName="Enterprise Keywords" ma:fieldId="{23f27201-bee3-471e-b2e7-b64fd8b7ca38}" ma:taxonomyMulti="true" ma:sspId="2be2f5ef-10bb-44f7-8626-41d665f97443" ma:termSetId="00000000-0000-0000-0000-000000000000" ma:anchorId="00000000-0000-0000-0000-000000000000" ma:open="true" ma:isKeyword="true">
      <xsd:complexType>
        <xsd:sequence>
          <xsd:element ref="pc:Terms" minOccurs="0" maxOccurs="1"/>
        </xsd:sequence>
      </xsd:complexType>
    </xsd:element>
    <xsd:element name="i1417cfe8ff2417e9c10fcea50dd498f" ma:index="18" nillable="true" ma:taxonomy="true" ma:internalName="i1417cfe8ff2417e9c10fcea50dd498f" ma:taxonomyFieldName="Year" ma:displayName="Year" ma:default="" ma:fieldId="{21417cfe-8ff2-417e-9c10-fcea50dd498f}" ma:taxonomyMulti="true" ma:sspId="2be2f5ef-10bb-44f7-8626-41d665f97443" ma:termSetId="9ecd9807-948d-4641-943d-d059ef1ba466" ma:anchorId="00000000-0000-0000-0000-000000000000" ma:open="false" ma:isKeyword="false">
      <xsd:complexType>
        <xsd:sequence>
          <xsd:element ref="pc:Terms" minOccurs="0" maxOccurs="1"/>
        </xsd:sequence>
      </xsd:complexType>
    </xsd:element>
    <xsd:element name="j3d0e44d5ec74206b951c8d13f309db6" ma:index="21" nillable="true" ma:taxonomy="true" ma:internalName="j3d0e44d5ec74206b951c8d13f309db6" ma:taxonomyFieldName="HARPER_x0020_Administration" ma:displayName="HARPER Administration" ma:default="" ma:fieldId="{33d0e44d-5ec7-4206-b951-c8d13f309db6}" ma:taxonomyMulti="true" ma:sspId="2be2f5ef-10bb-44f7-8626-41d665f97443" ma:termSetId="0d0b6b08-6c62-4901-a7fd-c0f317642063" ma:anchorId="00000000-0000-0000-0000-000000000000" ma:open="false" ma:isKeyword="false">
      <xsd:complexType>
        <xsd:sequence>
          <xsd:element ref="pc:Terms" minOccurs="0" maxOccurs="1"/>
        </xsd:sequence>
      </xsd:complexType>
    </xsd:element>
    <xsd:element name="m535579cdb4449c7a70d921ca97ab6bd" ma:index="22" nillable="true" ma:taxonomy="true" ma:internalName="m535579cdb4449c7a70d921ca97ab6bd" ma:taxonomyFieldName="HARPER_x0020_Audience" ma:displayName="HARPER Audience" ma:default="" ma:fieldId="{6535579c-db44-49c7-a70d-921ca97ab6bd}" ma:taxonomyMulti="true" ma:sspId="2be2f5ef-10bb-44f7-8626-41d665f97443" ma:termSetId="11266337-1135-4224-a8fa-1d31159d41dc" ma:anchorId="00000000-0000-0000-0000-000000000000" ma:open="false" ma:isKeyword="false">
      <xsd:complexType>
        <xsd:sequence>
          <xsd:element ref="pc:Terms" minOccurs="0" maxOccurs="1"/>
        </xsd:sequence>
      </xsd:complexType>
    </xsd:element>
    <xsd:element name="p5ca3e662bc14801a2bc700579938ed0" ma:index="23" nillable="true" ma:taxonomy="true" ma:internalName="p5ca3e662bc14801a2bc700579938ed0" ma:taxonomyFieldName="HARPER_x0020_Governance" ma:displayName="HARPER Governance" ma:default="" ma:fieldId="{95ca3e66-2bc1-4801-a2bc-700579938ed0}" ma:taxonomyMulti="true" ma:sspId="2be2f5ef-10bb-44f7-8626-41d665f97443" ma:termSetId="10a489e1-3477-4420-a53c-47ea5323a752" ma:anchorId="00000000-0000-0000-0000-000000000000" ma:open="false" ma:isKeyword="false">
      <xsd:complexType>
        <xsd:sequence>
          <xsd:element ref="pc:Terms" minOccurs="0" maxOccurs="1"/>
        </xsd:sequence>
      </xsd:complexType>
    </xsd:element>
    <xsd:element name="TaxCatchAll" ma:index="24" nillable="true" ma:displayName="Taxonomy Catch All Column" ma:hidden="true" ma:list="{bc166cca-c00b-49e9-8e42-a0e6e3b5a9cf}" ma:internalName="TaxCatchAll" ma:showField="CatchAllData" ma:web="82a3f89a-a1ed-4054-8309-74cad3eb93db">
      <xsd:complexType>
        <xsd:complexContent>
          <xsd:extension base="dms:MultiChoiceLookup">
            <xsd:sequence>
              <xsd:element name="Value" type="dms:Lookup" maxOccurs="unbounded" minOccurs="0" nillable="true"/>
            </xsd:sequence>
          </xsd:extension>
        </xsd:complexContent>
      </xsd:complexType>
    </xsd:element>
    <xsd:element name="h9cf66f7e1804ce8a08598f1bbd47fc5" ma:index="25" nillable="true" ma:taxonomy="true" ma:internalName="h9cf66f7e1804ce8a08598f1bbd47fc5" ma:taxonomyFieldName="HARPER_x0020_Advancement" ma:displayName="HARPER Advancement" ma:default="" ma:fieldId="{19cf66f7-e180-4ce8-a085-98f1bbd47fc5}" ma:taxonomyMulti="true" ma:sspId="2be2f5ef-10bb-44f7-8626-41d665f97443" ma:termSetId="67a8d895-8a00-46c7-b4e1-620d67fabd6f" ma:anchorId="00000000-0000-0000-0000-000000000000" ma:open="false" ma:isKeyword="false">
      <xsd:complexType>
        <xsd:sequence>
          <xsd:element ref="pc:Terms" minOccurs="0" maxOccurs="1"/>
        </xsd:sequence>
      </xsd:complexType>
    </xsd:element>
    <xsd:element name="TaxCatchAllLabel" ma:index="26" nillable="true" ma:displayName="Taxonomy Catch All Column1" ma:description="" ma:hidden="true" ma:list="{bc166cca-c00b-49e9-8e42-a0e6e3b5a9cf}" ma:internalName="TaxCatchAllLabel" ma:readOnly="true" ma:showField="CatchAllDataLabel" ma:web="82a3f89a-a1ed-4054-8309-74cad3eb93db">
      <xsd:complexType>
        <xsd:complexContent>
          <xsd:extension base="dms:MultiChoiceLookup">
            <xsd:sequence>
              <xsd:element name="Value" type="dms:Lookup" maxOccurs="unbounded" minOccurs="0" nillable="true"/>
            </xsd:sequence>
          </xsd:extension>
        </xsd:complexContent>
      </xsd:complexType>
    </xsd:element>
    <xsd:element name="b050177161ac4218bdb87adb4247f318" ma:index="27" nillable="true" ma:taxonomy="true" ma:internalName="b050177161ac4218bdb87adb4247f318" ma:taxonomyFieldName="HARPER_x0020_Academic_x0020_Divisions" ma:displayName="HARPER Academic Divisions" ma:default="" ma:fieldId="{b0501771-61ac-4218-bdb8-7adb4247f318}" ma:taxonomyMulti="true" ma:sspId="2be2f5ef-10bb-44f7-8626-41d665f97443" ma:termSetId="c0f9ef6c-3515-41d7-9fc9-458d4fe2e417" ma:anchorId="00000000-0000-0000-0000-000000000000" ma:open="false" ma:isKeyword="false">
      <xsd:complexType>
        <xsd:sequence>
          <xsd:element ref="pc:Terms" minOccurs="0" maxOccurs="1"/>
        </xsd:sequence>
      </xsd:complexType>
    </xsd:element>
    <xsd:element name="dda3366e4cfa4d258fa700ee5daef11b" ma:index="28" nillable="true" ma:taxonomy="true" ma:internalName="dda3366e4cfa4d258fa700ee5daef11b" ma:taxonomyFieldName="HARPER_x0020_Division" ma:displayName="HARPER Division" ma:default="" ma:fieldId="{dda3366e-4cfa-4d25-8fa7-00ee5daef11b}" ma:taxonomyMulti="true" ma:sspId="2be2f5ef-10bb-44f7-8626-41d665f97443" ma:termSetId="7e597027-f0a9-498c-8769-2022074df128" ma:anchorId="00000000-0000-0000-0000-000000000000" ma:open="false" ma:isKeyword="false">
      <xsd:complexType>
        <xsd:sequence>
          <xsd:element ref="pc:Terms" minOccurs="0" maxOccurs="1"/>
        </xsd:sequence>
      </xsd:complexType>
    </xsd:element>
    <xsd:element name="Agenda_x0020_and_x0020_Minutes_x0020_Date" ma:index="31" nillable="true" ma:displayName="Agenda and Minutes Date" ma:format="DateOnly" ma:internalName="Agenda_x0020_and_x0020_Minutes_x0020_Date" ma:readOnly="false">
      <xsd:simpleType>
        <xsd:restriction base="dms:DateTime"/>
      </xsd:simpleType>
    </xsd:element>
    <xsd:element name="Recommendation_x0020_Order" ma:index="32" nillable="true" ma:displayName="Recommendation Order" ma:internalName="Recommendation_x0020_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f38ce10-3159-46db-8bfd-780907d4f1a8" elementFormDefault="qualified">
    <xsd:import namespace="http://schemas.microsoft.com/office/2006/documentManagement/types"/>
    <xsd:import namespace="http://schemas.microsoft.com/office/infopath/2007/PartnerControls"/>
    <xsd:element name="Section" ma:index="33" nillable="true" ma:displayName="Section" ma:internalName="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a3f89a-a1ed-4054-8309-74cad3eb93db">
      <Value>51</Value>
      <Value>726</Value>
      <Value>401</Value>
      <Value>400</Value>
    </TaxCatchAll>
    <Recommendation_x0020_Order xmlns="82a3f89a-a1ed-4054-8309-74cad3eb93db" xsi:nil="true"/>
    <Group_x0020_by xmlns="82a3f89a-a1ed-4054-8309-74cad3eb93db" xsi:nil="true"/>
    <TaxKeywordTaxHTField xmlns="82a3f89a-a1ed-4054-8309-74cad3eb93db">
      <Terms xmlns="http://schemas.microsoft.com/office/infopath/2007/PartnerControls">
        <TermInfo xmlns="http://schemas.microsoft.com/office/infopath/2007/PartnerControls">
          <TermName xmlns="http://schemas.microsoft.com/office/infopath/2007/PartnerControls">PACE</TermName>
          <TermId xmlns="http://schemas.microsoft.com/office/infopath/2007/PartnerControls">c1dd8e63-1a87-4472-90d7-9006d756109b</TermId>
        </TermInfo>
        <TermInfo xmlns="http://schemas.microsoft.com/office/infopath/2007/PartnerControls">
          <TermName xmlns="http://schemas.microsoft.com/office/infopath/2007/PartnerControls">Employee Climate Sruvey</TermName>
          <TermId xmlns="http://schemas.microsoft.com/office/infopath/2007/PartnerControls">0162f9b8-6abf-4f45-b14a-9977f36a72cb</TermId>
        </TermInfo>
        <TermInfo xmlns="http://schemas.microsoft.com/office/infopath/2007/PartnerControls">
          <TermName xmlns="http://schemas.microsoft.com/office/infopath/2007/PartnerControls">Personal Assessment of the College Environment</TermName>
          <TermId xmlns="http://schemas.microsoft.com/office/infopath/2007/PartnerControls">74552c2f-8ec9-4adc-ae41-af1bea8e8aa3</TermId>
        </TermInfo>
      </Terms>
    </TaxKeywordTaxHTField>
    <HARPER_x0020_Objective xmlns="82a3f89a-a1ed-4054-8309-74cad3eb93db" xsi:nil="true"/>
    <i1417cfe8ff2417e9c10fcea50dd498f xmlns="82a3f89a-a1ed-4054-8309-74cad3eb93db">
      <Terms xmlns="http://schemas.microsoft.com/office/infopath/2007/PartnerControls">
        <TermInfo xmlns="http://schemas.microsoft.com/office/infopath/2007/PartnerControls">
          <TermName xmlns="http://schemas.microsoft.com/office/infopath/2007/PartnerControls">2013</TermName>
          <TermId xmlns="http://schemas.microsoft.com/office/infopath/2007/PartnerControls">a8f47fdc-a4cb-4421-a24a-b95879766292</TermId>
        </TermInfo>
      </Terms>
    </i1417cfe8ff2417e9c10fcea50dd498f>
    <dda3366e4cfa4d258fa700ee5daef11b xmlns="82a3f89a-a1ed-4054-8309-74cad3eb93db">
      <Terms xmlns="http://schemas.microsoft.com/office/infopath/2007/PartnerControls"/>
    </dda3366e4cfa4d258fa700ee5daef11b>
    <Review_x0020_Date xmlns="82a3f89a-a1ed-4054-8309-74cad3eb93db" xsi:nil="true"/>
    <b6f2bb0946884b4d9719b0bea4de4cc6 xmlns="82a3f89a-a1ed-4054-8309-74cad3eb93db">
      <Terms xmlns="http://schemas.microsoft.com/office/infopath/2007/PartnerControls"/>
    </b6f2bb0946884b4d9719b0bea4de4cc6>
    <h9cf66f7e1804ce8a08598f1bbd47fc5 xmlns="82a3f89a-a1ed-4054-8309-74cad3eb93db">
      <Terms xmlns="http://schemas.microsoft.com/office/infopath/2007/PartnerControls"/>
    </h9cf66f7e1804ce8a08598f1bbd47fc5>
    <m535579cdb4449c7a70d921ca97ab6bd xmlns="82a3f89a-a1ed-4054-8309-74cad3eb93db">
      <Terms xmlns="http://schemas.microsoft.com/office/infopath/2007/PartnerControls"/>
    </m535579cdb4449c7a70d921ca97ab6bd>
    <p5ca3e662bc14801a2bc700579938ed0 xmlns="82a3f89a-a1ed-4054-8309-74cad3eb93db">
      <Terms xmlns="http://schemas.microsoft.com/office/infopath/2007/PartnerControls"/>
    </p5ca3e662bc14801a2bc700579938ed0>
    <Agenda_x0020_and_x0020_Minutes_x0020_Date xmlns="82a3f89a-a1ed-4054-8309-74cad3eb93db" xsi:nil="true"/>
    <b050177161ac4218bdb87adb4247f318 xmlns="82a3f89a-a1ed-4054-8309-74cad3eb93db">
      <Terms xmlns="http://schemas.microsoft.com/office/infopath/2007/PartnerControls"/>
    </b050177161ac4218bdb87adb4247f318>
    <j3d0e44d5ec74206b951c8d13f309db6 xmlns="82a3f89a-a1ed-4054-8309-74cad3eb93db">
      <Terms xmlns="http://schemas.microsoft.com/office/infopath/2007/PartnerControls"/>
    </j3d0e44d5ec74206b951c8d13f309db6>
    <Section xmlns="6f38ce10-3159-46db-8bfd-780907d4f1a8">Employees</Section>
  </documentManagement>
</p:properties>
</file>

<file path=customXml/itemProps1.xml><?xml version="1.0" encoding="utf-8"?>
<ds:datastoreItem xmlns:ds="http://schemas.openxmlformats.org/officeDocument/2006/customXml" ds:itemID="{C577D2FF-4F79-4D25-B16E-923246A60A8A}"/>
</file>

<file path=customXml/itemProps2.xml><?xml version="1.0" encoding="utf-8"?>
<ds:datastoreItem xmlns:ds="http://schemas.openxmlformats.org/officeDocument/2006/customXml" ds:itemID="{46E50A59-C472-48E2-8AAE-63237427FB1F}"/>
</file>

<file path=customXml/itemProps3.xml><?xml version="1.0" encoding="utf-8"?>
<ds:datastoreItem xmlns:ds="http://schemas.openxmlformats.org/officeDocument/2006/customXml" ds:itemID="{7B04350D-77F6-4733-BAC1-B21A608935F9}"/>
</file>

<file path=docProps/app.xml><?xml version="1.0" encoding="utf-8"?>
<Properties xmlns="http://schemas.openxmlformats.org/officeDocument/2006/extended-properties" xmlns:vt="http://schemas.openxmlformats.org/officeDocument/2006/docPropsVTypes">
  <Template/>
  <TotalTime>2328</TotalTime>
  <Words>1855</Words>
  <Application>Microsoft Office PowerPoint</Application>
  <PresentationFormat>On-screen Show (4:3)</PresentationFormat>
  <Paragraphs>500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2013 Administration</vt:lpstr>
      <vt:lpstr>Survey</vt:lpstr>
      <vt:lpstr>2013 Response Rates</vt:lpstr>
      <vt:lpstr>PACE Model </vt:lpstr>
      <vt:lpstr>Organizational Systems</vt:lpstr>
      <vt:lpstr>Overall Climate Rating</vt:lpstr>
      <vt:lpstr>Overall Climate Factors</vt:lpstr>
      <vt:lpstr>Harper College Climate Compared with the PACE Norm Base</vt:lpstr>
      <vt:lpstr> Historical Climate Factors </vt:lpstr>
      <vt:lpstr>Overall By Employee Group </vt:lpstr>
      <vt:lpstr>2011 Mean Climate Scores  by Employee Groups</vt:lpstr>
      <vt:lpstr>Highest Mean Items</vt:lpstr>
      <vt:lpstr>Lowest Mean Items</vt:lpstr>
      <vt:lpstr>2013  Customized Items</vt:lpstr>
      <vt:lpstr>Overall Climate Rating  by Demographic Groups</vt:lpstr>
      <vt:lpstr>Overall Climate Rating  by Years of Service</vt:lpstr>
      <vt:lpstr>Summary NEED to REVISE</vt:lpstr>
      <vt:lpstr>HARPER COLLEGE </vt:lpstr>
    </vt:vector>
  </TitlesOfParts>
  <Company>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PACE Preentation 2013</dc:title>
  <dc:creator>deasterl</dc:creator>
  <cp:keywords>Personal Assessment of the College Environment; PACE; Employee Climate Sruvey</cp:keywords>
  <cp:lastModifiedBy>Katherine Coy</cp:lastModifiedBy>
  <cp:revision>273</cp:revision>
  <cp:lastPrinted>2011-12-21T17:33:36Z</cp:lastPrinted>
  <dcterms:created xsi:type="dcterms:W3CDTF">2009-10-23T17:53:37Z</dcterms:created>
  <dcterms:modified xsi:type="dcterms:W3CDTF">2014-04-24T13:48:47Z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0x0101007C714B2613C1D446856A7394ED56AE8000BEE1D5A83F6037408424CE4047E3BAAA</vt:lpwstr>
  </property>
  <property fmtid="{D5CDD505-2E9C-101B-9397-08002B2CF9AE}" pid="3" name="HARPER Administration">
    <vt:lpwstr/>
  </property>
  <property fmtid="{D5CDD505-2E9C-101B-9397-08002B2CF9AE}" pid="4" name="HARPER Policies and Procedures">
    <vt:lpwstr/>
  </property>
  <property fmtid="{D5CDD505-2E9C-101B-9397-08002B2CF9AE}" pid="5" name="TaxKeyword">
    <vt:lpwstr>400;#PACE|c1dd8e63-1a87-4472-90d7-9006d756109b;#726;#Employee Climate Sruvey|0162f9b8-6abf-4f45-b14a-9977f36a72cb;#401;#Personal Assessment of the College Environment|74552c2f-8ec9-4adc-ae41-af1bea8e8aa3</vt:lpwstr>
  </property>
  <property fmtid="{D5CDD505-2E9C-101B-9397-08002B2CF9AE}" pid="6" name="HARPER Governance">
    <vt:lpwstr/>
  </property>
  <property fmtid="{D5CDD505-2E9C-101B-9397-08002B2CF9AE}" pid="7" name="HARPER Advancement">
    <vt:lpwstr/>
  </property>
  <property fmtid="{D5CDD505-2E9C-101B-9397-08002B2CF9AE}" pid="8" name="HARPER Audience">
    <vt:lpwstr/>
  </property>
  <property fmtid="{D5CDD505-2E9C-101B-9397-08002B2CF9AE}" pid="9" name="Year">
    <vt:lpwstr>51;#2013|a8f47fdc-a4cb-4421-a24a-b95879766292</vt:lpwstr>
  </property>
  <property fmtid="{D5CDD505-2E9C-101B-9397-08002B2CF9AE}" pid="10" name="HARPER Division">
    <vt:lpwstr/>
  </property>
  <property fmtid="{D5CDD505-2E9C-101B-9397-08002B2CF9AE}" pid="11" name="HARPER Academic Divisions">
    <vt:lpwstr/>
  </property>
</Properties>
</file>