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20"/>
  </p:notesMasterIdLst>
  <p:sldIdLst>
    <p:sldId id="267" r:id="rId5"/>
    <p:sldId id="269" r:id="rId6"/>
    <p:sldId id="290" r:id="rId7"/>
    <p:sldId id="257" r:id="rId8"/>
    <p:sldId id="288" r:id="rId9"/>
    <p:sldId id="289" r:id="rId10"/>
    <p:sldId id="282" r:id="rId11"/>
    <p:sldId id="283" r:id="rId12"/>
    <p:sldId id="291" r:id="rId13"/>
    <p:sldId id="284" r:id="rId14"/>
    <p:sldId id="285" r:id="rId15"/>
    <p:sldId id="287" r:id="rId16"/>
    <p:sldId id="286" r:id="rId17"/>
    <p:sldId id="292" r:id="rId18"/>
    <p:sldId id="277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5100"/>
    <a:srgbClr val="70AD47"/>
    <a:srgbClr val="002060"/>
    <a:srgbClr val="E1CEF0"/>
    <a:srgbClr val="BF89E8"/>
    <a:srgbClr val="3470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97"/>
    <p:restoredTop sz="94665"/>
  </p:normalViewPr>
  <p:slideViewPr>
    <p:cSldViewPr snapToGrid="0">
      <p:cViewPr varScale="1">
        <p:scale>
          <a:sx n="107" d="100"/>
          <a:sy n="107" d="100"/>
        </p:scale>
        <p:origin x="600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DC807-6670-A249-8563-F7FD1059FFED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C43D1DA-F363-BE41-8333-15CC74276F8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580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C43D1DA-F363-BE41-8333-15CC74276F8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55386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39555-64E1-404B-94D4-D78436D0E38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39505A-3EDF-624B-8516-3190680618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A5E21A-DDA1-AD42-B445-3AFD80C75F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4F13F-B3CE-F243-B972-813D2C0F4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429C4E-D882-C545-A805-D4D19C94C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794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F6803-E34B-DF48-BF1C-CFFB4AE2E1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278C0-AFB8-5046-AA39-57FB614BD7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5AC108-ADF1-5D40-B549-31169D1AB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3C92B5-CE1C-2A41-8B85-A3D33F86D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414975-6AF3-8E4C-9AEA-41777FEF66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88256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97AC90F-EE6D-B44F-BE11-5E4976FDE5F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A6389D-6B67-CC48-A652-5008015E1A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3E7C71-ED10-574E-B1DE-5A3D58BD66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2681B8-20AE-B343-8953-3E2F593CF1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DCCE30-A06F-E749-9AA4-FD1C5F28E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286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7C5076-D8C4-FB43-8BA6-C5C5D2F440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059111-63B9-234C-A53C-08C2E7F123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3EAC0B-E54B-0F43-907D-B5C8BE2408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87CA4D-A27D-434A-B274-16C0E5A28A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821387-551D-5A46-A90F-36D3943061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0082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1E837-7669-0343-9F95-564B800A4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440020-8C1B-B445-A995-1F730E2238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D72FB5-AA4B-BF42-B226-B35574BC03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996E054-8A9C-C243-9ED3-489D30BBB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1E26F4-B178-1643-8173-416B198F6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4934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205B3D-7F70-F94C-866B-DC7958B799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A402B3-B128-FB42-91A9-DA76E937065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F7F9D6-2D3F-A240-A572-FD6462EDCF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B28E267-7251-7A49-9B08-069B1B749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807BC9E-05BC-E048-9B2F-1078B2310C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EC0E4E8-4014-A248-8DBB-71655EE673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882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55E2E-41F0-D44D-BFCB-833F718A5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B060F8-78FA-B44C-9171-84DA3428A7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8AC63ED-C41B-BE4C-9CE3-A3029B987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DC8935-0073-4640-A411-2AA0218E1DF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A2E1079-2703-7D46-BAAA-BB02B0D879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E666F9B-7784-2C4C-8057-FFDF5AC91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3E9C20-D9EF-954E-89FE-1B8109964E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6E5236-050D-3046-BD5D-83A9D8A2D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150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F45655-C920-D54B-8E65-F7D25549A6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1F64871-C77E-D44D-9A11-84B67DBEA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47DAEEA-98AE-EF4F-BAB7-B758C21F96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04EB0B-4103-BC4A-ADEC-AE65230B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71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9659B16-6E5B-CD40-94B9-0EBF20956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2645BB1-83C6-F247-9814-1B53B395D6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68D9D7-6F4D-E04D-800C-19F140BC81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2908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5EFB2-9038-514D-8753-DD4074F60F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08E44C-4C01-F142-820E-E53A2E8A17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8D3F1-20D1-654B-A638-71C65A8B689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5AC0AE-DE89-9B46-870D-12242590D6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00C956-BA4B-1F41-B37F-4F60AE540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C8E86D-6E22-6A42-8B77-5C218A99CD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3185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063A6-0661-0047-91FC-D752D88980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D683C05-7536-E94F-868D-2D73FDBFE7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1EE906-05BA-6F43-9FC2-DFE2DABD3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A735F-680E-8A4F-8900-1600D6EB9B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42E3C8-A85F-8143-88D2-2BF3B0B77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F14CFCE-FA68-A844-B8D6-777B345B55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2746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4A8DA0-F7CF-3D4D-8ABF-3DB395DBA0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680339-7E4D-A54A-8281-296819C8ED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B92C4A-0AB9-EF4E-AEEE-4C1C14DD7BA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E7DD5E-3A6A-EF4C-A89E-44707825049C}" type="datetimeFigureOut">
              <a:rPr lang="en-US" smtClean="0"/>
              <a:t>9/2/2020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C8DFA5-C68C-5942-B6DF-872B04AFD7A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656365-D5C3-6543-95E6-3F6B94624FB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FE0603-CDFA-4548-BCE2-86C3A30254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018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mailto:klittel@harpercollege.edu" TargetMode="External"/><Relationship Id="rId2" Type="http://schemas.openxmlformats.org/officeDocument/2006/relationships/hyperlink" Target="mailto:rnoggle@harpercollege.edu" TargetMode="External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tiff"/><Relationship Id="rId4" Type="http://schemas.openxmlformats.org/officeDocument/2006/relationships/image" Target="../media/image6.tif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2.tiff"/><Relationship Id="rId4" Type="http://schemas.openxmlformats.org/officeDocument/2006/relationships/image" Target="../media/image11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21EDDF03-4013-41E5-BAC0-FE026108E50A}"/>
              </a:ext>
            </a:extLst>
          </p:cNvPr>
          <p:cNvGrpSpPr/>
          <p:nvPr/>
        </p:nvGrpSpPr>
        <p:grpSpPr>
          <a:xfrm>
            <a:off x="-452134" y="1039441"/>
            <a:ext cx="13626830" cy="956553"/>
            <a:chOff x="1823" y="1104291"/>
            <a:chExt cx="12208213" cy="470171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577EE6-1FC8-4C63-98AC-EDA6C0CEB7A3}"/>
                </a:ext>
              </a:extLst>
            </p:cNvPr>
            <p:cNvSpPr/>
            <p:nvPr/>
          </p:nvSpPr>
          <p:spPr>
            <a:xfrm>
              <a:off x="1823" y="1104292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ADD6B0F-E54A-48E5-B261-6F25211FB8AE}"/>
                </a:ext>
              </a:extLst>
            </p:cNvPr>
            <p:cNvSpPr/>
            <p:nvPr/>
          </p:nvSpPr>
          <p:spPr>
            <a:xfrm>
              <a:off x="2952546" y="1104291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3713D40-2464-4290-99CF-43952B6E8DDA}"/>
                </a:ext>
              </a:extLst>
            </p:cNvPr>
            <p:cNvSpPr/>
            <p:nvPr/>
          </p:nvSpPr>
          <p:spPr>
            <a:xfrm>
              <a:off x="6162673" y="1104291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FCF21E56-E586-49B2-B2BE-9A9D5890FA38}"/>
                </a:ext>
              </a:extLst>
            </p:cNvPr>
            <p:cNvSpPr/>
            <p:nvPr/>
          </p:nvSpPr>
          <p:spPr>
            <a:xfrm>
              <a:off x="9194461" y="1104291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0281BCA-4283-4332-921E-09BD43B6F4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080156" y="1042749"/>
            <a:ext cx="9144000" cy="2387600"/>
          </a:xfrm>
        </p:spPr>
        <p:txBody>
          <a:bodyPr/>
          <a:lstStyle/>
          <a:p>
            <a:r>
              <a:rPr lang="en-US" b="1">
                <a:latin typeface="Aharoni"/>
                <a:ea typeface="Aharoni" panose="02000000000000000000" pitchFamily="2" charset="0"/>
                <a:cs typeface="Aharoni"/>
              </a:rPr>
              <a:t>Tech Tuesday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1D934F8-DAEA-46C3-9C21-767456D443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13468" y="3652385"/>
            <a:ext cx="11365064" cy="1314222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 sz="4000"/>
              <a:t>Google Suite </a:t>
            </a:r>
            <a:endParaRPr lang="en-US" sz="40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8C2C0D8-4ADA-4B34-A098-4CFB474DD1B2}"/>
              </a:ext>
            </a:extLst>
          </p:cNvPr>
          <p:cNvSpPr/>
          <p:nvPr/>
        </p:nvSpPr>
        <p:spPr>
          <a:xfrm>
            <a:off x="413468" y="357809"/>
            <a:ext cx="3578087" cy="3466768"/>
          </a:xfrm>
          <a:prstGeom prst="ellipse">
            <a:avLst/>
          </a:prstGeo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3008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9DE-142A-4440-AE82-E6FF8623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07098"/>
            <a:ext cx="10515600" cy="1010697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Creating a New Google Doc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8031904-C8EE-4644-95D2-B8C155BFC01B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1831EE8-21C9-0441-B2E8-CA5D13BA44F1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CFB6B0A2-3576-1748-9789-0A48AE61FF78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55EFD9-69D0-0444-8F15-6D3CF0A6D203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6567C16-5C5B-544A-AFB2-6221A1F40817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CCB61A05-76DC-7C49-90CD-2969389E0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272" y="2060267"/>
            <a:ext cx="3302000" cy="4445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F7ED77B-69C4-DB46-8EF7-839E734DFC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7919"/>
          <a:stretch/>
        </p:blipFill>
        <p:spPr>
          <a:xfrm>
            <a:off x="2628073" y="4090259"/>
            <a:ext cx="2794158" cy="2593253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F4603646-5233-E649-9D2C-7B815F8B31C7}"/>
              </a:ext>
            </a:extLst>
          </p:cNvPr>
          <p:cNvGrpSpPr/>
          <p:nvPr/>
        </p:nvGrpSpPr>
        <p:grpSpPr>
          <a:xfrm>
            <a:off x="1645874" y="2706260"/>
            <a:ext cx="1964398" cy="2654204"/>
            <a:chOff x="1629832" y="2112702"/>
            <a:chExt cx="1964398" cy="2654204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AE9F4D74-D655-E64B-B494-925FBDB631EE}"/>
                </a:ext>
              </a:extLst>
            </p:cNvPr>
            <p:cNvCxnSpPr>
              <a:cxnSpLocks/>
            </p:cNvCxnSpPr>
            <p:nvPr/>
          </p:nvCxnSpPr>
          <p:spPr>
            <a:xfrm>
              <a:off x="1629832" y="2112702"/>
              <a:ext cx="1964398" cy="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DF95226-1D7D-3F41-915B-9CE69211C62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42532" y="2112702"/>
              <a:ext cx="0" cy="356492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>
              <a:extLst>
                <a:ext uri="{FF2B5EF4-FFF2-40B4-BE49-F238E27FC236}">
                  <a16:creationId xmlns:a16="http://schemas.microsoft.com/office/drawing/2014/main" id="{E9105BB2-966D-F548-B729-3E6CA2151E63}"/>
                </a:ext>
              </a:extLst>
            </p:cNvPr>
            <p:cNvCxnSpPr>
              <a:cxnSpLocks/>
            </p:cNvCxnSpPr>
            <p:nvPr/>
          </p:nvCxnSpPr>
          <p:spPr>
            <a:xfrm>
              <a:off x="3594230" y="2112702"/>
              <a:ext cx="0" cy="2654204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3E04318-68A9-8842-ADD8-724A9854650D}"/>
              </a:ext>
            </a:extLst>
          </p:cNvPr>
          <p:cNvSpPr txBox="1"/>
          <p:nvPr/>
        </p:nvSpPr>
        <p:spPr>
          <a:xfrm>
            <a:off x="839787" y="1630146"/>
            <a:ext cx="405305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From Google Drive Online 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E7F59394-4839-3A48-B0BE-B5F981720AB9}"/>
              </a:ext>
            </a:extLst>
          </p:cNvPr>
          <p:cNvSpPr txBox="1"/>
          <p:nvPr/>
        </p:nvSpPr>
        <p:spPr>
          <a:xfrm>
            <a:off x="7437574" y="1630146"/>
            <a:ext cx="36154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From Chromebook App</a:t>
            </a:r>
          </a:p>
        </p:txBody>
      </p:sp>
      <p:pic>
        <p:nvPicPr>
          <p:cNvPr id="42" name="Picture 41">
            <a:extLst>
              <a:ext uri="{FF2B5EF4-FFF2-40B4-BE49-F238E27FC236}">
                <a16:creationId xmlns:a16="http://schemas.microsoft.com/office/drawing/2014/main" id="{5ACBCF0C-E5FC-E54B-B19F-131EB735CC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332" y="4058718"/>
            <a:ext cx="3786258" cy="2643237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B5D13B9C-BBBB-8C48-83D0-3ED5ADBD570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288" t="10846" b="6846"/>
          <a:stretch/>
        </p:blipFill>
        <p:spPr>
          <a:xfrm>
            <a:off x="8007376" y="2248800"/>
            <a:ext cx="2131983" cy="198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986015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9DE-142A-4440-AE82-E6FF8623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36884"/>
            <a:ext cx="10515600" cy="980911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Google Doc Features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57FBE2-55B2-CF40-A260-277DCCADC7C6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781D7F-2805-1243-A186-8020BED38807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FC60D1C-5C8A-DF45-87D8-138BCED707EB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FD84C59-7377-544F-961A-B0FCE2AC581D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EC2698B-874C-0D48-81C4-E75702C88BA8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58F37979-9176-4D43-8298-66FE0C18C5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872" y="3822880"/>
            <a:ext cx="11403432" cy="112358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988209E-63A6-544D-826D-4788EEDC40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0957" y="1789904"/>
            <a:ext cx="3873500" cy="1689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5353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9DE-142A-4440-AE82-E6FF8623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5199" y="172386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Sharing</a:t>
            </a:r>
            <a:r>
              <a:rPr lang="en-US" dirty="0">
                <a:latin typeface="Arial"/>
                <a:cs typeface="Arial"/>
              </a:rPr>
              <a:t> 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8DA57E6-FECE-476D-A782-3E07E844D64E}"/>
              </a:ext>
            </a:extLst>
          </p:cNvPr>
          <p:cNvSpPr txBox="1">
            <a:spLocks/>
          </p:cNvSpPr>
          <p:nvPr/>
        </p:nvSpPr>
        <p:spPr>
          <a:xfrm>
            <a:off x="5609292" y="1920328"/>
            <a:ext cx="6054973" cy="444838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cs typeface="Calibri"/>
              </a:rPr>
              <a:t>3 Sharing Options – CHOOSE WISELY!!!</a:t>
            </a:r>
          </a:p>
          <a:p>
            <a:pPr marL="0" indent="0">
              <a:buNone/>
            </a:pPr>
            <a:r>
              <a:rPr lang="en-US" b="1" dirty="0">
                <a:cs typeface="Calibri"/>
              </a:rPr>
              <a:t>Viewer: </a:t>
            </a:r>
            <a:r>
              <a:rPr lang="en-US" sz="2600" dirty="0">
                <a:cs typeface="Calibri"/>
              </a:rPr>
              <a:t>can </a:t>
            </a:r>
            <a:r>
              <a:rPr lang="en-US" sz="2600" b="1" dirty="0">
                <a:cs typeface="Calibri"/>
              </a:rPr>
              <a:t>view</a:t>
            </a:r>
            <a:r>
              <a:rPr lang="en-US" sz="2600" dirty="0">
                <a:cs typeface="Calibri"/>
              </a:rPr>
              <a:t> the document only.  Cannot share, edit or comment </a:t>
            </a:r>
          </a:p>
          <a:p>
            <a:pPr marL="0" indent="0">
              <a:buNone/>
            </a:pPr>
            <a:r>
              <a:rPr lang="en-US" b="1" dirty="0">
                <a:cs typeface="Calibri"/>
              </a:rPr>
              <a:t>Commenter: </a:t>
            </a:r>
            <a:r>
              <a:rPr lang="en-US" sz="2600" dirty="0">
                <a:cs typeface="Calibri"/>
              </a:rPr>
              <a:t>Can </a:t>
            </a:r>
            <a:r>
              <a:rPr lang="en-US" sz="2600" b="1" dirty="0">
                <a:cs typeface="Calibri"/>
              </a:rPr>
              <a:t>view</a:t>
            </a:r>
            <a:r>
              <a:rPr lang="en-US" sz="2600" dirty="0">
                <a:cs typeface="Calibri"/>
              </a:rPr>
              <a:t> the document and </a:t>
            </a:r>
            <a:r>
              <a:rPr lang="en-US" sz="2600" b="1" dirty="0">
                <a:cs typeface="Calibri"/>
              </a:rPr>
              <a:t>make comments</a:t>
            </a:r>
            <a:r>
              <a:rPr lang="en-US" sz="2600" dirty="0">
                <a:cs typeface="Calibri"/>
              </a:rPr>
              <a:t>, but cannot share or edit the document</a:t>
            </a:r>
          </a:p>
          <a:p>
            <a:pPr marL="0" indent="0">
              <a:buNone/>
            </a:pPr>
            <a:r>
              <a:rPr lang="en-US" b="1" dirty="0">
                <a:cs typeface="Calibri"/>
              </a:rPr>
              <a:t>Editor: </a:t>
            </a:r>
            <a:r>
              <a:rPr lang="en-US" sz="2600" dirty="0">
                <a:cs typeface="Calibri"/>
              </a:rPr>
              <a:t>can </a:t>
            </a:r>
            <a:r>
              <a:rPr lang="en-US" sz="2600" b="1" dirty="0">
                <a:cs typeface="Calibri"/>
              </a:rPr>
              <a:t>make changes</a:t>
            </a:r>
            <a:r>
              <a:rPr lang="en-US" sz="2600" dirty="0">
                <a:cs typeface="Calibri"/>
              </a:rPr>
              <a:t>, </a:t>
            </a:r>
            <a:r>
              <a:rPr lang="en-US" sz="2600" b="1" dirty="0">
                <a:cs typeface="Calibri"/>
              </a:rPr>
              <a:t>add comments </a:t>
            </a:r>
            <a:r>
              <a:rPr lang="en-US" sz="2600" dirty="0">
                <a:cs typeface="Calibri"/>
              </a:rPr>
              <a:t>and </a:t>
            </a:r>
            <a:r>
              <a:rPr lang="en-US" sz="2600" b="1" dirty="0">
                <a:cs typeface="Calibri"/>
              </a:rPr>
              <a:t>share the document </a:t>
            </a:r>
            <a:r>
              <a:rPr lang="en-US" sz="2600" dirty="0">
                <a:cs typeface="Calibri"/>
              </a:rPr>
              <a:t>with others.</a:t>
            </a:r>
            <a:endParaRPr lang="en-US" sz="2600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2B82370-2F9F-F745-9065-F0BDA9093DC7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65D3EDC-A8BE-D946-8E60-F94951A13040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A2E3E3A7-A06D-314C-AA14-8B8F96AA878A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77F562-FFDB-8442-8FEA-AB13C74FC718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E9B4D6E-02C2-504B-9031-70FEE301DEAF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4624FB1-C351-1C4D-AB7B-0699CC90E9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363" y="1576547"/>
            <a:ext cx="2551183" cy="11179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D764C93-2B52-6E40-A49C-27971F5E88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548" y="2867418"/>
            <a:ext cx="4673041" cy="2793666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3F163E5-3462-4245-81E2-173A00527B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4624" t="34301" r="5132" b="31899"/>
          <a:stretch/>
        </p:blipFill>
        <p:spPr>
          <a:xfrm>
            <a:off x="3609474" y="2098282"/>
            <a:ext cx="1668379" cy="1543277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0E30C1C-AEBE-9B4D-A904-970C3512EC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3091" y="5375096"/>
            <a:ext cx="2484058" cy="13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94007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9DE-142A-4440-AE82-E6FF8623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229" y="295805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Uploading/Editing Office Files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8DA57E6-FECE-476D-A782-3E07E844D64E}"/>
              </a:ext>
            </a:extLst>
          </p:cNvPr>
          <p:cNvSpPr txBox="1">
            <a:spLocks/>
          </p:cNvSpPr>
          <p:nvPr/>
        </p:nvSpPr>
        <p:spPr>
          <a:xfrm>
            <a:off x="1035128" y="3316695"/>
            <a:ext cx="4363361" cy="207585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1900" dirty="0"/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103CE382-15B8-457B-AD96-D9BC1281CC06}"/>
              </a:ext>
            </a:extLst>
          </p:cNvPr>
          <p:cNvSpPr txBox="1">
            <a:spLocks/>
          </p:cNvSpPr>
          <p:nvPr/>
        </p:nvSpPr>
        <p:spPr>
          <a:xfrm>
            <a:off x="1035128" y="1730933"/>
            <a:ext cx="2684881" cy="47885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3FCE5E-B105-2D43-8F74-B794D042AE60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167A4D-8542-3740-8D2A-17A57E9DF041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55B695-DD20-1D47-BA3E-33CE4FB0C3B5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6D1859-F270-C340-B4DF-8989360257B7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18F688-35BA-784A-B133-D16718988831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4D1E165D-66AE-6F4B-8E28-2E09E2190F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6718" y="2331886"/>
            <a:ext cx="2866886" cy="385927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B6C14290-E300-BD46-8228-0A43A7D9FED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59654"/>
          <a:stretch/>
        </p:blipFill>
        <p:spPr>
          <a:xfrm>
            <a:off x="2322930" y="4254775"/>
            <a:ext cx="1815933" cy="2593253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37849B22-F0EA-204B-B26C-BDEB0923906B}"/>
              </a:ext>
            </a:extLst>
          </p:cNvPr>
          <p:cNvGrpSpPr/>
          <p:nvPr/>
        </p:nvGrpSpPr>
        <p:grpSpPr>
          <a:xfrm>
            <a:off x="1341076" y="2818554"/>
            <a:ext cx="1964398" cy="2122414"/>
            <a:chOff x="1645874" y="2706260"/>
            <a:chExt cx="1964398" cy="2122414"/>
          </a:xfrm>
        </p:grpSpPr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58A76D2C-CADD-874F-AC8A-3A8761A4671A}"/>
                </a:ext>
              </a:extLst>
            </p:cNvPr>
            <p:cNvCxnSpPr>
              <a:cxnSpLocks/>
            </p:cNvCxnSpPr>
            <p:nvPr/>
          </p:nvCxnSpPr>
          <p:spPr>
            <a:xfrm>
              <a:off x="1645874" y="2706260"/>
              <a:ext cx="1964398" cy="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B3B25A99-5C97-3E4D-AC87-B0174299DE8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658574" y="2706260"/>
              <a:ext cx="0" cy="356492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2DDAA328-26A6-784E-9BD9-0742A0E72575}"/>
                </a:ext>
              </a:extLst>
            </p:cNvPr>
            <p:cNvCxnSpPr>
              <a:cxnSpLocks/>
            </p:cNvCxnSpPr>
            <p:nvPr/>
          </p:nvCxnSpPr>
          <p:spPr>
            <a:xfrm>
              <a:off x="3610272" y="2706260"/>
              <a:ext cx="0" cy="2122414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Rectangle 6">
            <a:extLst>
              <a:ext uri="{FF2B5EF4-FFF2-40B4-BE49-F238E27FC236}">
                <a16:creationId xmlns:a16="http://schemas.microsoft.com/office/drawing/2014/main" id="{633B13D5-D3F6-464B-BDB5-5407DD6842D0}"/>
              </a:ext>
            </a:extLst>
          </p:cNvPr>
          <p:cNvSpPr/>
          <p:nvPr/>
        </p:nvSpPr>
        <p:spPr>
          <a:xfrm>
            <a:off x="292229" y="1554298"/>
            <a:ext cx="117338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Once you upload a Microsoft Office file, you'll be able to </a:t>
            </a:r>
            <a:r>
              <a:rPr lang="en-US" sz="2000" b="1" dirty="0"/>
              <a:t>manage</a:t>
            </a:r>
            <a:r>
              <a:rPr lang="en-US" sz="2000" dirty="0"/>
              <a:t>, </a:t>
            </a:r>
            <a:r>
              <a:rPr lang="en-US" sz="2000" b="1" dirty="0"/>
              <a:t>organize</a:t>
            </a:r>
            <a:r>
              <a:rPr lang="en-US" sz="2000" dirty="0"/>
              <a:t>, </a:t>
            </a:r>
            <a:r>
              <a:rPr lang="en-US" sz="2000" b="1" dirty="0"/>
              <a:t>share</a:t>
            </a:r>
            <a:r>
              <a:rPr lang="en-US" sz="2000" dirty="0"/>
              <a:t>, and </a:t>
            </a:r>
            <a:r>
              <a:rPr lang="en-US" sz="2000" b="1" dirty="0"/>
              <a:t>access</a:t>
            </a:r>
            <a:r>
              <a:rPr lang="en-US" sz="2000" dirty="0"/>
              <a:t> it from anywhere. </a:t>
            </a: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14C963D1-3C7A-B548-8087-0D60CA8EB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8489" y="2676802"/>
            <a:ext cx="2895600" cy="71120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151E422-468D-AD44-BCCE-B9DEB2CD5AA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672" b="6704"/>
          <a:stretch/>
        </p:blipFill>
        <p:spPr>
          <a:xfrm>
            <a:off x="6498053" y="3814426"/>
            <a:ext cx="5324979" cy="22174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32046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9DE-142A-4440-AE82-E6FF8623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533854"/>
            <a:ext cx="10515600" cy="783941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Working Offline?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F3FCE5E-B105-2D43-8F74-B794D042AE60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4167A4D-8542-3740-8D2A-17A57E9DF041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155B695-DD20-1D47-BA3E-33CE4FB0C3B5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26D1859-F270-C340-B4DF-8989360257B7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5E18F688-35BA-784A-B133-D16718988831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sp>
        <p:nvSpPr>
          <p:cNvPr id="6" name="Rectangle 5">
            <a:extLst>
              <a:ext uri="{FF2B5EF4-FFF2-40B4-BE49-F238E27FC236}">
                <a16:creationId xmlns:a16="http://schemas.microsoft.com/office/drawing/2014/main" id="{82D1A2D0-F9C3-9D48-842C-F6B9D498E24B}"/>
              </a:ext>
            </a:extLst>
          </p:cNvPr>
          <p:cNvSpPr/>
          <p:nvPr/>
        </p:nvSpPr>
        <p:spPr>
          <a:xfrm>
            <a:off x="352926" y="1582266"/>
            <a:ext cx="107064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/>
              <a:t>No network connection? No problem! With Google Docs Offline, you can access Google Docs, Sheets, Slides, and Drive without connecting to the internet. </a:t>
            </a:r>
          </a:p>
        </p:txBody>
      </p:sp>
    </p:spTree>
    <p:extLst>
      <p:ext uri="{BB962C8B-B14F-4D97-AF65-F5344CB8AC3E}">
        <p14:creationId xmlns:p14="http://schemas.microsoft.com/office/powerpoint/2010/main" val="340508313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41788D8-C0AA-4EB5-B32F-FC5D06C4D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56025" y="4041989"/>
            <a:ext cx="7138493" cy="18893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en-US">
                <a:cs typeface="Calibri" panose="020F0502020204030204"/>
              </a:rPr>
              <a:t>Any questions, please contact us:</a:t>
            </a:r>
            <a:endParaRPr lang="en-US" sz="4800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cs typeface="Calibri" panose="020F0502020204030204"/>
              </a:rPr>
              <a:t>Rebekah Noggle (</a:t>
            </a:r>
            <a:r>
              <a:rPr lang="en-US">
                <a:cs typeface="Calibri" panose="020F0502020204030204"/>
                <a:hlinkClick r:id="rId2"/>
              </a:rPr>
              <a:t>rnoggle@harpercollege.edu</a:t>
            </a:r>
            <a:r>
              <a:rPr lang="en-US">
                <a:cs typeface="Calibri" panose="020F0502020204030204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>
                <a:cs typeface="Calibri" panose="020F0502020204030204"/>
              </a:rPr>
              <a:t>Kerry </a:t>
            </a:r>
            <a:r>
              <a:rPr lang="en-US" err="1">
                <a:cs typeface="Calibri" panose="020F0502020204030204"/>
              </a:rPr>
              <a:t>Littel</a:t>
            </a:r>
            <a:r>
              <a:rPr lang="en-US">
                <a:cs typeface="Calibri" panose="020F0502020204030204"/>
              </a:rPr>
              <a:t> (</a:t>
            </a:r>
            <a:r>
              <a:rPr lang="en-US">
                <a:cs typeface="Calibri" panose="020F0502020204030204"/>
                <a:hlinkClick r:id="rId3"/>
              </a:rPr>
              <a:t>klittel@harpercollege.edu</a:t>
            </a:r>
            <a:r>
              <a:rPr lang="en-US">
                <a:cs typeface="Calibri" panose="020F0502020204030204"/>
              </a:rPr>
              <a:t>)</a:t>
            </a:r>
          </a:p>
          <a:p>
            <a:pPr marL="0" indent="0">
              <a:lnSpc>
                <a:spcPct val="100000"/>
              </a:lnSpc>
              <a:buNone/>
            </a:pPr>
            <a:endParaRPr lang="en-US">
              <a:cs typeface="Calibri" panose="020F0502020204030204"/>
            </a:endParaRPr>
          </a:p>
          <a:p>
            <a:pPr marL="0" indent="0">
              <a:lnSpc>
                <a:spcPct val="100000"/>
              </a:lnSpc>
              <a:buNone/>
            </a:pPr>
            <a:endParaRPr lang="en-US">
              <a:cs typeface="Calibri" panose="020F0502020204030204"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7652779-87B5-4E54-BFD1-2C05731FC020}"/>
              </a:ext>
            </a:extLst>
          </p:cNvPr>
          <p:cNvGrpSpPr/>
          <p:nvPr/>
        </p:nvGrpSpPr>
        <p:grpSpPr>
          <a:xfrm>
            <a:off x="-17550" y="3003932"/>
            <a:ext cx="12208213" cy="470171"/>
            <a:chOff x="1823" y="1363695"/>
            <a:chExt cx="12208213" cy="470171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6FF59E5-4FC1-47A0-8190-97E5C87FCE23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71B5AAF2-FD5F-44E4-9494-6796314DEB87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6577867-2C7C-430E-9EEE-FDBBC57D6713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927926E-8937-4919-8670-999EEACE9455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7F6C5656-59C7-4A9D-A2B5-F10D164A4303}"/>
              </a:ext>
            </a:extLst>
          </p:cNvPr>
          <p:cNvSpPr txBox="1"/>
          <p:nvPr/>
        </p:nvSpPr>
        <p:spPr>
          <a:xfrm>
            <a:off x="3290807" y="927315"/>
            <a:ext cx="6204488" cy="156966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9600">
                <a:cs typeface="Calibri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1800018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5494-D53F-6B49-949D-BD2CF7F2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4061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latin typeface="Arial"/>
                <a:cs typeface="Arial"/>
              </a:rPr>
              <a:t>What Will You Learn Today?</a:t>
            </a:r>
            <a:endParaRPr lang="en-US">
              <a:cs typeface="Calibri Light"/>
            </a:endParaRP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41788D8-C0AA-4EB5-B32F-FC5D06C4D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17804" y="2303597"/>
            <a:ext cx="9889738" cy="3684588"/>
          </a:xfrm>
        </p:spPr>
        <p:txBody>
          <a:bodyPr>
            <a:normAutofit/>
          </a:bodyPr>
          <a:lstStyle/>
          <a:p>
            <a:r>
              <a:rPr lang="en-US" dirty="0"/>
              <a:t>Vocabulary</a:t>
            </a:r>
          </a:p>
          <a:p>
            <a:r>
              <a:rPr lang="en-US" dirty="0"/>
              <a:t>Accessing Google Drive</a:t>
            </a:r>
          </a:p>
          <a:p>
            <a:r>
              <a:rPr lang="en-US" dirty="0"/>
              <a:t>Google Drive Dashboard</a:t>
            </a:r>
          </a:p>
          <a:p>
            <a:r>
              <a:rPr lang="en-US" dirty="0"/>
              <a:t>Creating a New Google Doc</a:t>
            </a:r>
          </a:p>
          <a:p>
            <a:r>
              <a:rPr lang="en-US" dirty="0"/>
              <a:t>Google </a:t>
            </a:r>
            <a:r>
              <a:rPr lang="en-US"/>
              <a:t>Doc Features</a:t>
            </a:r>
            <a:endParaRPr lang="en-US" dirty="0"/>
          </a:p>
          <a:p>
            <a:r>
              <a:rPr lang="en-US" dirty="0"/>
              <a:t>Working Offline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D68343-F4A1-AB41-BB28-013070A791A5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2FD60E4-14D6-EA42-8A7D-B58F98189599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2495EA4-2BCF-4242-AFC5-57D5AA66BBF1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1309962-F800-144A-A4A6-87C7EFB267BF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54514540-49E4-9B42-9621-8CA8C35C4165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079992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5494-D53F-6B49-949D-BD2CF7F2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34691" y="153844"/>
            <a:ext cx="3647152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Vocabulary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41788D8-C0AA-4EB5-B32F-FC5D06C4D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567511" y="2072909"/>
            <a:ext cx="8894387" cy="1255967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a typeface="+mn-lt"/>
                <a:cs typeface="+mn-lt"/>
              </a:rPr>
              <a:t>Browser</a:t>
            </a:r>
            <a:r>
              <a:rPr lang="en-US" sz="2400" dirty="0">
                <a:ea typeface="+mn-lt"/>
                <a:cs typeface="+mn-lt"/>
              </a:rPr>
              <a:t> – an application that provides access to the internet.  Example: Chrome</a:t>
            </a:r>
            <a:endParaRPr lang="en-US" sz="2000" dirty="0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cs typeface="Calibri"/>
            </a:endParaRPr>
          </a:p>
          <a:p>
            <a:pPr marL="2286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2AC26CA-E538-0D4A-88C3-F3BEDD15C0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542" y="1479409"/>
            <a:ext cx="2442969" cy="244296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9125BB3-9329-2844-AC21-FE4E8751CF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76" y="4008037"/>
            <a:ext cx="2141100" cy="21411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EE5E1772-0CE4-3646-9B8A-446DD8DA72DE}"/>
              </a:ext>
            </a:extLst>
          </p:cNvPr>
          <p:cNvSpPr/>
          <p:nvPr/>
        </p:nvSpPr>
        <p:spPr>
          <a:xfrm>
            <a:off x="2440633" y="3993247"/>
            <a:ext cx="9671178" cy="28050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b="1" dirty="0">
                <a:ea typeface="+mn-lt"/>
                <a:cs typeface="+mn-lt"/>
              </a:rPr>
              <a:t>Cloud Storage </a:t>
            </a:r>
            <a:r>
              <a:rPr lang="en-US" sz="2400" dirty="0">
                <a:ea typeface="+mn-lt"/>
                <a:cs typeface="+mn-lt"/>
              </a:rPr>
              <a:t>– Online ”place” that allows you to store files for free</a:t>
            </a:r>
            <a:endParaRPr lang="en-US" sz="2400" dirty="0"/>
          </a:p>
          <a:p>
            <a:pPr>
              <a:lnSpc>
                <a:spcPct val="150000"/>
              </a:lnSpc>
            </a:pPr>
            <a:r>
              <a:rPr lang="en-US" sz="2400" b="1" dirty="0">
                <a:cs typeface="Calibri"/>
              </a:rPr>
              <a:t>Google Drive </a:t>
            </a:r>
            <a:r>
              <a:rPr lang="en-US" sz="2400" dirty="0">
                <a:cs typeface="Calibri"/>
              </a:rPr>
              <a:t>– a free service that allows you to store files online and access them anywhere using the cloud</a:t>
            </a:r>
            <a:r>
              <a:rPr lang="en-US" sz="2400" dirty="0">
                <a:ea typeface="+mn-lt"/>
                <a:cs typeface="+mn-lt"/>
              </a:rPr>
              <a:t>.  It also gives you access to free web-based applications for creating documents, presentations,  spreadsheets and more!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7BC828BE-2377-EB4B-ADBA-1BFC22918DDE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D1A3D1B5-A789-B14E-A31C-535E08CA1759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8CDD7325-835F-DF44-9F3D-181AD2E961F8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5F7D6F0-301F-274F-B636-1299CAF3CC73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73E4DFF-4543-C54B-95C9-F54D2DC9E507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856099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DE0AC26-AECA-0F41-A8D3-DE229C1596FA}"/>
              </a:ext>
            </a:extLst>
          </p:cNvPr>
          <p:cNvSpPr/>
          <p:nvPr/>
        </p:nvSpPr>
        <p:spPr>
          <a:xfrm>
            <a:off x="2952546" y="2934586"/>
            <a:ext cx="7956459" cy="3721395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6E25494-D53F-6B49-949D-BD2CF7F2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406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Vocabulary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41788D8-C0AA-4EB5-B32F-FC5D06C4D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381693" y="1721152"/>
            <a:ext cx="7731442" cy="142608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cs typeface="Calibri"/>
              </a:rPr>
              <a:t>Application (App)</a:t>
            </a:r>
            <a:r>
              <a:rPr lang="en-US" sz="2000" dirty="0">
                <a:cs typeface="Calibri"/>
              </a:rPr>
              <a:t> </a:t>
            </a:r>
            <a:r>
              <a:rPr lang="en-US" sz="2400" dirty="0">
                <a:cs typeface="Calibri"/>
              </a:rPr>
              <a:t>–</a:t>
            </a:r>
            <a:r>
              <a:rPr lang="en-US" sz="2400" dirty="0">
                <a:ea typeface="+mn-lt"/>
                <a:cs typeface="+mn-lt"/>
              </a:rPr>
              <a:t> a program made for use on a mobile device (tablet, smartphone, Chromebook, etc...)</a:t>
            </a:r>
          </a:p>
          <a:p>
            <a:pPr marL="0" indent="0">
              <a:lnSpc>
                <a:spcPct val="150000"/>
              </a:lnSpc>
              <a:buNone/>
            </a:pPr>
            <a:endParaRPr lang="en-US" sz="2000" dirty="0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cs typeface="Calibri"/>
            </a:endParaRPr>
          </a:p>
          <a:p>
            <a:pPr marL="2286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60B196A-1382-C744-95F8-8934699711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367" r="10983"/>
          <a:stretch/>
        </p:blipFill>
        <p:spPr>
          <a:xfrm>
            <a:off x="3678861" y="3241995"/>
            <a:ext cx="1271017" cy="163686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39ED45-7706-DA43-9008-A54F563F551C}"/>
              </a:ext>
            </a:extLst>
          </p:cNvPr>
          <p:cNvPicPr>
            <a:picLocks/>
          </p:cNvPicPr>
          <p:nvPr/>
        </p:nvPicPr>
        <p:blipFill rotWithShape="1">
          <a:blip r:embed="rId3"/>
          <a:srcRect l="25579" r="24270" b="25779"/>
          <a:stretch/>
        </p:blipFill>
        <p:spPr>
          <a:xfrm>
            <a:off x="6366558" y="3241995"/>
            <a:ext cx="1271016" cy="163686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9721C33-D881-9F4E-80C5-DC2EC86CB2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305" r="13515"/>
          <a:stretch/>
        </p:blipFill>
        <p:spPr>
          <a:xfrm>
            <a:off x="8894345" y="3241995"/>
            <a:ext cx="1197798" cy="1636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E3E9D7B-DF61-1341-8C57-8764D21FFB4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426" y="1663745"/>
            <a:ext cx="2246719" cy="2246719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2288A30A-5831-9543-94D1-15BC28BE84E1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FAAEC1F-0D2B-CA45-813C-84CB6888EDA0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9991B784-D40E-794B-AC47-5B6D1868D6E9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969DD6F-1225-024A-AD0E-86354693D301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AA37BF1-EF70-8241-A161-AECFF8668705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966CE13-A44C-2E44-81F5-715821C952BB}"/>
              </a:ext>
            </a:extLst>
          </p:cNvPr>
          <p:cNvSpPr txBox="1"/>
          <p:nvPr/>
        </p:nvSpPr>
        <p:spPr>
          <a:xfrm>
            <a:off x="3317356" y="4992838"/>
            <a:ext cx="2130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Google Docs</a:t>
            </a:r>
            <a:br>
              <a:rPr lang="en-US" dirty="0"/>
            </a:br>
            <a:r>
              <a:rPr lang="en-US" dirty="0"/>
              <a:t>for composing letters, essays, flyers, etc. (similar to Microsoft Word)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4E825FB-8AC3-3E48-966E-7657F5BAD85A}"/>
              </a:ext>
            </a:extLst>
          </p:cNvPr>
          <p:cNvSpPr txBox="1"/>
          <p:nvPr/>
        </p:nvSpPr>
        <p:spPr>
          <a:xfrm>
            <a:off x="5890435" y="4992838"/>
            <a:ext cx="21265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Google Sheets</a:t>
            </a:r>
            <a:br>
              <a:rPr lang="en-US" dirty="0"/>
            </a:br>
            <a:r>
              <a:rPr lang="en-US" dirty="0"/>
              <a:t>for storing and organizing information (similar to Microsoft Excel)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921245C-B9DA-3840-A3A5-C85BD8337C94}"/>
              </a:ext>
            </a:extLst>
          </p:cNvPr>
          <p:cNvSpPr txBox="1"/>
          <p:nvPr/>
        </p:nvSpPr>
        <p:spPr>
          <a:xfrm>
            <a:off x="8527550" y="4992838"/>
            <a:ext cx="21305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Google Slides </a:t>
            </a:r>
            <a:br>
              <a:rPr lang="en-US" dirty="0"/>
            </a:br>
            <a:r>
              <a:rPr lang="en-US" dirty="0"/>
              <a:t>for creating slide shows (similar to Microsoft Power Point)</a:t>
            </a:r>
          </a:p>
        </p:txBody>
      </p:sp>
    </p:spTree>
    <p:extLst>
      <p:ext uri="{BB962C8B-B14F-4D97-AF65-F5344CB8AC3E}">
        <p14:creationId xmlns:p14="http://schemas.microsoft.com/office/powerpoint/2010/main" val="10311393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5494-D53F-6B49-949D-BD2CF7F2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406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Vocabulary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41788D8-C0AA-4EB5-B32F-FC5D06C4D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70492" y="1609624"/>
            <a:ext cx="7980756" cy="241373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400" b="1" dirty="0">
                <a:ea typeface="+mn-lt"/>
                <a:cs typeface="+mn-lt"/>
              </a:rPr>
              <a:t>Chromebook Launcher</a:t>
            </a:r>
            <a:r>
              <a:rPr lang="en-US" sz="2000" dirty="0">
                <a:ea typeface="+mn-lt"/>
                <a:cs typeface="+mn-lt"/>
              </a:rPr>
              <a:t> </a:t>
            </a:r>
            <a:r>
              <a:rPr lang="en-US" sz="2400" dirty="0">
                <a:ea typeface="+mn-lt"/>
                <a:cs typeface="+mn-lt"/>
              </a:rPr>
              <a:t>- bar located at the bottom of the screen; will expand to show all apps on the Chromebook. Can access by selecting the circle in bottom-left corner OR by tapping the magnifying glass on your keyboard.</a:t>
            </a:r>
            <a:endParaRPr lang="en-US" sz="2000" dirty="0">
              <a:ea typeface="+mn-lt"/>
              <a:cs typeface="+mn-lt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1C9AE88-A345-9A4F-9DFC-D870081CDE20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AC1E0D5F-0A4D-7A49-AA7F-B138E897D86F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A4D647E-5615-3B4C-B1AC-DD204B5F2998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52361ED-04A6-1D45-89B3-6A6535E55EC5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77FC2DB-EF26-8845-8716-04208FA222D2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AFDC4C34-A42E-1F40-A853-DCA0941E25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5573" y="1773220"/>
            <a:ext cx="2980779" cy="2424367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0AAC5ADA-FC26-0A4E-BEFF-0F32E99185DD}"/>
              </a:ext>
            </a:extLst>
          </p:cNvPr>
          <p:cNvSpPr/>
          <p:nvPr/>
        </p:nvSpPr>
        <p:spPr>
          <a:xfrm>
            <a:off x="2468880" y="4479564"/>
            <a:ext cx="6552768" cy="1697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b="1" dirty="0">
                <a:cs typeface="Calibri"/>
              </a:rPr>
              <a:t>Google App Launcher </a:t>
            </a:r>
            <a:r>
              <a:rPr lang="en-US" sz="2400" dirty="0">
                <a:cs typeface="Calibri"/>
              </a:rPr>
              <a:t>– waffle icon that is displayed in the top-right corner of any Google page. It’s a shortcut to Google’s applications.</a:t>
            </a:r>
            <a:endParaRPr lang="en-US" sz="2000" dirty="0">
              <a:cs typeface="Calibri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531AE08-BCA9-364B-BC7B-7952D6E831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1648" y="4197587"/>
            <a:ext cx="2393872" cy="2393872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2B0A909E-A194-9343-A414-42E4A43846AD}"/>
              </a:ext>
            </a:extLst>
          </p:cNvPr>
          <p:cNvSpPr/>
          <p:nvPr/>
        </p:nvSpPr>
        <p:spPr>
          <a:xfrm>
            <a:off x="1453896" y="2240280"/>
            <a:ext cx="329184" cy="356616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75BC81D-74B6-6640-88ED-FB66CF93139A}"/>
              </a:ext>
            </a:extLst>
          </p:cNvPr>
          <p:cNvCxnSpPr>
            <a:cxnSpLocks/>
          </p:cNvCxnSpPr>
          <p:nvPr/>
        </p:nvCxnSpPr>
        <p:spPr>
          <a:xfrm flipH="1">
            <a:off x="1783080" y="2058676"/>
            <a:ext cx="1583272" cy="359912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0C63364-150D-6144-9728-48B4CE8F486E}"/>
              </a:ext>
            </a:extLst>
          </p:cNvPr>
          <p:cNvCxnSpPr>
            <a:cxnSpLocks/>
          </p:cNvCxnSpPr>
          <p:nvPr/>
        </p:nvCxnSpPr>
        <p:spPr>
          <a:xfrm flipH="1">
            <a:off x="1124712" y="2058676"/>
            <a:ext cx="2241640" cy="1086860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9351941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E25494-D53F-6B49-949D-BD2CF7F2A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284061"/>
            <a:ext cx="10515600" cy="1325563"/>
          </a:xfrm>
        </p:spPr>
        <p:txBody>
          <a:bodyPr>
            <a:normAutofit/>
          </a:bodyPr>
          <a:lstStyle/>
          <a:p>
            <a:r>
              <a:rPr lang="en-US" b="1" dirty="0">
                <a:latin typeface="Arial"/>
                <a:cs typeface="Arial"/>
              </a:rPr>
              <a:t>Vocabulary</a:t>
            </a:r>
          </a:p>
        </p:txBody>
      </p:sp>
      <p:sp>
        <p:nvSpPr>
          <p:cNvPr id="21" name="Content Placeholder 20">
            <a:extLst>
              <a:ext uri="{FF2B5EF4-FFF2-40B4-BE49-F238E27FC236}">
                <a16:creationId xmlns:a16="http://schemas.microsoft.com/office/drawing/2014/main" id="{D41788D8-C0AA-4EB5-B32F-FC5D06C4D2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49009" y="2040126"/>
            <a:ext cx="11323034" cy="451762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endParaRPr lang="en-US" sz="2000" dirty="0">
              <a:cs typeface="Calibri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sz="2400" dirty="0">
              <a:cs typeface="Calibri"/>
            </a:endParaRPr>
          </a:p>
          <a:p>
            <a:pPr marL="228600" lvl="1" indent="0">
              <a:lnSpc>
                <a:spcPct val="100000"/>
              </a:lnSpc>
              <a:spcBef>
                <a:spcPts val="1000"/>
              </a:spcBef>
              <a:buNone/>
            </a:pPr>
            <a:endParaRPr lang="en-US" dirty="0">
              <a:ea typeface="+mn-lt"/>
              <a:cs typeface="+mn-lt"/>
            </a:endParaRPr>
          </a:p>
          <a:p>
            <a:pPr marL="0" indent="0">
              <a:buNone/>
            </a:pPr>
            <a:endParaRPr lang="en-US" sz="2400" dirty="0">
              <a:cs typeface="Calibri"/>
            </a:endParaRPr>
          </a:p>
          <a:p>
            <a:endParaRPr lang="en-US" dirty="0">
              <a:cs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FA34D21-2BE6-F441-901F-DD7446A4F1F7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9762B04-EE2C-0A47-847F-31C1807825BA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2D96CCF-EDF5-DB4F-971C-A94E3B25FA1A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0CF72B7-0D40-3240-8BB9-A79D44F8E571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B2B0D9B-9BBE-2D4C-BEEF-61D709CE4BA9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33D2759A-F17F-F048-9AF9-70EDC1B06D99}"/>
              </a:ext>
            </a:extLst>
          </p:cNvPr>
          <p:cNvSpPr/>
          <p:nvPr/>
        </p:nvSpPr>
        <p:spPr>
          <a:xfrm>
            <a:off x="428067" y="2038706"/>
            <a:ext cx="11469211" cy="32571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dirty="0">
                <a:cs typeface="Calibri"/>
              </a:rPr>
              <a:t>Dashboard – </a:t>
            </a:r>
            <a:r>
              <a:rPr lang="en-US" sz="2800" dirty="0">
                <a:cs typeface="Calibri"/>
              </a:rPr>
              <a:t>your home screen for Google Drive</a:t>
            </a:r>
            <a:endParaRPr lang="en-US" sz="2800" b="1" dirty="0">
              <a:cs typeface="Calibri"/>
            </a:endParaRPr>
          </a:p>
          <a:p>
            <a:pPr>
              <a:lnSpc>
                <a:spcPct val="150000"/>
              </a:lnSpc>
            </a:pPr>
            <a:r>
              <a:rPr lang="en-US" sz="2800" b="1" dirty="0">
                <a:cs typeface="Calibri"/>
              </a:rPr>
              <a:t>Toolbar</a:t>
            </a:r>
            <a:r>
              <a:rPr lang="en-US" sz="2800" dirty="0">
                <a:cs typeface="Calibri"/>
              </a:rPr>
              <a:t> – the </a:t>
            </a:r>
            <a:r>
              <a:rPr lang="en-US" sz="2800" dirty="0">
                <a:ea typeface="+mn-lt"/>
                <a:cs typeface="+mn-lt"/>
              </a:rPr>
              <a:t>bar located along the top of the screen that allows you to make changes to your document (size, bold, italics, underline, line spacing, etc...)</a:t>
            </a:r>
          </a:p>
          <a:p>
            <a:pPr>
              <a:lnSpc>
                <a:spcPct val="150000"/>
              </a:lnSpc>
            </a:pPr>
            <a:r>
              <a:rPr lang="en-US" sz="2800" b="1" dirty="0">
                <a:ea typeface="+mn-lt"/>
                <a:cs typeface="+mn-lt"/>
              </a:rPr>
              <a:t>Offline – </a:t>
            </a:r>
            <a:r>
              <a:rPr lang="en-US" sz="2800" dirty="0">
                <a:ea typeface="+mn-lt"/>
                <a:cs typeface="+mn-lt"/>
              </a:rPr>
              <a:t>the ability to work on your documents anywhere regardless if you are connected to the internet</a:t>
            </a:r>
          </a:p>
        </p:txBody>
      </p:sp>
    </p:spTree>
    <p:extLst>
      <p:ext uri="{BB962C8B-B14F-4D97-AF65-F5344CB8AC3E}">
        <p14:creationId xmlns:p14="http://schemas.microsoft.com/office/powerpoint/2010/main" val="24498670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9DE-142A-4440-AE82-E6FF8623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7297" y="192789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Accessing Google Drive</a:t>
            </a:r>
          </a:p>
        </p:txBody>
      </p:sp>
      <p:sp>
        <p:nvSpPr>
          <p:cNvPr id="18" name="Content Placeholder 3">
            <a:extLst>
              <a:ext uri="{FF2B5EF4-FFF2-40B4-BE49-F238E27FC236}">
                <a16:creationId xmlns:a16="http://schemas.microsoft.com/office/drawing/2014/main" id="{68DA57E6-FECE-476D-A782-3E07E844D64E}"/>
              </a:ext>
            </a:extLst>
          </p:cNvPr>
          <p:cNvSpPr txBox="1">
            <a:spLocks/>
          </p:cNvSpPr>
          <p:nvPr/>
        </p:nvSpPr>
        <p:spPr>
          <a:xfrm>
            <a:off x="567297" y="1827909"/>
            <a:ext cx="3328047" cy="207531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cs typeface="Calibri"/>
              </a:rPr>
              <a:t>Option 1:</a:t>
            </a:r>
          </a:p>
          <a:p>
            <a:pPr marL="0" indent="0">
              <a:buNone/>
            </a:pPr>
            <a:r>
              <a:rPr lang="en-US" sz="1900" b="1" dirty="0">
                <a:cs typeface="Calibri"/>
              </a:rPr>
              <a:t>Download from the Play Store. </a:t>
            </a:r>
            <a:br>
              <a:rPr lang="en-US" sz="1900" b="1" dirty="0">
                <a:cs typeface="Calibri"/>
              </a:rPr>
            </a:br>
            <a:r>
              <a:rPr lang="en-US" sz="1900" b="1" dirty="0">
                <a:cs typeface="Calibri"/>
              </a:rPr>
              <a:t>Once downloaded, Google Drive can be accessed from the Chromebook Launcher</a:t>
            </a:r>
            <a:endParaRPr lang="en-US" sz="19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CD209AB-CE9D-434C-91AE-EC47F14165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80488" y="2331613"/>
            <a:ext cx="4064000" cy="2540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39FAD1FE-BCE4-5644-B124-93E44DF4D29B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07027650-8C4A-4C40-87B8-6975188E5B1A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AAB7C9-6B9D-E949-903E-021E177B3EC5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AA0477E-1837-6245-9E67-C445B6A0653D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A0CE0B79-533A-3F49-BF87-A57CB993F0AD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sp>
        <p:nvSpPr>
          <p:cNvPr id="21" name="Content Placeholder 3">
            <a:extLst>
              <a:ext uri="{FF2B5EF4-FFF2-40B4-BE49-F238E27FC236}">
                <a16:creationId xmlns:a16="http://schemas.microsoft.com/office/drawing/2014/main" id="{B2B5FDAA-4044-B54A-A319-1C41581BED71}"/>
              </a:ext>
            </a:extLst>
          </p:cNvPr>
          <p:cNvSpPr txBox="1">
            <a:spLocks/>
          </p:cNvSpPr>
          <p:nvPr/>
        </p:nvSpPr>
        <p:spPr>
          <a:xfrm>
            <a:off x="6480839" y="1717092"/>
            <a:ext cx="4217356" cy="1235159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92500"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000" b="1" dirty="0">
                <a:cs typeface="Calibri"/>
              </a:rPr>
              <a:t>Option 2: </a:t>
            </a:r>
          </a:p>
          <a:p>
            <a:pPr marL="0" indent="0">
              <a:buNone/>
            </a:pPr>
            <a:r>
              <a:rPr lang="en-US" sz="1900" b="1" dirty="0">
                <a:cs typeface="Calibri"/>
              </a:rPr>
              <a:t>Select the Google’s App Launcher near the top-right corner of any Google page (Google Search, Gmail, etc...)</a:t>
            </a:r>
            <a:endParaRPr lang="en-US" sz="1900" dirty="0"/>
          </a:p>
        </p:txBody>
      </p:sp>
      <p:sp>
        <p:nvSpPr>
          <p:cNvPr id="22" name="Content Placeholder 3">
            <a:extLst>
              <a:ext uri="{FF2B5EF4-FFF2-40B4-BE49-F238E27FC236}">
                <a16:creationId xmlns:a16="http://schemas.microsoft.com/office/drawing/2014/main" id="{607B434E-3439-2644-AD5E-51466EBA533A}"/>
              </a:ext>
            </a:extLst>
          </p:cNvPr>
          <p:cNvSpPr txBox="1">
            <a:spLocks/>
          </p:cNvSpPr>
          <p:nvPr/>
        </p:nvSpPr>
        <p:spPr>
          <a:xfrm>
            <a:off x="1846186" y="4254033"/>
            <a:ext cx="4217356" cy="123515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cs typeface="Calibri"/>
              </a:rPr>
              <a:t>Option 3:</a:t>
            </a:r>
          </a:p>
          <a:p>
            <a:pPr marL="0" indent="0">
              <a:buNone/>
            </a:pPr>
            <a:r>
              <a:rPr lang="en-US" sz="1900" b="1" dirty="0">
                <a:cs typeface="Calibri"/>
              </a:rPr>
              <a:t>Go to </a:t>
            </a:r>
            <a:r>
              <a:rPr lang="en-US" sz="1900" b="1" dirty="0" err="1">
                <a:cs typeface="Calibri"/>
              </a:rPr>
              <a:t>drive.google.com</a:t>
            </a:r>
            <a:endParaRPr lang="en-US" sz="19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93E7C9-1A7A-B746-BA37-9E2C5AC65D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186" y="5172573"/>
            <a:ext cx="6451600" cy="1397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E88D353-E180-0C46-B10D-673AD4105D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63132" y="1510836"/>
            <a:ext cx="2091427" cy="2091427"/>
          </a:xfrm>
          <a:prstGeom prst="rect">
            <a:avLst/>
          </a:prstGeom>
        </p:spPr>
      </p:pic>
      <p:grpSp>
        <p:nvGrpSpPr>
          <p:cNvPr id="46" name="Group 45">
            <a:extLst>
              <a:ext uri="{FF2B5EF4-FFF2-40B4-BE49-F238E27FC236}">
                <a16:creationId xmlns:a16="http://schemas.microsoft.com/office/drawing/2014/main" id="{56539445-52A9-9E46-9AAB-45DB77370673}"/>
              </a:ext>
            </a:extLst>
          </p:cNvPr>
          <p:cNvGrpSpPr/>
          <p:nvPr/>
        </p:nvGrpSpPr>
        <p:grpSpPr>
          <a:xfrm>
            <a:off x="9390990" y="1827909"/>
            <a:ext cx="1964398" cy="503704"/>
            <a:chOff x="9390990" y="1827909"/>
            <a:chExt cx="1964398" cy="503704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C9F0D788-5B81-6B4E-B1DF-C55C288348F8}"/>
                </a:ext>
              </a:extLst>
            </p:cNvPr>
            <p:cNvCxnSpPr>
              <a:cxnSpLocks/>
            </p:cNvCxnSpPr>
            <p:nvPr/>
          </p:nvCxnSpPr>
          <p:spPr>
            <a:xfrm>
              <a:off x="9390990" y="1827909"/>
              <a:ext cx="1964398" cy="0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DC7C8969-1C64-4F45-897A-3222696C0CDB}"/>
                </a:ext>
              </a:extLst>
            </p:cNvPr>
            <p:cNvCxnSpPr/>
            <p:nvPr/>
          </p:nvCxnSpPr>
          <p:spPr>
            <a:xfrm flipV="1">
              <a:off x="9403690" y="1827909"/>
              <a:ext cx="0" cy="356491"/>
            </a:xfrm>
            <a:prstGeom prst="line">
              <a:avLst/>
            </a:prstGeom>
            <a:ln w="41275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A08F3052-EFBF-494E-92A1-EEAE4B25C450}"/>
                </a:ext>
              </a:extLst>
            </p:cNvPr>
            <p:cNvCxnSpPr/>
            <p:nvPr/>
          </p:nvCxnSpPr>
          <p:spPr>
            <a:xfrm>
              <a:off x="11355388" y="1827909"/>
              <a:ext cx="0" cy="503704"/>
            </a:xfrm>
            <a:prstGeom prst="straightConnector1">
              <a:avLst/>
            </a:prstGeom>
            <a:ln w="41275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058727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9DE-142A-4440-AE82-E6FF8623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56" y="110672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Google Drive Dashboard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69C403-DDC7-E549-A011-5F75DEBAFB71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0C9ECD-00A5-1C45-8499-60EC26049DF1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8B71A8-49E9-394E-BAEF-86B4EFF8754C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A2BCD5-1A5F-8445-ABAC-C8A0510FD78C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78EA4E-B2A8-4445-96FC-4610037B473F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F6DC2920-466F-C349-BD57-40D2CF0019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6512"/>
          <a:stretch/>
        </p:blipFill>
        <p:spPr>
          <a:xfrm>
            <a:off x="1712411" y="1766303"/>
            <a:ext cx="8554536" cy="4538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552753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759DE-142A-4440-AE82-E6FF862321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156" y="110672"/>
            <a:ext cx="10515600" cy="1325563"/>
          </a:xfrm>
        </p:spPr>
        <p:txBody>
          <a:bodyPr/>
          <a:lstStyle/>
          <a:p>
            <a:r>
              <a:rPr lang="en-US" b="1" dirty="0">
                <a:latin typeface="Arial"/>
                <a:cs typeface="Arial"/>
              </a:rPr>
              <a:t>Google Drive Dashboard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769C403-DDC7-E549-A011-5F75DEBAFB71}"/>
              </a:ext>
            </a:extLst>
          </p:cNvPr>
          <p:cNvGrpSpPr/>
          <p:nvPr/>
        </p:nvGrpSpPr>
        <p:grpSpPr>
          <a:xfrm>
            <a:off x="1823" y="1363695"/>
            <a:ext cx="12208213" cy="82333"/>
            <a:chOff x="1823" y="1363695"/>
            <a:chExt cx="12208213" cy="47017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C90C9ECD-00A5-1C45-8499-60EC26049DF1}"/>
                </a:ext>
              </a:extLst>
            </p:cNvPr>
            <p:cNvSpPr/>
            <p:nvPr/>
          </p:nvSpPr>
          <p:spPr>
            <a:xfrm>
              <a:off x="1823" y="1363696"/>
              <a:ext cx="12208213" cy="470170"/>
            </a:xfrm>
            <a:prstGeom prst="rect">
              <a:avLst/>
            </a:prstGeom>
            <a:solidFill>
              <a:srgbClr val="3470D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898B71A8-49E9-394E-BAEF-86B4EFF8754C}"/>
                </a:ext>
              </a:extLst>
            </p:cNvPr>
            <p:cNvSpPr/>
            <p:nvPr/>
          </p:nvSpPr>
          <p:spPr>
            <a:xfrm>
              <a:off x="2952546" y="1363695"/>
              <a:ext cx="9233169" cy="470170"/>
            </a:xfrm>
            <a:prstGeom prst="rect">
              <a:avLst/>
            </a:prstGeom>
            <a:solidFill>
              <a:srgbClr val="BF89E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EA2BCD5-1A5F-8445-ABAC-C8A0510FD78C}"/>
                </a:ext>
              </a:extLst>
            </p:cNvPr>
            <p:cNvSpPr/>
            <p:nvPr/>
          </p:nvSpPr>
          <p:spPr>
            <a:xfrm>
              <a:off x="6162673" y="1363695"/>
              <a:ext cx="5974405" cy="47017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CD78EA4E-B2A8-4445-96FC-4610037B473F}"/>
                </a:ext>
              </a:extLst>
            </p:cNvPr>
            <p:cNvSpPr/>
            <p:nvPr/>
          </p:nvSpPr>
          <p:spPr>
            <a:xfrm>
              <a:off x="9194461" y="1363695"/>
              <a:ext cx="3007468" cy="462064"/>
            </a:xfrm>
            <a:prstGeom prst="rect">
              <a:avLst/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  <a:p>
              <a:pPr algn="ctr"/>
              <a:endParaRPr lang="en-US"/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D2119EA-F1D4-3B48-846D-568DF7DE0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7656" y="1697558"/>
            <a:ext cx="8547100" cy="42926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8DC0AB1-CEEC-7A49-B68E-FBF27E883C3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77054" b="38064"/>
          <a:stretch/>
        </p:blipFill>
        <p:spPr>
          <a:xfrm>
            <a:off x="594811" y="3292178"/>
            <a:ext cx="1972845" cy="2697980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8ABEE58B-180C-094F-864D-0E7AFB3C6199}"/>
              </a:ext>
            </a:extLst>
          </p:cNvPr>
          <p:cNvSpPr/>
          <p:nvPr/>
        </p:nvSpPr>
        <p:spPr>
          <a:xfrm>
            <a:off x="2599740" y="1623597"/>
            <a:ext cx="384890" cy="3848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F1B8D201-7902-1A43-A60B-7C16F4EDA36B}"/>
              </a:ext>
            </a:extLst>
          </p:cNvPr>
          <p:cNvCxnSpPr>
            <a:cxnSpLocks/>
          </p:cNvCxnSpPr>
          <p:nvPr/>
        </p:nvCxnSpPr>
        <p:spPr>
          <a:xfrm flipH="1">
            <a:off x="1529474" y="1970201"/>
            <a:ext cx="1197684" cy="1921320"/>
          </a:xfrm>
          <a:prstGeom prst="straightConnector1">
            <a:avLst/>
          </a:prstGeom>
          <a:ln w="28575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09867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1A351F80B3F3D4EA9EF030D5BB0D937" ma:contentTypeVersion="12" ma:contentTypeDescription="Create a new document." ma:contentTypeScope="" ma:versionID="cc9d01a61cc5892f8767c1d180ca37a2">
  <xsd:schema xmlns:xsd="http://www.w3.org/2001/XMLSchema" xmlns:xs="http://www.w3.org/2001/XMLSchema" xmlns:p="http://schemas.microsoft.com/office/2006/metadata/properties" xmlns:ns3="1958bf53-ab4d-4e49-9549-ef7159982e2b" xmlns:ns4="690a510a-8a3a-4dd7-a3fd-55604128e907" targetNamespace="http://schemas.microsoft.com/office/2006/metadata/properties" ma:root="true" ma:fieldsID="f365f0f784ae2883126da21e40b4bcf7" ns3:_="" ns4:_="">
    <xsd:import namespace="1958bf53-ab4d-4e49-9549-ef7159982e2b"/>
    <xsd:import namespace="690a510a-8a3a-4dd7-a3fd-55604128e90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958bf53-ab4d-4e49-9549-ef7159982e2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90a510a-8a3a-4dd7-a3fd-55604128e90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3AACBF46-526B-4E44-931D-AA95DDD7FF3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958bf53-ab4d-4e49-9549-ef7159982e2b"/>
    <ds:schemaRef ds:uri="690a510a-8a3a-4dd7-a3fd-55604128e90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A150270C-483F-4830-B480-8ED77845D2C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30A122BF-46AB-4874-89AF-E2CC91CAA4C8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1540</TotalTime>
  <Words>521</Words>
  <Application>Microsoft Office PowerPoint</Application>
  <PresentationFormat>Widescreen</PresentationFormat>
  <Paragraphs>60</Paragraphs>
  <Slides>15</Slides>
  <Notes>1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Aharoni</vt:lpstr>
      <vt:lpstr>Arial</vt:lpstr>
      <vt:lpstr>Calibri</vt:lpstr>
      <vt:lpstr>Calibri Light</vt:lpstr>
      <vt:lpstr>Office Theme</vt:lpstr>
      <vt:lpstr>Tech Tuesday</vt:lpstr>
      <vt:lpstr>What Will You Learn Today?</vt:lpstr>
      <vt:lpstr>Vocabulary</vt:lpstr>
      <vt:lpstr>Vocabulary</vt:lpstr>
      <vt:lpstr>Vocabulary</vt:lpstr>
      <vt:lpstr>Vocabulary</vt:lpstr>
      <vt:lpstr>Accessing Google Drive</vt:lpstr>
      <vt:lpstr>Google Drive Dashboard</vt:lpstr>
      <vt:lpstr>Google Drive Dashboard</vt:lpstr>
      <vt:lpstr>Creating a New Google Doc</vt:lpstr>
      <vt:lpstr>Google Doc Features</vt:lpstr>
      <vt:lpstr>Sharing </vt:lpstr>
      <vt:lpstr>Uploading/Editing Office Files</vt:lpstr>
      <vt:lpstr>Working Offline?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Rob Nelson</cp:lastModifiedBy>
  <cp:revision>36</cp:revision>
  <dcterms:created xsi:type="dcterms:W3CDTF">2020-06-09T17:34:15Z</dcterms:created>
  <dcterms:modified xsi:type="dcterms:W3CDTF">2020-09-02T20:50:51Z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0x01010071A351F80B3F3D4EA9EF030D5BB0D937</vt:lpwstr>
  </property>
</Properties>
</file>