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13"/>
  </p:notesMasterIdLst>
  <p:sldIdLst>
    <p:sldId id="267" r:id="rId5"/>
    <p:sldId id="269" r:id="rId6"/>
    <p:sldId id="257" r:id="rId7"/>
    <p:sldId id="290" r:id="rId8"/>
    <p:sldId id="288" r:id="rId9"/>
    <p:sldId id="291" r:id="rId10"/>
    <p:sldId id="292" r:id="rId11"/>
    <p:sldId id="293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5100"/>
    <a:srgbClr val="70AD47"/>
    <a:srgbClr val="002060"/>
    <a:srgbClr val="E1CEF0"/>
    <a:srgbClr val="BF89E8"/>
    <a:srgbClr val="3470D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497"/>
    <p:restoredTop sz="94665"/>
  </p:normalViewPr>
  <p:slideViewPr>
    <p:cSldViewPr snapToGrid="0">
      <p:cViewPr varScale="1">
        <p:scale>
          <a:sx n="107" d="100"/>
          <a:sy n="107" d="100"/>
        </p:scale>
        <p:origin x="46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AEDC807-6670-A249-8563-F7FD1059FFED}" type="datetimeFigureOut">
              <a:rPr lang="en-US" smtClean="0"/>
              <a:t>9/2/2020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C43D1DA-F363-BE41-8333-15CC74276F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46580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039555-64E1-404B-94D4-D78436D0E38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239505A-3EDF-624B-8516-31906806181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4A5E21A-DDA1-AD42-B445-3AFD80C75F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E7DD5E-3A6A-EF4C-A89E-44707825049C}" type="datetimeFigureOut">
              <a:rPr lang="en-US" smtClean="0"/>
              <a:t>9/2/2020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074F13F-B3CE-F243-B972-813D2C0F45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D429C4E-D882-C545-A805-D4D19C94CD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FE0603-CDFA-4548-BCE2-86C3A30254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80794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7F6803-E34B-DF48-BF1C-CFFB4AE2E1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6F278C0-AFB8-5046-AA39-57FB614BD71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B5AC108-ADF1-5D40-B549-31169D1AB4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E7DD5E-3A6A-EF4C-A89E-44707825049C}" type="datetimeFigureOut">
              <a:rPr lang="en-US" smtClean="0"/>
              <a:t>9/2/2020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93C92B5-CE1C-2A41-8B85-A3D33F86DD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414975-6AF3-8E4C-9AEA-41777FEF66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FE0603-CDFA-4548-BCE2-86C3A30254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88256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97AC90F-EE6D-B44F-BE11-5E4976FDE5F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4A6389D-6B67-CC48-A652-5008015E1A4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53E7C71-ED10-574E-B1DE-5A3D58BD66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E7DD5E-3A6A-EF4C-A89E-44707825049C}" type="datetimeFigureOut">
              <a:rPr lang="en-US" smtClean="0"/>
              <a:t>9/2/2020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62681B8-20AE-B343-8953-3E2F593CF1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8DCCE30-A06F-E749-9AA4-FD1C5F28E1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FE0603-CDFA-4548-BCE2-86C3A30254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74286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7C5076-D8C4-FB43-8BA6-C5C5D2F440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059111-63B9-234C-A53C-08C2E7F1237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63EAC0B-E54B-0F43-907D-B5C8BE2408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E7DD5E-3A6A-EF4C-A89E-44707825049C}" type="datetimeFigureOut">
              <a:rPr lang="en-US" smtClean="0"/>
              <a:t>9/2/2020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87CA4D-A27D-434A-B274-16C0E5A28A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821387-551D-5A46-A90F-36D3943061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FE0603-CDFA-4548-BCE2-86C3A30254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0082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C1E837-7669-0343-9F95-564B800A4F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9440020-8C1B-B445-A995-1F730E2238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D72FB5-AA4B-BF42-B226-B35574BC03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E7DD5E-3A6A-EF4C-A89E-44707825049C}" type="datetimeFigureOut">
              <a:rPr lang="en-US" smtClean="0"/>
              <a:t>9/2/2020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996E054-8A9C-C243-9ED3-489D30BBB1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A1E26F4-B178-1643-8173-416B198F61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FE0603-CDFA-4548-BCE2-86C3A30254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94934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205B3D-7F70-F94C-866B-DC7958B799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A402B3-B128-FB42-91A9-DA76E937065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8F7F9D6-2D3F-A240-A572-FD6462EDCF0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B28E267-7251-7A49-9B08-069B1B7495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E7DD5E-3A6A-EF4C-A89E-44707825049C}" type="datetimeFigureOut">
              <a:rPr lang="en-US" smtClean="0"/>
              <a:t>9/2/2020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807BC9E-05BC-E048-9B2F-1078B2310C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EC0E4E8-4014-A248-8DBB-71655EE673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FE0603-CDFA-4548-BCE2-86C3A30254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68825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155E2E-41F0-D44D-BFCB-833F718A5C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2B060F8-78FA-B44C-9171-84DA3428A7F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8AC63ED-C41B-BE4C-9CE3-A3029B98733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1DC8935-0073-4640-A411-2AA0218E1DF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A2E1079-2703-7D46-BAAA-BB02B0D879C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E666F9B-7784-2C4C-8057-FFDF5AC918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E7DD5E-3A6A-EF4C-A89E-44707825049C}" type="datetimeFigureOut">
              <a:rPr lang="en-US" smtClean="0"/>
              <a:t>9/2/2020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83E9C20-D9EF-954E-89FE-1B8109964E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B6E5236-050D-3046-BD5D-83A9D8A2D9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FE0603-CDFA-4548-BCE2-86C3A30254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4150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F45655-C920-D54B-8E65-F7D25549A6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1F64871-C77E-D44D-9A11-84B67DBEA5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E7DD5E-3A6A-EF4C-A89E-44707825049C}" type="datetimeFigureOut">
              <a:rPr lang="en-US" smtClean="0"/>
              <a:t>9/2/2020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47DAEEA-98AE-EF4F-BAB7-B758C21F96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104EB0B-4103-BC4A-ADEC-AE65230BEA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FE0603-CDFA-4548-BCE2-86C3A30254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54717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9659B16-6E5B-CD40-94B9-0EBF209565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E7DD5E-3A6A-EF4C-A89E-44707825049C}" type="datetimeFigureOut">
              <a:rPr lang="en-US" smtClean="0"/>
              <a:t>9/2/2020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2645BB1-83C6-F247-9814-1B53B395D6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768D9D7-6F4D-E04D-800C-19F140BC81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FE0603-CDFA-4548-BCE2-86C3A30254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62908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E5EFB2-9038-514D-8753-DD4074F60F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08E44C-4C01-F142-820E-E53A2E8A17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9B8D3F1-20D1-654B-A638-71C65A8B689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F5AC0AE-DE89-9B46-870D-12242590D6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E7DD5E-3A6A-EF4C-A89E-44707825049C}" type="datetimeFigureOut">
              <a:rPr lang="en-US" smtClean="0"/>
              <a:t>9/2/2020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F00C956-BA4B-1F41-B37F-4F60AE540E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1C8E86D-6E22-6A42-8B77-5C218A99CD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FE0603-CDFA-4548-BCE2-86C3A30254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13185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5063A6-0661-0047-91FC-D752D88980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D683C05-7536-E94F-868D-2D73FDBFE7F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E1EE906-05BA-6F43-9FC2-DFE2DABD35E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B5A735F-680E-8A4F-8900-1600D6EB9B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E7DD5E-3A6A-EF4C-A89E-44707825049C}" type="datetimeFigureOut">
              <a:rPr lang="en-US" smtClean="0"/>
              <a:t>9/2/2020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D42E3C8-A85F-8143-88D2-2BF3B0B77C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F14CFCE-FA68-A844-B8D6-777B345B55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FE0603-CDFA-4548-BCE2-86C3A30254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12746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44A8DA0-F7CF-3D4D-8ABF-3DB395DBA0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9680339-7E4D-A54A-8281-296819C8ED3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3B92C4A-0AB9-EF4E-AEEE-4C1C14DD7BA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E7DD5E-3A6A-EF4C-A89E-44707825049C}" type="datetimeFigureOut">
              <a:rPr lang="en-US" smtClean="0"/>
              <a:t>9/2/2020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CC8DFA5-C68C-5942-B6DF-872B04AFD7A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656365-D5C3-6543-95E6-3F6B94624FB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FE0603-CDFA-4548-BCE2-86C3A30254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00181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mailto:klittel@harpercollege.edu" TargetMode="External"/><Relationship Id="rId2" Type="http://schemas.openxmlformats.org/officeDocument/2006/relationships/hyperlink" Target="mailto:rnoggle@harpercollege.edu" TargetMode="Externa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>
            <a:extLst>
              <a:ext uri="{FF2B5EF4-FFF2-40B4-BE49-F238E27FC236}">
                <a16:creationId xmlns:a16="http://schemas.microsoft.com/office/drawing/2014/main" id="{21EDDF03-4013-41E5-BAC0-FE026108E50A}"/>
              </a:ext>
            </a:extLst>
          </p:cNvPr>
          <p:cNvGrpSpPr/>
          <p:nvPr/>
        </p:nvGrpSpPr>
        <p:grpSpPr>
          <a:xfrm>
            <a:off x="-452134" y="1039441"/>
            <a:ext cx="13626830" cy="956553"/>
            <a:chOff x="1823" y="1104291"/>
            <a:chExt cx="12208213" cy="470171"/>
          </a:xfrm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1D577EE6-1FC8-4C63-98AC-EDA6C0CEB7A3}"/>
                </a:ext>
              </a:extLst>
            </p:cNvPr>
            <p:cNvSpPr/>
            <p:nvPr/>
          </p:nvSpPr>
          <p:spPr>
            <a:xfrm>
              <a:off x="1823" y="1104292"/>
              <a:ext cx="12208213" cy="470170"/>
            </a:xfrm>
            <a:prstGeom prst="rect">
              <a:avLst/>
            </a:prstGeom>
            <a:solidFill>
              <a:srgbClr val="3470D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  <a:p>
              <a:pPr algn="ctr"/>
              <a:endParaRPr lang="en-US"/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3ADD6B0F-E54A-48E5-B261-6F25211FB8AE}"/>
                </a:ext>
              </a:extLst>
            </p:cNvPr>
            <p:cNvSpPr/>
            <p:nvPr/>
          </p:nvSpPr>
          <p:spPr>
            <a:xfrm>
              <a:off x="2952546" y="1104291"/>
              <a:ext cx="9233169" cy="470170"/>
            </a:xfrm>
            <a:prstGeom prst="rect">
              <a:avLst/>
            </a:prstGeom>
            <a:solidFill>
              <a:srgbClr val="BF89E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  <a:p>
              <a:pPr algn="ctr"/>
              <a:endParaRPr lang="en-US"/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C3713D40-2464-4290-99CF-43952B6E8DDA}"/>
                </a:ext>
              </a:extLst>
            </p:cNvPr>
            <p:cNvSpPr/>
            <p:nvPr/>
          </p:nvSpPr>
          <p:spPr>
            <a:xfrm>
              <a:off x="6162673" y="1104291"/>
              <a:ext cx="5974405" cy="470170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  <a:p>
              <a:pPr algn="ctr"/>
              <a:endParaRPr lang="en-US"/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FCF21E56-E586-49B2-B2BE-9A9D5890FA38}"/>
                </a:ext>
              </a:extLst>
            </p:cNvPr>
            <p:cNvSpPr/>
            <p:nvPr/>
          </p:nvSpPr>
          <p:spPr>
            <a:xfrm>
              <a:off x="9194461" y="1104291"/>
              <a:ext cx="3007468" cy="462064"/>
            </a:xfrm>
            <a:prstGeom prst="rect">
              <a:avLst/>
            </a:prstGeom>
            <a:solidFill>
              <a:schemeClr val="accent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D0281BCA-4283-4332-921E-09BD43B6F4C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080156" y="1042749"/>
            <a:ext cx="9144000" cy="2387600"/>
          </a:xfrm>
        </p:spPr>
        <p:txBody>
          <a:bodyPr/>
          <a:lstStyle/>
          <a:p>
            <a:r>
              <a:rPr lang="en-US" b="1">
                <a:latin typeface="Aharoni"/>
                <a:ea typeface="Aharoni" panose="02000000000000000000" pitchFamily="2" charset="0"/>
                <a:cs typeface="Aharoni"/>
              </a:rPr>
              <a:t>Tech Tuesday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1D934F8-DAEA-46C3-9C21-767456D443F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69624" y="3824577"/>
            <a:ext cx="11365064" cy="1314222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sz="4000"/>
              <a:t>Chromebook Tour </a:t>
            </a:r>
            <a:endParaRPr lang="en-US" sz="4000" dirty="0"/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E8C2C0D8-4ADA-4B34-A098-4CFB474DD1B2}"/>
              </a:ext>
            </a:extLst>
          </p:cNvPr>
          <p:cNvSpPr/>
          <p:nvPr/>
        </p:nvSpPr>
        <p:spPr>
          <a:xfrm>
            <a:off x="413468" y="357809"/>
            <a:ext cx="3578087" cy="3466768"/>
          </a:xfrm>
          <a:prstGeom prst="ellipse">
            <a:avLst/>
          </a:prstGeom>
          <a:blipFill dpi="0"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03008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E25494-D53F-6B49-949D-BD2CF7F2AB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284061"/>
            <a:ext cx="10515600" cy="1325563"/>
          </a:xfrm>
        </p:spPr>
        <p:txBody>
          <a:bodyPr>
            <a:normAutofit/>
          </a:bodyPr>
          <a:lstStyle/>
          <a:p>
            <a:r>
              <a:rPr lang="en-US">
                <a:latin typeface="Arial"/>
                <a:cs typeface="Arial"/>
              </a:rPr>
              <a:t>What Will You Learn Today?</a:t>
            </a:r>
            <a:endParaRPr lang="en-US">
              <a:cs typeface="Calibri Light"/>
            </a:endParaRPr>
          </a:p>
        </p:txBody>
      </p:sp>
      <p:sp>
        <p:nvSpPr>
          <p:cNvPr id="21" name="Content Placeholder 20">
            <a:extLst>
              <a:ext uri="{FF2B5EF4-FFF2-40B4-BE49-F238E27FC236}">
                <a16:creationId xmlns:a16="http://schemas.microsoft.com/office/drawing/2014/main" id="{D41788D8-C0AA-4EB5-B32F-FC5D06C4D2D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217804" y="2303597"/>
            <a:ext cx="9889738" cy="3684588"/>
          </a:xfrm>
        </p:spPr>
        <p:txBody>
          <a:bodyPr>
            <a:normAutofit/>
          </a:bodyPr>
          <a:lstStyle/>
          <a:p>
            <a:r>
              <a:rPr lang="en-US"/>
              <a:t>Overview</a:t>
            </a:r>
          </a:p>
          <a:p>
            <a:r>
              <a:rPr lang="en-US"/>
              <a:t>Keyboard Shortcuts</a:t>
            </a:r>
          </a:p>
          <a:p>
            <a:r>
              <a:rPr lang="en-US"/>
              <a:t>Accessibility Shortcuts</a:t>
            </a:r>
          </a:p>
          <a:p>
            <a:r>
              <a:rPr lang="en-US"/>
              <a:t>Troubleshooting</a:t>
            </a:r>
            <a:endParaRPr lang="en-US" dirty="0"/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BDD68343-F4A1-AB41-BB28-013070A791A5}"/>
              </a:ext>
            </a:extLst>
          </p:cNvPr>
          <p:cNvGrpSpPr/>
          <p:nvPr/>
        </p:nvGrpSpPr>
        <p:grpSpPr>
          <a:xfrm>
            <a:off x="1823" y="1363695"/>
            <a:ext cx="12208213" cy="82333"/>
            <a:chOff x="1823" y="1363695"/>
            <a:chExt cx="12208213" cy="470171"/>
          </a:xfrm>
        </p:grpSpPr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22FD60E4-14D6-EA42-8A7D-B58F98189599}"/>
                </a:ext>
              </a:extLst>
            </p:cNvPr>
            <p:cNvSpPr/>
            <p:nvPr/>
          </p:nvSpPr>
          <p:spPr>
            <a:xfrm>
              <a:off x="1823" y="1363696"/>
              <a:ext cx="12208213" cy="470170"/>
            </a:xfrm>
            <a:prstGeom prst="rect">
              <a:avLst/>
            </a:prstGeom>
            <a:solidFill>
              <a:srgbClr val="3470D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  <a:p>
              <a:pPr algn="ctr"/>
              <a:endParaRPr lang="en-US"/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92495EA4-2BCF-4242-AFC5-57D5AA66BBF1}"/>
                </a:ext>
              </a:extLst>
            </p:cNvPr>
            <p:cNvSpPr/>
            <p:nvPr/>
          </p:nvSpPr>
          <p:spPr>
            <a:xfrm>
              <a:off x="2952546" y="1363695"/>
              <a:ext cx="9233169" cy="470170"/>
            </a:xfrm>
            <a:prstGeom prst="rect">
              <a:avLst/>
            </a:prstGeom>
            <a:solidFill>
              <a:srgbClr val="BF89E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  <a:p>
              <a:pPr algn="ctr"/>
              <a:endParaRPr lang="en-US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D1309962-F800-144A-A4A6-87C7EFB267BF}"/>
                </a:ext>
              </a:extLst>
            </p:cNvPr>
            <p:cNvSpPr/>
            <p:nvPr/>
          </p:nvSpPr>
          <p:spPr>
            <a:xfrm>
              <a:off x="6162673" y="1363695"/>
              <a:ext cx="5974405" cy="470170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  <a:p>
              <a:pPr algn="ctr"/>
              <a:endParaRPr lang="en-US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54514540-49E4-9B42-9621-8CA8C35C4165}"/>
                </a:ext>
              </a:extLst>
            </p:cNvPr>
            <p:cNvSpPr/>
            <p:nvPr/>
          </p:nvSpPr>
          <p:spPr>
            <a:xfrm>
              <a:off x="9194461" y="1363695"/>
              <a:ext cx="3007468" cy="462064"/>
            </a:xfrm>
            <a:prstGeom prst="rect">
              <a:avLst/>
            </a:prstGeom>
            <a:solidFill>
              <a:schemeClr val="accent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0799927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E25494-D53F-6B49-949D-BD2CF7F2AB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284061"/>
            <a:ext cx="10515600" cy="1325563"/>
          </a:xfrm>
        </p:spPr>
        <p:txBody>
          <a:bodyPr>
            <a:normAutofit/>
          </a:bodyPr>
          <a:lstStyle/>
          <a:p>
            <a:r>
              <a:rPr lang="en-US" b="1">
                <a:latin typeface="Arial"/>
                <a:cs typeface="Arial"/>
              </a:rPr>
              <a:t>Keyboard Shortcuts</a:t>
            </a:r>
            <a:endParaRPr lang="en-US" b="1" dirty="0">
              <a:latin typeface="Arial"/>
              <a:cs typeface="Arial"/>
            </a:endParaRPr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2288A30A-5831-9543-94D1-15BC28BE84E1}"/>
              </a:ext>
            </a:extLst>
          </p:cNvPr>
          <p:cNvGrpSpPr/>
          <p:nvPr/>
        </p:nvGrpSpPr>
        <p:grpSpPr>
          <a:xfrm>
            <a:off x="1823" y="1363695"/>
            <a:ext cx="12208213" cy="82333"/>
            <a:chOff x="1823" y="1363695"/>
            <a:chExt cx="12208213" cy="470171"/>
          </a:xfrm>
        </p:grpSpPr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CFAAEC1F-0D2B-CA45-813C-84CB6888EDA0}"/>
                </a:ext>
              </a:extLst>
            </p:cNvPr>
            <p:cNvSpPr/>
            <p:nvPr/>
          </p:nvSpPr>
          <p:spPr>
            <a:xfrm>
              <a:off x="1823" y="1363696"/>
              <a:ext cx="12208213" cy="470170"/>
            </a:xfrm>
            <a:prstGeom prst="rect">
              <a:avLst/>
            </a:prstGeom>
            <a:solidFill>
              <a:srgbClr val="3470D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  <a:p>
              <a:pPr algn="ctr"/>
              <a:endParaRPr lang="en-US"/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9991B784-D40E-794B-AC47-5B6D1868D6E9}"/>
                </a:ext>
              </a:extLst>
            </p:cNvPr>
            <p:cNvSpPr/>
            <p:nvPr/>
          </p:nvSpPr>
          <p:spPr>
            <a:xfrm>
              <a:off x="2952546" y="1363695"/>
              <a:ext cx="9233169" cy="470170"/>
            </a:xfrm>
            <a:prstGeom prst="rect">
              <a:avLst/>
            </a:prstGeom>
            <a:solidFill>
              <a:srgbClr val="BF89E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  <a:p>
              <a:pPr algn="ctr"/>
              <a:endParaRPr lang="en-US"/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0969DD6F-1225-024A-AD0E-86354693D301}"/>
                </a:ext>
              </a:extLst>
            </p:cNvPr>
            <p:cNvSpPr/>
            <p:nvPr/>
          </p:nvSpPr>
          <p:spPr>
            <a:xfrm>
              <a:off x="6162673" y="1363695"/>
              <a:ext cx="5974405" cy="470170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  <a:p>
              <a:pPr algn="ctr"/>
              <a:endParaRPr lang="en-US"/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EAA37BF1-EF70-8241-A161-AECFF8668705}"/>
                </a:ext>
              </a:extLst>
            </p:cNvPr>
            <p:cNvSpPr/>
            <p:nvPr/>
          </p:nvSpPr>
          <p:spPr>
            <a:xfrm>
              <a:off x="9194461" y="1363695"/>
              <a:ext cx="3007468" cy="462064"/>
            </a:xfrm>
            <a:prstGeom prst="rect">
              <a:avLst/>
            </a:prstGeom>
            <a:solidFill>
              <a:schemeClr val="accent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  <a:p>
              <a:pPr algn="ctr"/>
              <a:endParaRPr lang="en-US"/>
            </a:p>
          </p:txBody>
        </p:sp>
      </p:grpSp>
      <p:pic>
        <p:nvPicPr>
          <p:cNvPr id="6" name="Picture 5">
            <a:extLst>
              <a:ext uri="{FF2B5EF4-FFF2-40B4-BE49-F238E27FC236}">
                <a16:creationId xmlns:a16="http://schemas.microsoft.com/office/drawing/2014/main" id="{57144253-C12A-A64F-9D58-3A851009539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1062" y="1957387"/>
            <a:ext cx="11730437" cy="45708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11393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E25494-D53F-6B49-949D-BD2CF7F2AB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284061"/>
            <a:ext cx="10515600" cy="1325563"/>
          </a:xfrm>
        </p:spPr>
        <p:txBody>
          <a:bodyPr>
            <a:normAutofit/>
          </a:bodyPr>
          <a:lstStyle/>
          <a:p>
            <a:r>
              <a:rPr lang="en-US" b="1">
                <a:latin typeface="Arial"/>
                <a:cs typeface="Arial"/>
              </a:rPr>
              <a:t>Keyboard Shortcuts</a:t>
            </a:r>
            <a:endParaRPr lang="en-US" b="1" dirty="0">
              <a:latin typeface="Arial"/>
              <a:cs typeface="Arial"/>
            </a:endParaRPr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2288A30A-5831-9543-94D1-15BC28BE84E1}"/>
              </a:ext>
            </a:extLst>
          </p:cNvPr>
          <p:cNvGrpSpPr/>
          <p:nvPr/>
        </p:nvGrpSpPr>
        <p:grpSpPr>
          <a:xfrm>
            <a:off x="1823" y="1363695"/>
            <a:ext cx="12208213" cy="82333"/>
            <a:chOff x="1823" y="1363695"/>
            <a:chExt cx="12208213" cy="470171"/>
          </a:xfrm>
        </p:grpSpPr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CFAAEC1F-0D2B-CA45-813C-84CB6888EDA0}"/>
                </a:ext>
              </a:extLst>
            </p:cNvPr>
            <p:cNvSpPr/>
            <p:nvPr/>
          </p:nvSpPr>
          <p:spPr>
            <a:xfrm>
              <a:off x="1823" y="1363696"/>
              <a:ext cx="12208213" cy="470170"/>
            </a:xfrm>
            <a:prstGeom prst="rect">
              <a:avLst/>
            </a:prstGeom>
            <a:solidFill>
              <a:srgbClr val="3470D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  <a:p>
              <a:pPr algn="ctr"/>
              <a:endParaRPr lang="en-US"/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9991B784-D40E-794B-AC47-5B6D1868D6E9}"/>
                </a:ext>
              </a:extLst>
            </p:cNvPr>
            <p:cNvSpPr/>
            <p:nvPr/>
          </p:nvSpPr>
          <p:spPr>
            <a:xfrm>
              <a:off x="2952546" y="1363695"/>
              <a:ext cx="9233169" cy="470170"/>
            </a:xfrm>
            <a:prstGeom prst="rect">
              <a:avLst/>
            </a:prstGeom>
            <a:solidFill>
              <a:srgbClr val="BF89E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  <a:p>
              <a:pPr algn="ctr"/>
              <a:endParaRPr lang="en-US"/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0969DD6F-1225-024A-AD0E-86354693D301}"/>
                </a:ext>
              </a:extLst>
            </p:cNvPr>
            <p:cNvSpPr/>
            <p:nvPr/>
          </p:nvSpPr>
          <p:spPr>
            <a:xfrm>
              <a:off x="6162673" y="1363695"/>
              <a:ext cx="5974405" cy="470170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  <a:p>
              <a:pPr algn="ctr"/>
              <a:endParaRPr lang="en-US"/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EAA37BF1-EF70-8241-A161-AECFF8668705}"/>
                </a:ext>
              </a:extLst>
            </p:cNvPr>
            <p:cNvSpPr/>
            <p:nvPr/>
          </p:nvSpPr>
          <p:spPr>
            <a:xfrm>
              <a:off x="9194461" y="1363695"/>
              <a:ext cx="3007468" cy="462064"/>
            </a:xfrm>
            <a:prstGeom prst="rect">
              <a:avLst/>
            </a:prstGeom>
            <a:solidFill>
              <a:schemeClr val="accent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  <a:p>
              <a:pPr algn="ctr"/>
              <a:endParaRPr lang="en-US"/>
            </a:p>
          </p:txBody>
        </p:sp>
      </p:grpSp>
      <p:pic>
        <p:nvPicPr>
          <p:cNvPr id="5" name="Picture 4">
            <a:extLst>
              <a:ext uri="{FF2B5EF4-FFF2-40B4-BE49-F238E27FC236}">
                <a16:creationId xmlns:a16="http://schemas.microsoft.com/office/drawing/2014/main" id="{D2BCC19D-3C35-E84F-B151-B77B1396908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2693" y="1949631"/>
            <a:ext cx="11571118" cy="40647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39584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E25494-D53F-6B49-949D-BD2CF7F2AB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284061"/>
            <a:ext cx="10515600" cy="1325563"/>
          </a:xfrm>
        </p:spPr>
        <p:txBody>
          <a:bodyPr>
            <a:normAutofit/>
          </a:bodyPr>
          <a:lstStyle/>
          <a:p>
            <a:r>
              <a:rPr lang="en-US" b="1">
                <a:latin typeface="Arial"/>
                <a:cs typeface="Arial"/>
              </a:rPr>
              <a:t>Keyboard Shortcuts</a:t>
            </a:r>
            <a:endParaRPr lang="en-US" b="1" dirty="0">
              <a:latin typeface="Arial"/>
              <a:cs typeface="Arial"/>
            </a:endParaRP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B1C9AE88-A345-9A4F-9DFC-D870081CDE20}"/>
              </a:ext>
            </a:extLst>
          </p:cNvPr>
          <p:cNvGrpSpPr/>
          <p:nvPr/>
        </p:nvGrpSpPr>
        <p:grpSpPr>
          <a:xfrm>
            <a:off x="1823" y="1363695"/>
            <a:ext cx="12208213" cy="82333"/>
            <a:chOff x="1823" y="1363695"/>
            <a:chExt cx="12208213" cy="470171"/>
          </a:xfrm>
        </p:grpSpPr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AC1E0D5F-0A4D-7A49-AA7F-B138E897D86F}"/>
                </a:ext>
              </a:extLst>
            </p:cNvPr>
            <p:cNvSpPr/>
            <p:nvPr/>
          </p:nvSpPr>
          <p:spPr>
            <a:xfrm>
              <a:off x="1823" y="1363696"/>
              <a:ext cx="12208213" cy="470170"/>
            </a:xfrm>
            <a:prstGeom prst="rect">
              <a:avLst/>
            </a:prstGeom>
            <a:solidFill>
              <a:srgbClr val="3470D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  <a:p>
              <a:pPr algn="ctr"/>
              <a:endParaRPr lang="en-US"/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4A4D647E-5615-3B4C-B1AC-DD204B5F2998}"/>
                </a:ext>
              </a:extLst>
            </p:cNvPr>
            <p:cNvSpPr/>
            <p:nvPr/>
          </p:nvSpPr>
          <p:spPr>
            <a:xfrm>
              <a:off x="2952546" y="1363695"/>
              <a:ext cx="9233169" cy="470170"/>
            </a:xfrm>
            <a:prstGeom prst="rect">
              <a:avLst/>
            </a:prstGeom>
            <a:solidFill>
              <a:srgbClr val="BF89E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  <a:p>
              <a:pPr algn="ctr"/>
              <a:endParaRPr lang="en-US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652361ED-04A6-1D45-89B3-6A6535E55EC5}"/>
                </a:ext>
              </a:extLst>
            </p:cNvPr>
            <p:cNvSpPr/>
            <p:nvPr/>
          </p:nvSpPr>
          <p:spPr>
            <a:xfrm>
              <a:off x="6162673" y="1363695"/>
              <a:ext cx="5974405" cy="470170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  <a:p>
              <a:pPr algn="ctr"/>
              <a:endParaRPr lang="en-US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A77FC2DB-EF26-8845-8716-04208FA222D2}"/>
                </a:ext>
              </a:extLst>
            </p:cNvPr>
            <p:cNvSpPr/>
            <p:nvPr/>
          </p:nvSpPr>
          <p:spPr>
            <a:xfrm>
              <a:off x="9194461" y="1363695"/>
              <a:ext cx="3007468" cy="462064"/>
            </a:xfrm>
            <a:prstGeom prst="rect">
              <a:avLst/>
            </a:prstGeom>
            <a:solidFill>
              <a:schemeClr val="accent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  <a:p>
              <a:pPr algn="ctr"/>
              <a:endParaRPr lang="en-US"/>
            </a:p>
          </p:txBody>
        </p:sp>
      </p:grpSp>
      <p:sp>
        <p:nvSpPr>
          <p:cNvPr id="16" name="TextBox 15">
            <a:extLst>
              <a:ext uri="{FF2B5EF4-FFF2-40B4-BE49-F238E27FC236}">
                <a16:creationId xmlns:a16="http://schemas.microsoft.com/office/drawing/2014/main" id="{A7CFACF6-39F7-F746-AF1C-325E95D1C130}"/>
              </a:ext>
            </a:extLst>
          </p:cNvPr>
          <p:cNvSpPr txBox="1"/>
          <p:nvPr/>
        </p:nvSpPr>
        <p:spPr>
          <a:xfrm>
            <a:off x="839788" y="1038124"/>
            <a:ext cx="10930391" cy="56938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endParaRPr lang="en-US" sz="2800"/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2400"/>
              <a:t>Search Device: (magnifying glass)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en-US" sz="2400"/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2400"/>
              <a:t>Open FullScreen Launcher: (shift +magnifying glass)</a:t>
            </a:r>
          </a:p>
          <a:p>
            <a:pPr algn="l"/>
            <a:endParaRPr lang="en-US" sz="2400"/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2400"/>
              <a:t>Switch back and forth between two applications: (alt +tab)</a:t>
            </a:r>
          </a:p>
          <a:p>
            <a:pPr algn="l"/>
            <a:endParaRPr lang="en-US" sz="2400"/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2400"/>
              <a:t>Full Screen Shot: (ctrl +                )</a:t>
            </a:r>
          </a:p>
          <a:p>
            <a:pPr algn="l"/>
            <a:endParaRPr lang="en-US" sz="2400"/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2400"/>
              <a:t>Caps Lock: (alt + magnifying glass) 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en-US" sz="2400"/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2400"/>
              <a:t>Split Screen: lock screen to left side (alt +[); lock screen to right side (alt +]); maximize current window (alt +=)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en-US" sz="2400"/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2400"/>
              <a:t>View additional shortcuts (ctrl +alt +?)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3BB82E88-8466-1041-9C7B-2FF1B0BD04DD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41406" t="53802" r="50362" b="34146"/>
          <a:stretch/>
        </p:blipFill>
        <p:spPr>
          <a:xfrm>
            <a:off x="4104744" y="3653207"/>
            <a:ext cx="952500" cy="4898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35194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E25494-D53F-6B49-949D-BD2CF7F2AB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284061"/>
            <a:ext cx="10515600" cy="1325563"/>
          </a:xfrm>
        </p:spPr>
        <p:txBody>
          <a:bodyPr>
            <a:normAutofit/>
          </a:bodyPr>
          <a:lstStyle/>
          <a:p>
            <a:r>
              <a:rPr lang="en-US" b="1">
                <a:latin typeface="Arial"/>
                <a:cs typeface="Arial"/>
              </a:rPr>
              <a:t>Accessibility Shortcuts</a:t>
            </a:r>
            <a:endParaRPr lang="en-US" b="1" dirty="0">
              <a:latin typeface="Arial"/>
              <a:cs typeface="Arial"/>
            </a:endParaRP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B1C9AE88-A345-9A4F-9DFC-D870081CDE20}"/>
              </a:ext>
            </a:extLst>
          </p:cNvPr>
          <p:cNvGrpSpPr/>
          <p:nvPr/>
        </p:nvGrpSpPr>
        <p:grpSpPr>
          <a:xfrm>
            <a:off x="1823" y="1363695"/>
            <a:ext cx="12208213" cy="82333"/>
            <a:chOff x="1823" y="1363695"/>
            <a:chExt cx="12208213" cy="470171"/>
          </a:xfrm>
        </p:grpSpPr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AC1E0D5F-0A4D-7A49-AA7F-B138E897D86F}"/>
                </a:ext>
              </a:extLst>
            </p:cNvPr>
            <p:cNvSpPr/>
            <p:nvPr/>
          </p:nvSpPr>
          <p:spPr>
            <a:xfrm>
              <a:off x="1823" y="1363696"/>
              <a:ext cx="12208213" cy="470170"/>
            </a:xfrm>
            <a:prstGeom prst="rect">
              <a:avLst/>
            </a:prstGeom>
            <a:solidFill>
              <a:srgbClr val="3470D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  <a:p>
              <a:pPr algn="ctr"/>
              <a:endParaRPr lang="en-US"/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4A4D647E-5615-3B4C-B1AC-DD204B5F2998}"/>
                </a:ext>
              </a:extLst>
            </p:cNvPr>
            <p:cNvSpPr/>
            <p:nvPr/>
          </p:nvSpPr>
          <p:spPr>
            <a:xfrm>
              <a:off x="2952546" y="1363695"/>
              <a:ext cx="9233169" cy="470170"/>
            </a:xfrm>
            <a:prstGeom prst="rect">
              <a:avLst/>
            </a:prstGeom>
            <a:solidFill>
              <a:srgbClr val="BF89E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  <a:p>
              <a:pPr algn="ctr"/>
              <a:endParaRPr lang="en-US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652361ED-04A6-1D45-89B3-6A6535E55EC5}"/>
                </a:ext>
              </a:extLst>
            </p:cNvPr>
            <p:cNvSpPr/>
            <p:nvPr/>
          </p:nvSpPr>
          <p:spPr>
            <a:xfrm>
              <a:off x="6162673" y="1363695"/>
              <a:ext cx="5974405" cy="470170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  <a:p>
              <a:pPr algn="ctr"/>
              <a:endParaRPr lang="en-US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A77FC2DB-EF26-8845-8716-04208FA222D2}"/>
                </a:ext>
              </a:extLst>
            </p:cNvPr>
            <p:cNvSpPr/>
            <p:nvPr/>
          </p:nvSpPr>
          <p:spPr>
            <a:xfrm>
              <a:off x="9194461" y="1363695"/>
              <a:ext cx="3007468" cy="462064"/>
            </a:xfrm>
            <a:prstGeom prst="rect">
              <a:avLst/>
            </a:prstGeom>
            <a:solidFill>
              <a:schemeClr val="accent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  <a:p>
              <a:pPr algn="ctr"/>
              <a:endParaRPr lang="en-US"/>
            </a:p>
          </p:txBody>
        </p:sp>
      </p:grpSp>
      <p:sp>
        <p:nvSpPr>
          <p:cNvPr id="16" name="TextBox 15">
            <a:extLst>
              <a:ext uri="{FF2B5EF4-FFF2-40B4-BE49-F238E27FC236}">
                <a16:creationId xmlns:a16="http://schemas.microsoft.com/office/drawing/2014/main" id="{A7CFACF6-39F7-F746-AF1C-325E95D1C130}"/>
              </a:ext>
            </a:extLst>
          </p:cNvPr>
          <p:cNvSpPr txBox="1"/>
          <p:nvPr/>
        </p:nvSpPr>
        <p:spPr>
          <a:xfrm>
            <a:off x="839788" y="1609623"/>
            <a:ext cx="10930391" cy="51090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2800"/>
              <a:t>Magnify Whole Screen (ctrl + magnifying glass +m)</a:t>
            </a:r>
          </a:p>
          <a:p>
            <a:pPr algn="l"/>
            <a:endParaRPr lang="en-US" sz="2800"/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2800"/>
              <a:t>Magnify Part of Screen (ctrl +magnifying glass +d)</a:t>
            </a:r>
          </a:p>
          <a:p>
            <a:pPr algn="l"/>
            <a:endParaRPr lang="en-US" sz="2800"/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2800"/>
              <a:t>Display Zoom In (ctrl +shift + =)</a:t>
            </a:r>
          </a:p>
          <a:p>
            <a:pPr algn="l"/>
            <a:endParaRPr lang="en-US" sz="2800"/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2800"/>
              <a:t>Display Zoom Out (ctrl +shift + -) </a:t>
            </a:r>
          </a:p>
          <a:p>
            <a:pPr algn="l"/>
            <a:endParaRPr lang="en-US" sz="2800"/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2800"/>
              <a:t>High Contrast (ctrl +magnifying glass +h)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en-US" sz="2800"/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2800"/>
              <a:t>Chromebook Vox --spoken feedback (ctrl +alt +z)</a:t>
            </a:r>
          </a:p>
          <a:p>
            <a:pPr algn="l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51213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E25494-D53F-6B49-949D-BD2CF7F2AB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284061"/>
            <a:ext cx="10515600" cy="1325563"/>
          </a:xfrm>
        </p:spPr>
        <p:txBody>
          <a:bodyPr>
            <a:normAutofit/>
          </a:bodyPr>
          <a:lstStyle/>
          <a:p>
            <a:r>
              <a:rPr lang="en-US" b="1">
                <a:latin typeface="Arial"/>
                <a:cs typeface="Arial"/>
              </a:rPr>
              <a:t>Troubleshooting</a:t>
            </a:r>
            <a:endParaRPr lang="en-US" b="1" dirty="0">
              <a:latin typeface="Arial"/>
              <a:cs typeface="Arial"/>
            </a:endParaRP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EFA34D21-2BE6-F441-901F-DD7446A4F1F7}"/>
              </a:ext>
            </a:extLst>
          </p:cNvPr>
          <p:cNvGrpSpPr/>
          <p:nvPr/>
        </p:nvGrpSpPr>
        <p:grpSpPr>
          <a:xfrm>
            <a:off x="1823" y="1363695"/>
            <a:ext cx="12208213" cy="82333"/>
            <a:chOff x="1823" y="1363695"/>
            <a:chExt cx="12208213" cy="470171"/>
          </a:xfrm>
        </p:grpSpPr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29762B04-EE2C-0A47-847F-31C1807825BA}"/>
                </a:ext>
              </a:extLst>
            </p:cNvPr>
            <p:cNvSpPr/>
            <p:nvPr/>
          </p:nvSpPr>
          <p:spPr>
            <a:xfrm>
              <a:off x="1823" y="1363696"/>
              <a:ext cx="12208213" cy="470170"/>
            </a:xfrm>
            <a:prstGeom prst="rect">
              <a:avLst/>
            </a:prstGeom>
            <a:solidFill>
              <a:srgbClr val="3470D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  <a:p>
              <a:pPr algn="ctr"/>
              <a:endParaRPr lang="en-US"/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22D96CCF-EDF5-DB4F-971C-A94E3B25FA1A}"/>
                </a:ext>
              </a:extLst>
            </p:cNvPr>
            <p:cNvSpPr/>
            <p:nvPr/>
          </p:nvSpPr>
          <p:spPr>
            <a:xfrm>
              <a:off x="2952546" y="1363695"/>
              <a:ext cx="9233169" cy="470170"/>
            </a:xfrm>
            <a:prstGeom prst="rect">
              <a:avLst/>
            </a:prstGeom>
            <a:solidFill>
              <a:srgbClr val="BF89E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  <a:p>
              <a:pPr algn="ctr"/>
              <a:endParaRPr lang="en-US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00CF72B7-0D40-3240-8BB9-A79D44F8E571}"/>
                </a:ext>
              </a:extLst>
            </p:cNvPr>
            <p:cNvSpPr/>
            <p:nvPr/>
          </p:nvSpPr>
          <p:spPr>
            <a:xfrm>
              <a:off x="6162673" y="1363695"/>
              <a:ext cx="5974405" cy="470170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  <a:p>
              <a:pPr algn="ctr"/>
              <a:endParaRPr lang="en-US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FB2B0D9B-9BBE-2D4C-BEEF-61D709CE4BA9}"/>
                </a:ext>
              </a:extLst>
            </p:cNvPr>
            <p:cNvSpPr/>
            <p:nvPr/>
          </p:nvSpPr>
          <p:spPr>
            <a:xfrm>
              <a:off x="9194461" y="1363695"/>
              <a:ext cx="3007468" cy="462064"/>
            </a:xfrm>
            <a:prstGeom prst="rect">
              <a:avLst/>
            </a:prstGeom>
            <a:solidFill>
              <a:schemeClr val="accent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  <a:p>
              <a:pPr algn="ctr"/>
              <a:endParaRPr lang="en-US"/>
            </a:p>
          </p:txBody>
        </p:sp>
      </p:grpSp>
      <p:sp>
        <p:nvSpPr>
          <p:cNvPr id="4" name="TextBox 3">
            <a:extLst>
              <a:ext uri="{FF2B5EF4-FFF2-40B4-BE49-F238E27FC236}">
                <a16:creationId xmlns:a16="http://schemas.microsoft.com/office/drawing/2014/main" id="{9FC29A99-6F38-F640-A615-9A98791B839F}"/>
              </a:ext>
            </a:extLst>
          </p:cNvPr>
          <p:cNvSpPr txBox="1"/>
          <p:nvPr/>
        </p:nvSpPr>
        <p:spPr>
          <a:xfrm>
            <a:off x="301019" y="1629901"/>
            <a:ext cx="11646051" cy="56015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>
                <a:solidFill>
                  <a:srgbClr val="000000"/>
                </a:solidFill>
                <a:latin typeface="PT Serif"/>
              </a:rPr>
              <a:t>It’s always good to r</a:t>
            </a:r>
            <a:r>
              <a:rPr lang="en-US" sz="2800" b="0" i="0">
                <a:solidFill>
                  <a:srgbClr val="000000"/>
                </a:solidFill>
                <a:effectLst/>
                <a:latin typeface="PT Serif"/>
              </a:rPr>
              <a:t>estart your Chromebook at least once per day. </a:t>
            </a:r>
          </a:p>
          <a:p>
            <a:endParaRPr lang="en-US">
              <a:solidFill>
                <a:srgbClr val="000000"/>
              </a:solidFill>
              <a:latin typeface="PT Serif"/>
            </a:endParaRPr>
          </a:p>
          <a:p>
            <a:r>
              <a:rPr lang="en-US" sz="2400" b="0" i="0">
                <a:solidFill>
                  <a:srgbClr val="000000"/>
                </a:solidFill>
                <a:effectLst/>
                <a:latin typeface="PT Serif"/>
              </a:rPr>
              <a:t>Too Slow?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>
                <a:solidFill>
                  <a:srgbClr val="000000"/>
                </a:solidFill>
                <a:latin typeface="PT Serif"/>
              </a:rPr>
              <a:t>Close tabs or programs you are not using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0" i="0">
                <a:solidFill>
                  <a:srgbClr val="000000"/>
                </a:solidFill>
                <a:effectLst/>
                <a:latin typeface="PT Serif"/>
              </a:rPr>
              <a:t>Close your browser and reopen it</a:t>
            </a:r>
          </a:p>
          <a:p>
            <a:endParaRPr lang="en-US">
              <a:solidFill>
                <a:srgbClr val="000000"/>
              </a:solidFill>
              <a:latin typeface="PT Serif"/>
            </a:endParaRPr>
          </a:p>
          <a:p>
            <a:r>
              <a:rPr lang="en-US" sz="2400">
                <a:solidFill>
                  <a:srgbClr val="000000"/>
                </a:solidFill>
                <a:latin typeface="PT Serif"/>
              </a:rPr>
              <a:t>Frozen?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>
                <a:solidFill>
                  <a:srgbClr val="000000"/>
                </a:solidFill>
                <a:latin typeface="PT Serif"/>
              </a:rPr>
              <a:t>Press SHIFT +ESC to force quit one or all programs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>
                <a:solidFill>
                  <a:srgbClr val="000000"/>
                </a:solidFill>
                <a:latin typeface="PT Serif"/>
              </a:rPr>
              <a:t>Press and hold the Power button for 3 seconds to force shut down.</a:t>
            </a:r>
          </a:p>
          <a:p>
            <a:endParaRPr lang="en-US">
              <a:solidFill>
                <a:srgbClr val="000000"/>
              </a:solidFill>
              <a:latin typeface="PT Serif"/>
            </a:endParaRPr>
          </a:p>
          <a:p>
            <a:r>
              <a:rPr lang="en-US" sz="2400">
                <a:solidFill>
                  <a:srgbClr val="000000"/>
                </a:solidFill>
                <a:latin typeface="PT Serif"/>
              </a:rPr>
              <a:t>Internet Not Connected?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>
                <a:solidFill>
                  <a:srgbClr val="000000"/>
                </a:solidFill>
                <a:latin typeface="PT Serif"/>
              </a:rPr>
              <a:t>Click on your WiFi symbol to make sure you are connected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>
                <a:solidFill>
                  <a:srgbClr val="000000"/>
                </a:solidFill>
                <a:latin typeface="PT Serif"/>
              </a:rPr>
              <a:t>Close and reopen your browser</a:t>
            </a:r>
          </a:p>
          <a:p>
            <a:endParaRPr lang="en-US">
              <a:solidFill>
                <a:srgbClr val="000000"/>
              </a:solidFill>
              <a:latin typeface="PT Serif"/>
            </a:endParaRPr>
          </a:p>
          <a:p>
            <a:r>
              <a:rPr lang="en-US" sz="2400">
                <a:solidFill>
                  <a:srgbClr val="000000"/>
                </a:solidFill>
                <a:latin typeface="PT Serif"/>
              </a:rPr>
              <a:t>Finally….</a:t>
            </a:r>
            <a:endParaRPr lang="en-US" sz="2400" b="0" i="0">
              <a:solidFill>
                <a:srgbClr val="000000"/>
              </a:solidFill>
              <a:effectLst/>
              <a:latin typeface="PT Serif"/>
            </a:endParaRPr>
          </a:p>
          <a:p>
            <a:r>
              <a:rPr lang="en-US">
                <a:solidFill>
                  <a:srgbClr val="000000"/>
                </a:solidFill>
                <a:latin typeface="PT Serif"/>
              </a:rPr>
              <a:t>B</a:t>
            </a:r>
            <a:r>
              <a:rPr lang="en-US" b="0" i="0">
                <a:solidFill>
                  <a:srgbClr val="000000"/>
                </a:solidFill>
                <a:effectLst/>
                <a:latin typeface="PT Serif"/>
              </a:rPr>
              <a:t>efore seeking any other help, try the tried and true...turn it all the way off and turn it on again.</a:t>
            </a:r>
          </a:p>
          <a:p>
            <a:r>
              <a:rPr lang="en-US" b="0" i="0">
                <a:solidFill>
                  <a:srgbClr val="000000"/>
                </a:solidFill>
                <a:effectLst/>
                <a:latin typeface="PT Serif"/>
              </a:rPr>
              <a:t> </a:t>
            </a:r>
          </a:p>
          <a:p>
            <a:pPr algn="l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986709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Content Placeholder 20">
            <a:extLst>
              <a:ext uri="{FF2B5EF4-FFF2-40B4-BE49-F238E27FC236}">
                <a16:creationId xmlns:a16="http://schemas.microsoft.com/office/drawing/2014/main" id="{D41788D8-C0AA-4EB5-B32F-FC5D06C4D2D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956025" y="4041989"/>
            <a:ext cx="7138493" cy="1889368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en-US">
                <a:cs typeface="Calibri" panose="020F0502020204030204"/>
              </a:rPr>
              <a:t>Any questions, please contact us:</a:t>
            </a:r>
            <a:endParaRPr lang="en-US" sz="4800">
              <a:cs typeface="Calibri" panose="020F0502020204030204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-US">
                <a:cs typeface="Calibri" panose="020F0502020204030204"/>
              </a:rPr>
              <a:t>Rebekah Noggle (</a:t>
            </a:r>
            <a:r>
              <a:rPr lang="en-US">
                <a:cs typeface="Calibri" panose="020F0502020204030204"/>
                <a:hlinkClick r:id="rId2"/>
              </a:rPr>
              <a:t>rnoggle@harpercollege.edu</a:t>
            </a:r>
            <a:r>
              <a:rPr lang="en-US">
                <a:cs typeface="Calibri" panose="020F0502020204030204"/>
              </a:rPr>
              <a:t>)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>
                <a:cs typeface="Calibri" panose="020F0502020204030204"/>
              </a:rPr>
              <a:t>Kerry </a:t>
            </a:r>
            <a:r>
              <a:rPr lang="en-US" err="1">
                <a:cs typeface="Calibri" panose="020F0502020204030204"/>
              </a:rPr>
              <a:t>Littel</a:t>
            </a:r>
            <a:r>
              <a:rPr lang="en-US">
                <a:cs typeface="Calibri" panose="020F0502020204030204"/>
              </a:rPr>
              <a:t> (</a:t>
            </a:r>
            <a:r>
              <a:rPr lang="en-US">
                <a:cs typeface="Calibri" panose="020F0502020204030204"/>
                <a:hlinkClick r:id="rId3"/>
              </a:rPr>
              <a:t>klittel@harpercollege.edu</a:t>
            </a:r>
            <a:r>
              <a:rPr lang="en-US">
                <a:cs typeface="Calibri" panose="020F0502020204030204"/>
              </a:rPr>
              <a:t>)</a:t>
            </a:r>
          </a:p>
          <a:p>
            <a:pPr marL="0" indent="0">
              <a:lnSpc>
                <a:spcPct val="100000"/>
              </a:lnSpc>
              <a:buNone/>
            </a:pPr>
            <a:endParaRPr lang="en-US">
              <a:cs typeface="Calibri" panose="020F0502020204030204"/>
            </a:endParaRPr>
          </a:p>
          <a:p>
            <a:pPr marL="0" indent="0">
              <a:lnSpc>
                <a:spcPct val="100000"/>
              </a:lnSpc>
              <a:buNone/>
            </a:pPr>
            <a:endParaRPr lang="en-US">
              <a:cs typeface="Calibri" panose="020F0502020204030204"/>
            </a:endParaRPr>
          </a:p>
        </p:txBody>
      </p:sp>
      <p:grpSp>
        <p:nvGrpSpPr>
          <p:cNvPr id="31" name="Group 30">
            <a:extLst>
              <a:ext uri="{FF2B5EF4-FFF2-40B4-BE49-F238E27FC236}">
                <a16:creationId xmlns:a16="http://schemas.microsoft.com/office/drawing/2014/main" id="{D7652779-87B5-4E54-BFD1-2C05731FC020}"/>
              </a:ext>
            </a:extLst>
          </p:cNvPr>
          <p:cNvGrpSpPr/>
          <p:nvPr/>
        </p:nvGrpSpPr>
        <p:grpSpPr>
          <a:xfrm>
            <a:off x="-17550" y="3003932"/>
            <a:ext cx="12208213" cy="470171"/>
            <a:chOff x="1823" y="1363695"/>
            <a:chExt cx="12208213" cy="470171"/>
          </a:xfrm>
        </p:grpSpPr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FF59E5-4FC1-47A0-8190-97E5C87FCE23}"/>
                </a:ext>
              </a:extLst>
            </p:cNvPr>
            <p:cNvSpPr/>
            <p:nvPr/>
          </p:nvSpPr>
          <p:spPr>
            <a:xfrm>
              <a:off x="1823" y="1363696"/>
              <a:ext cx="12208213" cy="470170"/>
            </a:xfrm>
            <a:prstGeom prst="rect">
              <a:avLst/>
            </a:prstGeom>
            <a:solidFill>
              <a:srgbClr val="3470D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  <a:p>
              <a:pPr algn="ctr"/>
              <a:endParaRPr lang="en-US"/>
            </a:p>
          </p:txBody>
        </p:sp>
        <p:sp>
          <p:nvSpPr>
            <p:cNvPr id="27" name="Rectangle 26">
              <a:extLst>
                <a:ext uri="{FF2B5EF4-FFF2-40B4-BE49-F238E27FC236}">
                  <a16:creationId xmlns:a16="http://schemas.microsoft.com/office/drawing/2014/main" id="{71B5AAF2-FD5F-44E4-9494-6796314DEB87}"/>
                </a:ext>
              </a:extLst>
            </p:cNvPr>
            <p:cNvSpPr/>
            <p:nvPr/>
          </p:nvSpPr>
          <p:spPr>
            <a:xfrm>
              <a:off x="2952546" y="1363695"/>
              <a:ext cx="9233169" cy="470170"/>
            </a:xfrm>
            <a:prstGeom prst="rect">
              <a:avLst/>
            </a:prstGeom>
            <a:solidFill>
              <a:srgbClr val="BF89E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  <a:p>
              <a:pPr algn="ctr"/>
              <a:endParaRPr lang="en-US"/>
            </a:p>
          </p:txBody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56577867-2C7C-430E-9EEE-FDBBC57D6713}"/>
                </a:ext>
              </a:extLst>
            </p:cNvPr>
            <p:cNvSpPr/>
            <p:nvPr/>
          </p:nvSpPr>
          <p:spPr>
            <a:xfrm>
              <a:off x="6162673" y="1363695"/>
              <a:ext cx="5974405" cy="470170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  <a:p>
              <a:pPr algn="ctr"/>
              <a:endParaRPr lang="en-US"/>
            </a:p>
          </p:txBody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1927926E-8937-4919-8670-999EEACE9455}"/>
                </a:ext>
              </a:extLst>
            </p:cNvPr>
            <p:cNvSpPr/>
            <p:nvPr/>
          </p:nvSpPr>
          <p:spPr>
            <a:xfrm>
              <a:off x="9194461" y="1363695"/>
              <a:ext cx="3007468" cy="462064"/>
            </a:xfrm>
            <a:prstGeom prst="rect">
              <a:avLst/>
            </a:prstGeom>
            <a:solidFill>
              <a:schemeClr val="accent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  <a:p>
              <a:pPr algn="ctr"/>
              <a:endParaRPr lang="en-US"/>
            </a:p>
          </p:txBody>
        </p:sp>
      </p:grpSp>
      <p:sp>
        <p:nvSpPr>
          <p:cNvPr id="3" name="TextBox 2">
            <a:extLst>
              <a:ext uri="{FF2B5EF4-FFF2-40B4-BE49-F238E27FC236}">
                <a16:creationId xmlns:a16="http://schemas.microsoft.com/office/drawing/2014/main" id="{7F6C5656-59C7-4A9D-A2B5-F10D164A4303}"/>
              </a:ext>
            </a:extLst>
          </p:cNvPr>
          <p:cNvSpPr txBox="1"/>
          <p:nvPr/>
        </p:nvSpPr>
        <p:spPr>
          <a:xfrm>
            <a:off x="3290807" y="927315"/>
            <a:ext cx="6204488" cy="156966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9600">
                <a:cs typeface="Calibri"/>
              </a:rPr>
              <a:t>Thank You!</a:t>
            </a:r>
          </a:p>
        </p:txBody>
      </p:sp>
    </p:spTree>
    <p:extLst>
      <p:ext uri="{BB962C8B-B14F-4D97-AF65-F5344CB8AC3E}">
        <p14:creationId xmlns:p14="http://schemas.microsoft.com/office/powerpoint/2010/main" val="18000187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1A351F80B3F3D4EA9EF030D5BB0D937" ma:contentTypeVersion="12" ma:contentTypeDescription="Create a new document." ma:contentTypeScope="" ma:versionID="cc9d01a61cc5892f8767c1d180ca37a2">
  <xsd:schema xmlns:xsd="http://www.w3.org/2001/XMLSchema" xmlns:xs="http://www.w3.org/2001/XMLSchema" xmlns:p="http://schemas.microsoft.com/office/2006/metadata/properties" xmlns:ns3="1958bf53-ab4d-4e49-9549-ef7159982e2b" xmlns:ns4="690a510a-8a3a-4dd7-a3fd-55604128e907" targetNamespace="http://schemas.microsoft.com/office/2006/metadata/properties" ma:root="true" ma:fieldsID="f365f0f784ae2883126da21e40b4bcf7" ns3:_="" ns4:_="">
    <xsd:import namespace="1958bf53-ab4d-4e49-9549-ef7159982e2b"/>
    <xsd:import namespace="690a510a-8a3a-4dd7-a3fd-55604128e907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958bf53-ab4d-4e49-9549-ef7159982e2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90a510a-8a3a-4dd7-a3fd-55604128e907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9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761C9226-7531-4692-A988-5CC6069EBBF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958bf53-ab4d-4e49-9549-ef7159982e2b"/>
    <ds:schemaRef ds:uri="690a510a-8a3a-4dd7-a3fd-55604128e90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BE6E22C1-F7E2-4CFB-8145-A6E91CABFDB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41A6D858-4595-46B6-9592-59DA69DE8E73}">
  <ds:schemaRefs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1543</TotalTime>
  <Words>300</Words>
  <Application>Microsoft Office PowerPoint</Application>
  <PresentationFormat>Widescreen</PresentationFormat>
  <Paragraphs>58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Aharoni</vt:lpstr>
      <vt:lpstr>Arial</vt:lpstr>
      <vt:lpstr>Calibri</vt:lpstr>
      <vt:lpstr>Calibri Light</vt:lpstr>
      <vt:lpstr>PT Serif</vt:lpstr>
      <vt:lpstr>Office Theme</vt:lpstr>
      <vt:lpstr>Tech Tuesday</vt:lpstr>
      <vt:lpstr>What Will You Learn Today?</vt:lpstr>
      <vt:lpstr>Keyboard Shortcuts</vt:lpstr>
      <vt:lpstr>Keyboard Shortcuts</vt:lpstr>
      <vt:lpstr>Keyboard Shortcuts</vt:lpstr>
      <vt:lpstr>Accessibility Shortcuts</vt:lpstr>
      <vt:lpstr>Troubleshooting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Rob Nelson</cp:lastModifiedBy>
  <cp:revision>38</cp:revision>
  <dcterms:created xsi:type="dcterms:W3CDTF">2020-06-09T17:34:15Z</dcterms:created>
  <dcterms:modified xsi:type="dcterms:W3CDTF">2020-09-02T20:51:27Z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0x01010071A351F80B3F3D4EA9EF030D5BB0D937</vt:lpwstr>
  </property>
</Properties>
</file>